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4" r:id="rId5"/>
    <p:sldId id="259" r:id="rId6"/>
    <p:sldId id="260" r:id="rId7"/>
    <p:sldId id="261" r:id="rId8"/>
    <p:sldId id="262" r:id="rId9"/>
    <p:sldId id="273" r:id="rId10"/>
    <p:sldId id="263" r:id="rId11"/>
    <p:sldId id="264" r:id="rId12"/>
    <p:sldId id="266" r:id="rId13"/>
    <p:sldId id="265" r:id="rId14"/>
    <p:sldId id="268" r:id="rId15"/>
    <p:sldId id="269" r:id="rId16"/>
    <p:sldId id="267" r:id="rId17"/>
    <p:sldId id="270" r:id="rId18"/>
    <p:sldId id="271" r:id="rId19"/>
    <p:sldId id="272"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7"/>
    <p:restoredTop sz="96035"/>
  </p:normalViewPr>
  <p:slideViewPr>
    <p:cSldViewPr snapToGrid="0" snapToObjects="1">
      <p:cViewPr varScale="1">
        <p:scale>
          <a:sx n="148" d="100"/>
          <a:sy n="148" d="100"/>
        </p:scale>
        <p:origin x="21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02B3D-A5BB-2444-8120-3EF1B8CEF5DC}" type="doc">
      <dgm:prSet loTypeId="urn:microsoft.com/office/officeart/2005/8/layout/venn1" loCatId="" qsTypeId="urn:microsoft.com/office/officeart/2005/8/quickstyle/simple1" qsCatId="simple" csTypeId="urn:microsoft.com/office/officeart/2005/8/colors/accent1_2" csCatId="accent1" phldr="1"/>
      <dgm:spPr/>
    </dgm:pt>
    <dgm:pt modelId="{A0798542-C699-B946-8BD6-AF070D90A386}">
      <dgm:prSet phldrT="[Texte]"/>
      <dgm:spPr/>
      <dgm:t>
        <a:bodyPr/>
        <a:lstStyle/>
        <a:p>
          <a:r>
            <a:rPr lang="fr-CA" b="1" dirty="0"/>
            <a:t>Valeurs </a:t>
          </a:r>
        </a:p>
        <a:p>
          <a:r>
            <a:rPr lang="fr-CA" dirty="0"/>
            <a:t>Identité</a:t>
          </a:r>
        </a:p>
        <a:p>
          <a:r>
            <a:rPr lang="fr-CA" dirty="0"/>
            <a:t>Empathie</a:t>
          </a:r>
        </a:p>
        <a:p>
          <a:r>
            <a:rPr lang="fr-CA" dirty="0"/>
            <a:t>Justice </a:t>
          </a:r>
        </a:p>
      </dgm:t>
    </dgm:pt>
    <dgm:pt modelId="{47E4E46E-CC5E-4F4E-A148-FD08888556E9}" type="parTrans" cxnId="{C650E602-42CF-A642-9036-02F42AFC611F}">
      <dgm:prSet/>
      <dgm:spPr/>
      <dgm:t>
        <a:bodyPr/>
        <a:lstStyle/>
        <a:p>
          <a:endParaRPr lang="fr-CA"/>
        </a:p>
      </dgm:t>
    </dgm:pt>
    <dgm:pt modelId="{4570E842-4D2C-A142-9357-115A27DAD7FD}" type="sibTrans" cxnId="{C650E602-42CF-A642-9036-02F42AFC611F}">
      <dgm:prSet/>
      <dgm:spPr/>
      <dgm:t>
        <a:bodyPr/>
        <a:lstStyle/>
        <a:p>
          <a:endParaRPr lang="fr-CA"/>
        </a:p>
      </dgm:t>
    </dgm:pt>
    <dgm:pt modelId="{00D7472A-D59C-E044-8846-5C19D8902139}">
      <dgm:prSet phldrT="[Texte]"/>
      <dgm:spPr/>
      <dgm:t>
        <a:bodyPr/>
        <a:lstStyle/>
        <a:p>
          <a:r>
            <a:rPr lang="fr-CA" b="1" dirty="0"/>
            <a:t>Savoirs </a:t>
          </a:r>
        </a:p>
        <a:p>
          <a:r>
            <a:rPr lang="fr-CA" dirty="0"/>
            <a:t>Contenus du cours</a:t>
          </a:r>
        </a:p>
        <a:p>
          <a:r>
            <a:rPr lang="fr-CA" dirty="0"/>
            <a:t>Fondements théoriques</a:t>
          </a:r>
        </a:p>
        <a:p>
          <a:r>
            <a:rPr lang="fr-CA" dirty="0"/>
            <a:t>Outils d’analyse critique</a:t>
          </a:r>
        </a:p>
      </dgm:t>
    </dgm:pt>
    <dgm:pt modelId="{8AEC528E-8FC7-054B-9E5D-8266271D3929}" type="parTrans" cxnId="{95DB86A8-F034-EF43-B3CF-5B6DDB682A6D}">
      <dgm:prSet/>
      <dgm:spPr/>
      <dgm:t>
        <a:bodyPr/>
        <a:lstStyle/>
        <a:p>
          <a:endParaRPr lang="fr-CA"/>
        </a:p>
      </dgm:t>
    </dgm:pt>
    <dgm:pt modelId="{570BB3E0-02E9-7640-A3D3-03CE52868E17}" type="sibTrans" cxnId="{95DB86A8-F034-EF43-B3CF-5B6DDB682A6D}">
      <dgm:prSet/>
      <dgm:spPr/>
      <dgm:t>
        <a:bodyPr/>
        <a:lstStyle/>
        <a:p>
          <a:endParaRPr lang="fr-CA"/>
        </a:p>
      </dgm:t>
    </dgm:pt>
    <dgm:pt modelId="{898C8B8E-0174-2C46-84CA-6DE16F070689}">
      <dgm:prSet phldrT="[Texte]"/>
      <dgm:spPr/>
      <dgm:t>
        <a:bodyPr/>
        <a:lstStyle/>
        <a:p>
          <a:r>
            <a:rPr lang="fr-CA" b="1" dirty="0"/>
            <a:t>Compétences </a:t>
          </a:r>
        </a:p>
        <a:p>
          <a:r>
            <a:rPr lang="fr-CA" dirty="0"/>
            <a:t>Mode de pensée critique</a:t>
          </a:r>
        </a:p>
        <a:p>
          <a:r>
            <a:rPr lang="fr-CA" dirty="0"/>
            <a:t>Communication efficace</a:t>
          </a:r>
        </a:p>
        <a:p>
          <a:r>
            <a:rPr lang="fr-CA" dirty="0"/>
            <a:t>Remise en question de ses </a:t>
          </a:r>
          <a:r>
            <a:rPr lang="fr-CA" i="1" dirty="0"/>
            <a:t>a priori</a:t>
          </a:r>
        </a:p>
      </dgm:t>
    </dgm:pt>
    <dgm:pt modelId="{C66706AC-A541-D949-9963-75A285538BF4}" type="parTrans" cxnId="{3BC0FC80-5588-DF4C-904A-27058ECEC5AD}">
      <dgm:prSet/>
      <dgm:spPr/>
      <dgm:t>
        <a:bodyPr/>
        <a:lstStyle/>
        <a:p>
          <a:endParaRPr lang="fr-CA"/>
        </a:p>
      </dgm:t>
    </dgm:pt>
    <dgm:pt modelId="{EB85E597-412C-A64B-B54B-DF48D1184292}" type="sibTrans" cxnId="{3BC0FC80-5588-DF4C-904A-27058ECEC5AD}">
      <dgm:prSet/>
      <dgm:spPr/>
      <dgm:t>
        <a:bodyPr/>
        <a:lstStyle/>
        <a:p>
          <a:endParaRPr lang="fr-CA"/>
        </a:p>
      </dgm:t>
    </dgm:pt>
    <dgm:pt modelId="{E95E664C-5760-C24B-A311-2A338D6C2841}" type="pres">
      <dgm:prSet presAssocID="{D2002B3D-A5BB-2444-8120-3EF1B8CEF5DC}" presName="compositeShape" presStyleCnt="0">
        <dgm:presLayoutVars>
          <dgm:chMax val="7"/>
          <dgm:dir/>
          <dgm:resizeHandles val="exact"/>
        </dgm:presLayoutVars>
      </dgm:prSet>
      <dgm:spPr/>
    </dgm:pt>
    <dgm:pt modelId="{F72DDEE2-7843-E548-A5EF-8905A90CE87D}" type="pres">
      <dgm:prSet presAssocID="{A0798542-C699-B946-8BD6-AF070D90A386}" presName="circ1" presStyleLbl="vennNode1" presStyleIdx="0" presStyleCnt="3" custLinFactNeighborX="-79220" custLinFactNeighborY="-12948"/>
      <dgm:spPr/>
    </dgm:pt>
    <dgm:pt modelId="{1C3D4CC8-8A8B-8347-97A2-8E034A9FE580}" type="pres">
      <dgm:prSet presAssocID="{A0798542-C699-B946-8BD6-AF070D90A386}" presName="circ1Tx" presStyleLbl="revTx" presStyleIdx="0" presStyleCnt="0">
        <dgm:presLayoutVars>
          <dgm:chMax val="0"/>
          <dgm:chPref val="0"/>
          <dgm:bulletEnabled val="1"/>
        </dgm:presLayoutVars>
      </dgm:prSet>
      <dgm:spPr/>
    </dgm:pt>
    <dgm:pt modelId="{DE3E6DFD-F1CA-264F-BC7B-6A0108D1090C}" type="pres">
      <dgm:prSet presAssocID="{00D7472A-D59C-E044-8846-5C19D8902139}" presName="circ2" presStyleLbl="vennNode1" presStyleIdx="1" presStyleCnt="3" custLinFactNeighborX="-76561" custLinFactNeighborY="-16095"/>
      <dgm:spPr/>
    </dgm:pt>
    <dgm:pt modelId="{D50CE9DB-4FDB-9345-8C72-179F9097A549}" type="pres">
      <dgm:prSet presAssocID="{00D7472A-D59C-E044-8846-5C19D8902139}" presName="circ2Tx" presStyleLbl="revTx" presStyleIdx="0" presStyleCnt="0">
        <dgm:presLayoutVars>
          <dgm:chMax val="0"/>
          <dgm:chPref val="0"/>
          <dgm:bulletEnabled val="1"/>
        </dgm:presLayoutVars>
      </dgm:prSet>
      <dgm:spPr/>
    </dgm:pt>
    <dgm:pt modelId="{0462EF3E-1B14-4B49-9768-E4DA4A17A2C4}" type="pres">
      <dgm:prSet presAssocID="{898C8B8E-0174-2C46-84CA-6DE16F070689}" presName="circ3" presStyleLbl="vennNode1" presStyleIdx="2" presStyleCnt="3" custLinFactNeighborX="-90895" custLinFactNeighborY="-19179"/>
      <dgm:spPr/>
    </dgm:pt>
    <dgm:pt modelId="{A29FCF15-8F33-1F41-8847-6B0E0D65D2DD}" type="pres">
      <dgm:prSet presAssocID="{898C8B8E-0174-2C46-84CA-6DE16F070689}" presName="circ3Tx" presStyleLbl="revTx" presStyleIdx="0" presStyleCnt="0">
        <dgm:presLayoutVars>
          <dgm:chMax val="0"/>
          <dgm:chPref val="0"/>
          <dgm:bulletEnabled val="1"/>
        </dgm:presLayoutVars>
      </dgm:prSet>
      <dgm:spPr/>
    </dgm:pt>
  </dgm:ptLst>
  <dgm:cxnLst>
    <dgm:cxn modelId="{C650E602-42CF-A642-9036-02F42AFC611F}" srcId="{D2002B3D-A5BB-2444-8120-3EF1B8CEF5DC}" destId="{A0798542-C699-B946-8BD6-AF070D90A386}" srcOrd="0" destOrd="0" parTransId="{47E4E46E-CC5E-4F4E-A148-FD08888556E9}" sibTransId="{4570E842-4D2C-A142-9357-115A27DAD7FD}"/>
    <dgm:cxn modelId="{8BE8FA15-0A8D-6E45-85D0-3B04BA17599E}" type="presOf" srcId="{00D7472A-D59C-E044-8846-5C19D8902139}" destId="{D50CE9DB-4FDB-9345-8C72-179F9097A549}" srcOrd="1" destOrd="0" presId="urn:microsoft.com/office/officeart/2005/8/layout/venn1"/>
    <dgm:cxn modelId="{DD480F65-CE8A-6241-B247-47611ECA6C1A}" type="presOf" srcId="{00D7472A-D59C-E044-8846-5C19D8902139}" destId="{DE3E6DFD-F1CA-264F-BC7B-6A0108D1090C}" srcOrd="0" destOrd="0" presId="urn:microsoft.com/office/officeart/2005/8/layout/venn1"/>
    <dgm:cxn modelId="{6F0BCC74-AFFD-DE44-A46E-543FB9C84C30}" type="presOf" srcId="{898C8B8E-0174-2C46-84CA-6DE16F070689}" destId="{0462EF3E-1B14-4B49-9768-E4DA4A17A2C4}" srcOrd="0" destOrd="0" presId="urn:microsoft.com/office/officeart/2005/8/layout/venn1"/>
    <dgm:cxn modelId="{3BC0FC80-5588-DF4C-904A-27058ECEC5AD}" srcId="{D2002B3D-A5BB-2444-8120-3EF1B8CEF5DC}" destId="{898C8B8E-0174-2C46-84CA-6DE16F070689}" srcOrd="2" destOrd="0" parTransId="{C66706AC-A541-D949-9963-75A285538BF4}" sibTransId="{EB85E597-412C-A64B-B54B-DF48D1184292}"/>
    <dgm:cxn modelId="{69436988-B1A2-5746-A92C-E0B90382D9C2}" type="presOf" srcId="{D2002B3D-A5BB-2444-8120-3EF1B8CEF5DC}" destId="{E95E664C-5760-C24B-A311-2A338D6C2841}" srcOrd="0" destOrd="0" presId="urn:microsoft.com/office/officeart/2005/8/layout/venn1"/>
    <dgm:cxn modelId="{F868C89C-6601-6345-8202-050695B10267}" type="presOf" srcId="{A0798542-C699-B946-8BD6-AF070D90A386}" destId="{1C3D4CC8-8A8B-8347-97A2-8E034A9FE580}" srcOrd="1" destOrd="0" presId="urn:microsoft.com/office/officeart/2005/8/layout/venn1"/>
    <dgm:cxn modelId="{ADF6CEA6-65A5-2745-B024-B735EE2E8EA8}" type="presOf" srcId="{898C8B8E-0174-2C46-84CA-6DE16F070689}" destId="{A29FCF15-8F33-1F41-8847-6B0E0D65D2DD}" srcOrd="1" destOrd="0" presId="urn:microsoft.com/office/officeart/2005/8/layout/venn1"/>
    <dgm:cxn modelId="{95DB86A8-F034-EF43-B3CF-5B6DDB682A6D}" srcId="{D2002B3D-A5BB-2444-8120-3EF1B8CEF5DC}" destId="{00D7472A-D59C-E044-8846-5C19D8902139}" srcOrd="1" destOrd="0" parTransId="{8AEC528E-8FC7-054B-9E5D-8266271D3929}" sibTransId="{570BB3E0-02E9-7640-A3D3-03CE52868E17}"/>
    <dgm:cxn modelId="{9F35F6FB-601B-CC41-A2EC-B7AE8BE85874}" type="presOf" srcId="{A0798542-C699-B946-8BD6-AF070D90A386}" destId="{F72DDEE2-7843-E548-A5EF-8905A90CE87D}" srcOrd="0" destOrd="0" presId="urn:microsoft.com/office/officeart/2005/8/layout/venn1"/>
    <dgm:cxn modelId="{AA3922B8-935B-9349-8AE4-12212E5990FA}" type="presParOf" srcId="{E95E664C-5760-C24B-A311-2A338D6C2841}" destId="{F72DDEE2-7843-E548-A5EF-8905A90CE87D}" srcOrd="0" destOrd="0" presId="urn:microsoft.com/office/officeart/2005/8/layout/venn1"/>
    <dgm:cxn modelId="{046CF416-7E03-9E47-B2D2-3C190301026B}" type="presParOf" srcId="{E95E664C-5760-C24B-A311-2A338D6C2841}" destId="{1C3D4CC8-8A8B-8347-97A2-8E034A9FE580}" srcOrd="1" destOrd="0" presId="urn:microsoft.com/office/officeart/2005/8/layout/venn1"/>
    <dgm:cxn modelId="{F95D8F19-0A75-1F43-94E0-355FC2AD9B99}" type="presParOf" srcId="{E95E664C-5760-C24B-A311-2A338D6C2841}" destId="{DE3E6DFD-F1CA-264F-BC7B-6A0108D1090C}" srcOrd="2" destOrd="0" presId="urn:microsoft.com/office/officeart/2005/8/layout/venn1"/>
    <dgm:cxn modelId="{333D10CE-1327-4C44-8F2D-1984C4285300}" type="presParOf" srcId="{E95E664C-5760-C24B-A311-2A338D6C2841}" destId="{D50CE9DB-4FDB-9345-8C72-179F9097A549}" srcOrd="3" destOrd="0" presId="urn:microsoft.com/office/officeart/2005/8/layout/venn1"/>
    <dgm:cxn modelId="{D6423023-683A-C84D-85D7-BCD3ADE63518}" type="presParOf" srcId="{E95E664C-5760-C24B-A311-2A338D6C2841}" destId="{0462EF3E-1B14-4B49-9768-E4DA4A17A2C4}" srcOrd="4" destOrd="0" presId="urn:microsoft.com/office/officeart/2005/8/layout/venn1"/>
    <dgm:cxn modelId="{2628C8A2-04A3-F34B-AF73-1C0C99BDF069}" type="presParOf" srcId="{E95E664C-5760-C24B-A311-2A338D6C2841}" destId="{A29FCF15-8F33-1F41-8847-6B0E0D65D2D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D0CBF-F406-B542-B210-4907D8D3B28E}" type="doc">
      <dgm:prSet loTypeId="urn:microsoft.com/office/officeart/2009/3/layout/PieProcess" loCatId="" qsTypeId="urn:microsoft.com/office/officeart/2005/8/quickstyle/simple1" qsCatId="simple" csTypeId="urn:microsoft.com/office/officeart/2005/8/colors/accent1_2" csCatId="accent1" phldr="1"/>
      <dgm:spPr/>
      <dgm:t>
        <a:bodyPr/>
        <a:lstStyle/>
        <a:p>
          <a:endParaRPr lang="fr-CA"/>
        </a:p>
      </dgm:t>
    </dgm:pt>
    <dgm:pt modelId="{871DF48F-74E9-9C44-B67C-CBC6B8ED9C74}">
      <dgm:prSet phldrT="[Texte]"/>
      <dgm:spPr/>
      <dgm:t>
        <a:bodyPr/>
        <a:lstStyle/>
        <a:p>
          <a:r>
            <a:rPr lang="fr-CA" dirty="0"/>
            <a:t>Deux </a:t>
          </a:r>
        </a:p>
      </dgm:t>
    </dgm:pt>
    <dgm:pt modelId="{D6EF4E20-D617-2047-A196-0E5430265FC5}" type="parTrans" cxnId="{3505D127-7B12-D343-9D04-181DACA20280}">
      <dgm:prSet/>
      <dgm:spPr/>
      <dgm:t>
        <a:bodyPr/>
        <a:lstStyle/>
        <a:p>
          <a:endParaRPr lang="fr-CA"/>
        </a:p>
      </dgm:t>
    </dgm:pt>
    <dgm:pt modelId="{45E5133A-BD0B-D246-A165-8364CBD5AAEF}" type="sibTrans" cxnId="{3505D127-7B12-D343-9D04-181DACA20280}">
      <dgm:prSet/>
      <dgm:spPr/>
      <dgm:t>
        <a:bodyPr/>
        <a:lstStyle/>
        <a:p>
          <a:endParaRPr lang="fr-CA"/>
        </a:p>
      </dgm:t>
    </dgm:pt>
    <dgm:pt modelId="{85EA6079-24B6-DC4E-9AFD-3647168EBC0E}">
      <dgm:prSet phldrT="[Texte]"/>
      <dgm:spPr/>
      <dgm:t>
        <a:bodyPr/>
        <a:lstStyle/>
        <a:p>
          <a:r>
            <a:rPr lang="fr-CA" dirty="0"/>
            <a:t>Quatre</a:t>
          </a:r>
        </a:p>
      </dgm:t>
    </dgm:pt>
    <dgm:pt modelId="{E7C8BB6D-9BB3-6E4B-ACFC-B16C5F6C7F07}" type="parTrans" cxnId="{ACFDE87C-4D6A-5B4D-A7FF-E67A393DF8CB}">
      <dgm:prSet/>
      <dgm:spPr/>
      <dgm:t>
        <a:bodyPr/>
        <a:lstStyle/>
        <a:p>
          <a:endParaRPr lang="fr-CA"/>
        </a:p>
      </dgm:t>
    </dgm:pt>
    <dgm:pt modelId="{90F1D403-5CC3-9E43-8BB3-BBBADD06D3F4}" type="sibTrans" cxnId="{ACFDE87C-4D6A-5B4D-A7FF-E67A393DF8CB}">
      <dgm:prSet/>
      <dgm:spPr/>
      <dgm:t>
        <a:bodyPr/>
        <a:lstStyle/>
        <a:p>
          <a:endParaRPr lang="fr-CA"/>
        </a:p>
      </dgm:t>
    </dgm:pt>
    <dgm:pt modelId="{9E0D771B-3DCE-A44B-9855-2E10BFE05C7F}">
      <dgm:prSet phldrT="[Texte]"/>
      <dgm:spPr/>
      <dgm:t>
        <a:bodyPr/>
        <a:lstStyle/>
        <a:p>
          <a:r>
            <a:rPr lang="fr-CA" dirty="0"/>
            <a:t>Huit</a:t>
          </a:r>
        </a:p>
      </dgm:t>
    </dgm:pt>
    <dgm:pt modelId="{F4631FD8-3E56-DC41-B636-A2F70E53D0CC}" type="parTrans" cxnId="{0709A090-F0DC-F540-BD46-F785744F7A54}">
      <dgm:prSet/>
      <dgm:spPr/>
      <dgm:t>
        <a:bodyPr/>
        <a:lstStyle/>
        <a:p>
          <a:endParaRPr lang="fr-CA"/>
        </a:p>
      </dgm:t>
    </dgm:pt>
    <dgm:pt modelId="{14D2B900-AEE8-D441-8204-1DF8C578FED1}" type="sibTrans" cxnId="{0709A090-F0DC-F540-BD46-F785744F7A54}">
      <dgm:prSet/>
      <dgm:spPr/>
      <dgm:t>
        <a:bodyPr/>
        <a:lstStyle/>
        <a:p>
          <a:endParaRPr lang="fr-CA"/>
        </a:p>
      </dgm:t>
    </dgm:pt>
    <dgm:pt modelId="{2126F3ED-BE14-5546-9D5A-7799C6A33476}" type="pres">
      <dgm:prSet presAssocID="{FE0D0CBF-F406-B542-B210-4907D8D3B28E}" presName="Name0" presStyleCnt="0">
        <dgm:presLayoutVars>
          <dgm:chMax val="7"/>
          <dgm:chPref val="7"/>
          <dgm:dir/>
          <dgm:animOne val="branch"/>
          <dgm:animLvl val="lvl"/>
        </dgm:presLayoutVars>
      </dgm:prSet>
      <dgm:spPr/>
    </dgm:pt>
    <dgm:pt modelId="{5DC6D1C8-011E-654B-902F-328E77B8C994}" type="pres">
      <dgm:prSet presAssocID="{871DF48F-74E9-9C44-B67C-CBC6B8ED9C74}" presName="ParentComposite" presStyleCnt="0"/>
      <dgm:spPr/>
    </dgm:pt>
    <dgm:pt modelId="{12214011-A922-8A47-ABCE-B3B6137F270A}" type="pres">
      <dgm:prSet presAssocID="{871DF48F-74E9-9C44-B67C-CBC6B8ED9C74}" presName="Chord" presStyleLbl="bgShp" presStyleIdx="0" presStyleCnt="3"/>
      <dgm:spPr/>
    </dgm:pt>
    <dgm:pt modelId="{593F07C8-4B61-EC46-8EE4-CA143921E70E}" type="pres">
      <dgm:prSet presAssocID="{871DF48F-74E9-9C44-B67C-CBC6B8ED9C74}" presName="Pie" presStyleLbl="alignNode1" presStyleIdx="0" presStyleCnt="3"/>
      <dgm:spPr/>
    </dgm:pt>
    <dgm:pt modelId="{885AD423-36B7-D748-B8BE-654D7220E4DA}" type="pres">
      <dgm:prSet presAssocID="{871DF48F-74E9-9C44-B67C-CBC6B8ED9C74}" presName="Parent" presStyleLbl="revTx" presStyleIdx="0" presStyleCnt="3">
        <dgm:presLayoutVars>
          <dgm:chMax val="1"/>
          <dgm:chPref val="1"/>
          <dgm:bulletEnabled val="1"/>
        </dgm:presLayoutVars>
      </dgm:prSet>
      <dgm:spPr/>
    </dgm:pt>
    <dgm:pt modelId="{06B79442-CD0F-384B-A12F-C097F4895864}" type="pres">
      <dgm:prSet presAssocID="{85EA6079-24B6-DC4E-9AFD-3647168EBC0E}" presName="ParentComposite" presStyleCnt="0"/>
      <dgm:spPr/>
    </dgm:pt>
    <dgm:pt modelId="{68C57EF1-341A-4743-A884-EB30991BB530}" type="pres">
      <dgm:prSet presAssocID="{85EA6079-24B6-DC4E-9AFD-3647168EBC0E}" presName="Chord" presStyleLbl="bgShp" presStyleIdx="1" presStyleCnt="3"/>
      <dgm:spPr/>
    </dgm:pt>
    <dgm:pt modelId="{21AB5585-7B9D-444D-B41C-D8D18D24E2F9}" type="pres">
      <dgm:prSet presAssocID="{85EA6079-24B6-DC4E-9AFD-3647168EBC0E}" presName="Pie" presStyleLbl="alignNode1" presStyleIdx="1" presStyleCnt="3"/>
      <dgm:spPr/>
    </dgm:pt>
    <dgm:pt modelId="{06E1CEB0-E1A4-DF4F-988F-782D4B80481E}" type="pres">
      <dgm:prSet presAssocID="{85EA6079-24B6-DC4E-9AFD-3647168EBC0E}" presName="Parent" presStyleLbl="revTx" presStyleIdx="1" presStyleCnt="3">
        <dgm:presLayoutVars>
          <dgm:chMax val="1"/>
          <dgm:chPref val="1"/>
          <dgm:bulletEnabled val="1"/>
        </dgm:presLayoutVars>
      </dgm:prSet>
      <dgm:spPr/>
    </dgm:pt>
    <dgm:pt modelId="{22476870-C96F-2842-9C90-162F41735AE4}" type="pres">
      <dgm:prSet presAssocID="{9E0D771B-3DCE-A44B-9855-2E10BFE05C7F}" presName="ParentComposite" presStyleCnt="0"/>
      <dgm:spPr/>
    </dgm:pt>
    <dgm:pt modelId="{C5E99A32-759E-0C44-B824-5E9CB086C6CA}" type="pres">
      <dgm:prSet presAssocID="{9E0D771B-3DCE-A44B-9855-2E10BFE05C7F}" presName="Chord" presStyleLbl="bgShp" presStyleIdx="2" presStyleCnt="3"/>
      <dgm:spPr/>
    </dgm:pt>
    <dgm:pt modelId="{9C20BB0D-0AF7-5A41-A555-F3A5701EEE88}" type="pres">
      <dgm:prSet presAssocID="{9E0D771B-3DCE-A44B-9855-2E10BFE05C7F}" presName="Pie" presStyleLbl="alignNode1" presStyleIdx="2" presStyleCnt="3"/>
      <dgm:spPr/>
    </dgm:pt>
    <dgm:pt modelId="{4F1C09CD-A60A-DE45-891C-852064CD03DE}" type="pres">
      <dgm:prSet presAssocID="{9E0D771B-3DCE-A44B-9855-2E10BFE05C7F}" presName="Parent" presStyleLbl="revTx" presStyleIdx="2" presStyleCnt="3">
        <dgm:presLayoutVars>
          <dgm:chMax val="1"/>
          <dgm:chPref val="1"/>
          <dgm:bulletEnabled val="1"/>
        </dgm:presLayoutVars>
      </dgm:prSet>
      <dgm:spPr/>
    </dgm:pt>
  </dgm:ptLst>
  <dgm:cxnLst>
    <dgm:cxn modelId="{571EAA07-8FFF-A842-B2FB-B60878A48B8D}" type="presOf" srcId="{871DF48F-74E9-9C44-B67C-CBC6B8ED9C74}" destId="{885AD423-36B7-D748-B8BE-654D7220E4DA}" srcOrd="0" destOrd="0" presId="urn:microsoft.com/office/officeart/2009/3/layout/PieProcess"/>
    <dgm:cxn modelId="{3505D127-7B12-D343-9D04-181DACA20280}" srcId="{FE0D0CBF-F406-B542-B210-4907D8D3B28E}" destId="{871DF48F-74E9-9C44-B67C-CBC6B8ED9C74}" srcOrd="0" destOrd="0" parTransId="{D6EF4E20-D617-2047-A196-0E5430265FC5}" sibTransId="{45E5133A-BD0B-D246-A165-8364CBD5AAEF}"/>
    <dgm:cxn modelId="{11607261-3A1B-CF47-B1D8-2D9D4CF29990}" type="presOf" srcId="{9E0D771B-3DCE-A44B-9855-2E10BFE05C7F}" destId="{4F1C09CD-A60A-DE45-891C-852064CD03DE}" srcOrd="0" destOrd="0" presId="urn:microsoft.com/office/officeart/2009/3/layout/PieProcess"/>
    <dgm:cxn modelId="{ACFDE87C-4D6A-5B4D-A7FF-E67A393DF8CB}" srcId="{FE0D0CBF-F406-B542-B210-4907D8D3B28E}" destId="{85EA6079-24B6-DC4E-9AFD-3647168EBC0E}" srcOrd="1" destOrd="0" parTransId="{E7C8BB6D-9BB3-6E4B-ACFC-B16C5F6C7F07}" sibTransId="{90F1D403-5CC3-9E43-8BB3-BBBADD06D3F4}"/>
    <dgm:cxn modelId="{0709A090-F0DC-F540-BD46-F785744F7A54}" srcId="{FE0D0CBF-F406-B542-B210-4907D8D3B28E}" destId="{9E0D771B-3DCE-A44B-9855-2E10BFE05C7F}" srcOrd="2" destOrd="0" parTransId="{F4631FD8-3E56-DC41-B636-A2F70E53D0CC}" sibTransId="{14D2B900-AEE8-D441-8204-1DF8C578FED1}"/>
    <dgm:cxn modelId="{C292929C-3EDC-B34D-932D-FC9AC494889D}" type="presOf" srcId="{85EA6079-24B6-DC4E-9AFD-3647168EBC0E}" destId="{06E1CEB0-E1A4-DF4F-988F-782D4B80481E}" srcOrd="0" destOrd="0" presId="urn:microsoft.com/office/officeart/2009/3/layout/PieProcess"/>
    <dgm:cxn modelId="{250249DE-171F-7D4E-917B-B9BA15C598BA}" type="presOf" srcId="{FE0D0CBF-F406-B542-B210-4907D8D3B28E}" destId="{2126F3ED-BE14-5546-9D5A-7799C6A33476}" srcOrd="0" destOrd="0" presId="urn:microsoft.com/office/officeart/2009/3/layout/PieProcess"/>
    <dgm:cxn modelId="{5F5D4ED6-EFBD-0B45-884E-A8382BE5510F}" type="presParOf" srcId="{2126F3ED-BE14-5546-9D5A-7799C6A33476}" destId="{5DC6D1C8-011E-654B-902F-328E77B8C994}" srcOrd="0" destOrd="0" presId="urn:microsoft.com/office/officeart/2009/3/layout/PieProcess"/>
    <dgm:cxn modelId="{3A16DDA6-D451-E045-B448-4D5FFA5E6045}" type="presParOf" srcId="{5DC6D1C8-011E-654B-902F-328E77B8C994}" destId="{12214011-A922-8A47-ABCE-B3B6137F270A}" srcOrd="0" destOrd="0" presId="urn:microsoft.com/office/officeart/2009/3/layout/PieProcess"/>
    <dgm:cxn modelId="{6A929AB0-4CB1-3747-B704-806907C1C9D2}" type="presParOf" srcId="{5DC6D1C8-011E-654B-902F-328E77B8C994}" destId="{593F07C8-4B61-EC46-8EE4-CA143921E70E}" srcOrd="1" destOrd="0" presId="urn:microsoft.com/office/officeart/2009/3/layout/PieProcess"/>
    <dgm:cxn modelId="{39E98984-F60D-794A-A431-C4E8B56F404F}" type="presParOf" srcId="{5DC6D1C8-011E-654B-902F-328E77B8C994}" destId="{885AD423-36B7-D748-B8BE-654D7220E4DA}" srcOrd="2" destOrd="0" presId="urn:microsoft.com/office/officeart/2009/3/layout/PieProcess"/>
    <dgm:cxn modelId="{03981B3D-21FC-194F-AAB9-83DCC712E66D}" type="presParOf" srcId="{2126F3ED-BE14-5546-9D5A-7799C6A33476}" destId="{06B79442-CD0F-384B-A12F-C097F4895864}" srcOrd="1" destOrd="0" presId="urn:microsoft.com/office/officeart/2009/3/layout/PieProcess"/>
    <dgm:cxn modelId="{AC29FC10-E6EE-0546-8DEC-2B4167D43F37}" type="presParOf" srcId="{06B79442-CD0F-384B-A12F-C097F4895864}" destId="{68C57EF1-341A-4743-A884-EB30991BB530}" srcOrd="0" destOrd="0" presId="urn:microsoft.com/office/officeart/2009/3/layout/PieProcess"/>
    <dgm:cxn modelId="{AE153B65-1919-7D41-9B16-E5CD685A2DDE}" type="presParOf" srcId="{06B79442-CD0F-384B-A12F-C097F4895864}" destId="{21AB5585-7B9D-444D-B41C-D8D18D24E2F9}" srcOrd="1" destOrd="0" presId="urn:microsoft.com/office/officeart/2009/3/layout/PieProcess"/>
    <dgm:cxn modelId="{0208CE3F-0DED-5845-AE71-35DC7779C19E}" type="presParOf" srcId="{06B79442-CD0F-384B-A12F-C097F4895864}" destId="{06E1CEB0-E1A4-DF4F-988F-782D4B80481E}" srcOrd="2" destOrd="0" presId="urn:microsoft.com/office/officeart/2009/3/layout/PieProcess"/>
    <dgm:cxn modelId="{5278F3A8-F804-BA44-B88F-639612C19025}" type="presParOf" srcId="{2126F3ED-BE14-5546-9D5A-7799C6A33476}" destId="{22476870-C96F-2842-9C90-162F41735AE4}" srcOrd="2" destOrd="0" presId="urn:microsoft.com/office/officeart/2009/3/layout/PieProcess"/>
    <dgm:cxn modelId="{CB591554-3B25-194C-A983-9D852C146C9C}" type="presParOf" srcId="{22476870-C96F-2842-9C90-162F41735AE4}" destId="{C5E99A32-759E-0C44-B824-5E9CB086C6CA}" srcOrd="0" destOrd="0" presId="urn:microsoft.com/office/officeart/2009/3/layout/PieProcess"/>
    <dgm:cxn modelId="{9F3F4644-C363-C449-BF6D-C846E7CDFB72}" type="presParOf" srcId="{22476870-C96F-2842-9C90-162F41735AE4}" destId="{9C20BB0D-0AF7-5A41-A555-F3A5701EEE88}" srcOrd="1" destOrd="0" presId="urn:microsoft.com/office/officeart/2009/3/layout/PieProcess"/>
    <dgm:cxn modelId="{38C9B30C-2A5E-4D48-B7EF-AD40457ECCF4}" type="presParOf" srcId="{22476870-C96F-2842-9C90-162F41735AE4}" destId="{4F1C09CD-A60A-DE45-891C-852064CD03DE}" srcOrd="2" destOrd="0" presId="urn:microsoft.com/office/officeart/2009/3/layout/Pi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DDEE2-7843-E548-A5EF-8905A90CE87D}">
      <dsp:nvSpPr>
        <dsp:cNvPr id="0" name=""/>
        <dsp:cNvSpPr/>
      </dsp:nvSpPr>
      <dsp:spPr>
        <a:xfrm>
          <a:off x="1884120" y="0"/>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CA" sz="1200" b="1" kern="1200" dirty="0"/>
            <a:t>Valeurs </a:t>
          </a:r>
        </a:p>
        <a:p>
          <a:pPr marL="0" lvl="0" indent="0" algn="ctr" defTabSz="533400">
            <a:lnSpc>
              <a:spcPct val="90000"/>
            </a:lnSpc>
            <a:spcBef>
              <a:spcPct val="0"/>
            </a:spcBef>
            <a:spcAft>
              <a:spcPct val="35000"/>
            </a:spcAft>
            <a:buNone/>
          </a:pPr>
          <a:r>
            <a:rPr lang="fr-CA" sz="1200" kern="1200" dirty="0"/>
            <a:t>Identité</a:t>
          </a:r>
        </a:p>
        <a:p>
          <a:pPr marL="0" lvl="0" indent="0" algn="ctr" defTabSz="533400">
            <a:lnSpc>
              <a:spcPct val="90000"/>
            </a:lnSpc>
            <a:spcBef>
              <a:spcPct val="0"/>
            </a:spcBef>
            <a:spcAft>
              <a:spcPct val="35000"/>
            </a:spcAft>
            <a:buNone/>
          </a:pPr>
          <a:r>
            <a:rPr lang="fr-CA" sz="1200" kern="1200" dirty="0"/>
            <a:t>Empathie</a:t>
          </a:r>
        </a:p>
        <a:p>
          <a:pPr marL="0" lvl="0" indent="0" algn="ctr" defTabSz="533400">
            <a:lnSpc>
              <a:spcPct val="90000"/>
            </a:lnSpc>
            <a:spcBef>
              <a:spcPct val="0"/>
            </a:spcBef>
            <a:spcAft>
              <a:spcPct val="35000"/>
            </a:spcAft>
            <a:buNone/>
          </a:pPr>
          <a:r>
            <a:rPr lang="fr-CA" sz="1200" kern="1200" dirty="0"/>
            <a:t>Justice </a:t>
          </a:r>
        </a:p>
      </dsp:txBody>
      <dsp:txXfrm>
        <a:off x="2232227" y="456890"/>
        <a:ext cx="1914588" cy="1174861"/>
      </dsp:txXfrm>
    </dsp:sp>
    <dsp:sp modelId="{DE3E6DFD-F1CA-264F-BC7B-6A0108D1090C}">
      <dsp:nvSpPr>
        <dsp:cNvPr id="0" name=""/>
        <dsp:cNvSpPr/>
      </dsp:nvSpPr>
      <dsp:spPr>
        <a:xfrm>
          <a:off x="2895606" y="1265934"/>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CA" sz="1200" b="1" kern="1200" dirty="0"/>
            <a:t>Savoirs </a:t>
          </a:r>
        </a:p>
        <a:p>
          <a:pPr marL="0" lvl="0" indent="0" algn="ctr" defTabSz="533400">
            <a:lnSpc>
              <a:spcPct val="90000"/>
            </a:lnSpc>
            <a:spcBef>
              <a:spcPct val="0"/>
            </a:spcBef>
            <a:spcAft>
              <a:spcPct val="35000"/>
            </a:spcAft>
            <a:buNone/>
          </a:pPr>
          <a:r>
            <a:rPr lang="fr-CA" sz="1200" kern="1200" dirty="0"/>
            <a:t>Contenus du cours</a:t>
          </a:r>
        </a:p>
        <a:p>
          <a:pPr marL="0" lvl="0" indent="0" algn="ctr" defTabSz="533400">
            <a:lnSpc>
              <a:spcPct val="90000"/>
            </a:lnSpc>
            <a:spcBef>
              <a:spcPct val="0"/>
            </a:spcBef>
            <a:spcAft>
              <a:spcPct val="35000"/>
            </a:spcAft>
            <a:buNone/>
          </a:pPr>
          <a:r>
            <a:rPr lang="fr-CA" sz="1200" kern="1200" dirty="0"/>
            <a:t>Fondements théoriques</a:t>
          </a:r>
        </a:p>
        <a:p>
          <a:pPr marL="0" lvl="0" indent="0" algn="ctr" defTabSz="533400">
            <a:lnSpc>
              <a:spcPct val="90000"/>
            </a:lnSpc>
            <a:spcBef>
              <a:spcPct val="0"/>
            </a:spcBef>
            <a:spcAft>
              <a:spcPct val="35000"/>
            </a:spcAft>
            <a:buNone/>
          </a:pPr>
          <a:r>
            <a:rPr lang="fr-CA" sz="1200" kern="1200" dirty="0"/>
            <a:t>Outils d’analyse critique</a:t>
          </a:r>
        </a:p>
      </dsp:txBody>
      <dsp:txXfrm>
        <a:off x="3694077" y="1940392"/>
        <a:ext cx="1566481" cy="1435941"/>
      </dsp:txXfrm>
    </dsp:sp>
    <dsp:sp modelId="{0462EF3E-1B14-4B49-9768-E4DA4A17A2C4}">
      <dsp:nvSpPr>
        <dsp:cNvPr id="0" name=""/>
        <dsp:cNvSpPr/>
      </dsp:nvSpPr>
      <dsp:spPr>
        <a:xfrm>
          <a:off x="637244" y="1185417"/>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CA" sz="1200" b="1" kern="1200" dirty="0"/>
            <a:t>Compétences </a:t>
          </a:r>
        </a:p>
        <a:p>
          <a:pPr marL="0" lvl="0" indent="0" algn="ctr" defTabSz="533400">
            <a:lnSpc>
              <a:spcPct val="90000"/>
            </a:lnSpc>
            <a:spcBef>
              <a:spcPct val="0"/>
            </a:spcBef>
            <a:spcAft>
              <a:spcPct val="35000"/>
            </a:spcAft>
            <a:buNone/>
          </a:pPr>
          <a:r>
            <a:rPr lang="fr-CA" sz="1200" kern="1200" dirty="0"/>
            <a:t>Mode de pensée critique</a:t>
          </a:r>
        </a:p>
        <a:p>
          <a:pPr marL="0" lvl="0" indent="0" algn="ctr" defTabSz="533400">
            <a:lnSpc>
              <a:spcPct val="90000"/>
            </a:lnSpc>
            <a:spcBef>
              <a:spcPct val="0"/>
            </a:spcBef>
            <a:spcAft>
              <a:spcPct val="35000"/>
            </a:spcAft>
            <a:buNone/>
          </a:pPr>
          <a:r>
            <a:rPr lang="fr-CA" sz="1200" kern="1200" dirty="0"/>
            <a:t>Communication efficace</a:t>
          </a:r>
        </a:p>
        <a:p>
          <a:pPr marL="0" lvl="0" indent="0" algn="ctr" defTabSz="533400">
            <a:lnSpc>
              <a:spcPct val="90000"/>
            </a:lnSpc>
            <a:spcBef>
              <a:spcPct val="0"/>
            </a:spcBef>
            <a:spcAft>
              <a:spcPct val="35000"/>
            </a:spcAft>
            <a:buNone/>
          </a:pPr>
          <a:r>
            <a:rPr lang="fr-CA" sz="1200" kern="1200" dirty="0"/>
            <a:t>Remise en question de ses </a:t>
          </a:r>
          <a:r>
            <a:rPr lang="fr-CA" sz="1200" i="1" kern="1200" dirty="0"/>
            <a:t>a priori</a:t>
          </a:r>
        </a:p>
      </dsp:txBody>
      <dsp:txXfrm>
        <a:off x="883095" y="1859874"/>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14011-A922-8A47-ABCE-B3B6137F270A}">
      <dsp:nvSpPr>
        <dsp:cNvPr id="0" name=""/>
        <dsp:cNvSpPr/>
      </dsp:nvSpPr>
      <dsp:spPr>
        <a:xfrm>
          <a:off x="1414688" y="0"/>
          <a:ext cx="919540" cy="91954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F07C8-4B61-EC46-8EE4-CA143921E70E}">
      <dsp:nvSpPr>
        <dsp:cNvPr id="0" name=""/>
        <dsp:cNvSpPr/>
      </dsp:nvSpPr>
      <dsp:spPr>
        <a:xfrm>
          <a:off x="1506642" y="91954"/>
          <a:ext cx="735632" cy="735632"/>
        </a:xfrm>
        <a:prstGeom prst="pie">
          <a:avLst>
            <a:gd name="adj1" fmla="val 126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AD423-36B7-D748-B8BE-654D7220E4DA}">
      <dsp:nvSpPr>
        <dsp:cNvPr id="0" name=""/>
        <dsp:cNvSpPr/>
      </dsp:nvSpPr>
      <dsp:spPr>
        <a:xfrm rot="16200000">
          <a:off x="357217" y="2068966"/>
          <a:ext cx="2666668" cy="55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733550">
            <a:lnSpc>
              <a:spcPct val="90000"/>
            </a:lnSpc>
            <a:spcBef>
              <a:spcPct val="0"/>
            </a:spcBef>
            <a:spcAft>
              <a:spcPct val="35000"/>
            </a:spcAft>
            <a:buNone/>
          </a:pPr>
          <a:r>
            <a:rPr lang="fr-CA" sz="3900" kern="1200" dirty="0"/>
            <a:t>Deux </a:t>
          </a:r>
        </a:p>
      </dsp:txBody>
      <dsp:txXfrm>
        <a:off x="357217" y="2068966"/>
        <a:ext cx="2666668" cy="551724"/>
      </dsp:txXfrm>
    </dsp:sp>
    <dsp:sp modelId="{68C57EF1-341A-4743-A884-EB30991BB530}">
      <dsp:nvSpPr>
        <dsp:cNvPr id="0" name=""/>
        <dsp:cNvSpPr/>
      </dsp:nvSpPr>
      <dsp:spPr>
        <a:xfrm>
          <a:off x="2334229" y="0"/>
          <a:ext cx="919540" cy="91954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B5585-7B9D-444D-B41C-D8D18D24E2F9}">
      <dsp:nvSpPr>
        <dsp:cNvPr id="0" name=""/>
        <dsp:cNvSpPr/>
      </dsp:nvSpPr>
      <dsp:spPr>
        <a:xfrm>
          <a:off x="2426183" y="91954"/>
          <a:ext cx="735632" cy="735632"/>
        </a:xfrm>
        <a:prstGeom prst="pie">
          <a:avLst>
            <a:gd name="adj1" fmla="val 90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1CEB0-E1A4-DF4F-988F-782D4B80481E}">
      <dsp:nvSpPr>
        <dsp:cNvPr id="0" name=""/>
        <dsp:cNvSpPr/>
      </dsp:nvSpPr>
      <dsp:spPr>
        <a:xfrm rot="16200000">
          <a:off x="1276757" y="2068966"/>
          <a:ext cx="2666668" cy="55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733550">
            <a:lnSpc>
              <a:spcPct val="90000"/>
            </a:lnSpc>
            <a:spcBef>
              <a:spcPct val="0"/>
            </a:spcBef>
            <a:spcAft>
              <a:spcPct val="35000"/>
            </a:spcAft>
            <a:buNone/>
          </a:pPr>
          <a:r>
            <a:rPr lang="fr-CA" sz="3900" kern="1200" dirty="0"/>
            <a:t>Quatre</a:t>
          </a:r>
        </a:p>
      </dsp:txBody>
      <dsp:txXfrm>
        <a:off x="1276757" y="2068966"/>
        <a:ext cx="2666668" cy="551724"/>
      </dsp:txXfrm>
    </dsp:sp>
    <dsp:sp modelId="{C5E99A32-759E-0C44-B824-5E9CB086C6CA}">
      <dsp:nvSpPr>
        <dsp:cNvPr id="0" name=""/>
        <dsp:cNvSpPr/>
      </dsp:nvSpPr>
      <dsp:spPr>
        <a:xfrm>
          <a:off x="3253770" y="0"/>
          <a:ext cx="919540" cy="91954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0BB0D-0AF7-5A41-A555-F3A5701EEE88}">
      <dsp:nvSpPr>
        <dsp:cNvPr id="0" name=""/>
        <dsp:cNvSpPr/>
      </dsp:nvSpPr>
      <dsp:spPr>
        <a:xfrm>
          <a:off x="3345724" y="91954"/>
          <a:ext cx="735632" cy="735632"/>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C09CD-A60A-DE45-891C-852064CD03DE}">
      <dsp:nvSpPr>
        <dsp:cNvPr id="0" name=""/>
        <dsp:cNvSpPr/>
      </dsp:nvSpPr>
      <dsp:spPr>
        <a:xfrm rot="16200000">
          <a:off x="2196298" y="2068966"/>
          <a:ext cx="2666668" cy="55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733550">
            <a:lnSpc>
              <a:spcPct val="90000"/>
            </a:lnSpc>
            <a:spcBef>
              <a:spcPct val="0"/>
            </a:spcBef>
            <a:spcAft>
              <a:spcPct val="35000"/>
            </a:spcAft>
            <a:buNone/>
          </a:pPr>
          <a:r>
            <a:rPr lang="fr-CA" sz="3900" kern="1200" dirty="0"/>
            <a:t>Huit</a:t>
          </a:r>
        </a:p>
      </dsp:txBody>
      <dsp:txXfrm>
        <a:off x="2196298" y="2068966"/>
        <a:ext cx="2666668" cy="5517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i="0">
                <a:latin typeface="Helvetica Light" panose="020B0403020202020204" pitchFamily="34" charset="0"/>
              </a:defRPr>
            </a:lvl1pPr>
          </a:lstStyle>
          <a:p>
            <a:r>
              <a:rPr lang="fr-CA" dirty="0"/>
              <a:t>Modifier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en-US" dirty="0"/>
          </a:p>
        </p:txBody>
      </p:sp>
      <p:sp>
        <p:nvSpPr>
          <p:cNvPr id="4" name="Date Placeholder 3"/>
          <p:cNvSpPr>
            <a:spLocks noGrp="1"/>
          </p:cNvSpPr>
          <p:nvPr>
            <p:ph type="dt" sz="half" idx="10"/>
          </p:nvPr>
        </p:nvSpPr>
        <p:spPr/>
        <p:txBody>
          <a:bodyPr/>
          <a:lstStyle/>
          <a:p>
            <a:fld id="{E12FB126-A918-784A-88D5-0E6A3FC369B1}" type="datetimeFigureOut">
              <a:rPr lang="fr-FR" smtClean="0"/>
              <a:t>16/03/2022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146984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12FB126-A918-784A-88D5-0E6A3FC369B1}" type="datetimeFigureOut">
              <a:rPr lang="fr-FR" smtClean="0"/>
              <a:t>16/03/2022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143523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E12FB126-A918-784A-88D5-0E6A3FC369B1}" type="datetimeFigureOut">
              <a:rPr lang="fr-FR" smtClean="0"/>
              <a:t>16/03/2022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365274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Helvetica Light" panose="020B0403020202020204" pitchFamily="34" charset="0"/>
              </a:defRPr>
            </a:lvl1pPr>
          </a:lstStyle>
          <a:p>
            <a:r>
              <a:rPr lang="fr-CA" dirty="0"/>
              <a:t>Modifier le style du titre</a:t>
            </a:r>
            <a:endParaRPr lang="en-US" dirty="0"/>
          </a:p>
        </p:txBody>
      </p:sp>
      <p:sp>
        <p:nvSpPr>
          <p:cNvPr id="3" name="Content Placeholder 2"/>
          <p:cNvSpPr>
            <a:spLocks noGrp="1"/>
          </p:cNvSpPr>
          <p:nvPr>
            <p:ph idx="1"/>
          </p:nvPr>
        </p:nvSpPr>
        <p:spPr/>
        <p:txBody>
          <a:bodyPr/>
          <a:lstStyle>
            <a:lvl1pPr>
              <a:defRPr b="0" i="0">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a:defRPr b="0" i="0">
                <a:latin typeface="Helvetica Light" panose="020B0403020202020204" pitchFamily="34" charset="0"/>
              </a:defRPr>
            </a:lvl4pPr>
            <a:lvl5pPr>
              <a:defRPr b="0" i="0">
                <a:latin typeface="Helvetica Light" panose="020B0403020202020204" pitchFamily="34" charset="0"/>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Date Placeholder 3"/>
          <p:cNvSpPr>
            <a:spLocks noGrp="1"/>
          </p:cNvSpPr>
          <p:nvPr>
            <p:ph type="dt" sz="half" idx="10"/>
          </p:nvPr>
        </p:nvSpPr>
        <p:spPr/>
        <p:txBody>
          <a:bodyPr/>
          <a:lstStyle/>
          <a:p>
            <a:fld id="{E12FB126-A918-784A-88D5-0E6A3FC369B1}" type="datetimeFigureOut">
              <a:rPr lang="fr-FR" smtClean="0"/>
              <a:t>16/03/2022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18440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atin typeface="Helvetica Light" panose="020B0403020202020204" pitchFamily="34" charset="0"/>
              </a:defRPr>
            </a:lvl1pPr>
          </a:lstStyle>
          <a:p>
            <a:r>
              <a:rPr lang="fr-CA" dirty="0"/>
              <a:t>Modifier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Helvetica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dirty="0"/>
              <a:t>Cliquez pour modifier les styles du texte du masque</a:t>
            </a:r>
          </a:p>
        </p:txBody>
      </p:sp>
      <p:sp>
        <p:nvSpPr>
          <p:cNvPr id="4" name="Date Placeholder 3"/>
          <p:cNvSpPr>
            <a:spLocks noGrp="1"/>
          </p:cNvSpPr>
          <p:nvPr>
            <p:ph type="dt" sz="half" idx="10"/>
          </p:nvPr>
        </p:nvSpPr>
        <p:spPr/>
        <p:txBody>
          <a:bodyPr/>
          <a:lstStyle/>
          <a:p>
            <a:fld id="{E12FB126-A918-784A-88D5-0E6A3FC369B1}" type="datetimeFigureOut">
              <a:rPr lang="fr-FR" smtClean="0"/>
              <a:t>16/03/2022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314689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Helvetica Light" panose="020B0403020202020204" pitchFamily="34" charset="0"/>
              </a:defRPr>
            </a:lvl1pPr>
          </a:lstStyle>
          <a:p>
            <a:r>
              <a:rPr lang="fr-CA" dirty="0"/>
              <a:t>Modifier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0" i="0">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a:defRPr b="0" i="0">
                <a:latin typeface="Helvetica Light" panose="020B0403020202020204" pitchFamily="34" charset="0"/>
              </a:defRPr>
            </a:lvl4pPr>
            <a:lvl5pPr>
              <a:defRPr b="0" i="0">
                <a:latin typeface="Helvetica Light" panose="020B0403020202020204" pitchFamily="34" charset="0"/>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a:defRPr b="0" i="0">
                <a:latin typeface="Helvetica Light" panose="020B0403020202020204" pitchFamily="34" charset="0"/>
              </a:defRPr>
            </a:lvl4pPr>
            <a:lvl5pPr>
              <a:defRPr b="0" i="0">
                <a:latin typeface="Helvetica Light" panose="020B0403020202020204" pitchFamily="34" charset="0"/>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5" name="Date Placeholder 4"/>
          <p:cNvSpPr>
            <a:spLocks noGrp="1"/>
          </p:cNvSpPr>
          <p:nvPr>
            <p:ph type="dt" sz="half" idx="10"/>
          </p:nvPr>
        </p:nvSpPr>
        <p:spPr/>
        <p:txBody>
          <a:bodyPr/>
          <a:lstStyle/>
          <a:p>
            <a:fld id="{E12FB126-A918-784A-88D5-0E6A3FC369B1}" type="datetimeFigureOut">
              <a:rPr lang="fr-FR" smtClean="0"/>
              <a:t>16/03/2022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39512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E12FB126-A918-784A-88D5-0E6A3FC369B1}" type="datetimeFigureOut">
              <a:rPr lang="fr-FR" smtClean="0"/>
              <a:t>16/03/2022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405241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Helvetica Light" panose="020B0403020202020204" pitchFamily="34" charset="0"/>
              </a:defRPr>
            </a:lvl1pPr>
          </a:lstStyle>
          <a:p>
            <a:r>
              <a:rPr lang="fr-CA" dirty="0"/>
              <a:t>Modifier le style du titre</a:t>
            </a:r>
            <a:endParaRPr lang="en-US" dirty="0"/>
          </a:p>
        </p:txBody>
      </p:sp>
      <p:sp>
        <p:nvSpPr>
          <p:cNvPr id="3" name="Date Placeholder 2"/>
          <p:cNvSpPr>
            <a:spLocks noGrp="1"/>
          </p:cNvSpPr>
          <p:nvPr>
            <p:ph type="dt" sz="half" idx="10"/>
          </p:nvPr>
        </p:nvSpPr>
        <p:spPr/>
        <p:txBody>
          <a:bodyPr/>
          <a:lstStyle/>
          <a:p>
            <a:fld id="{E12FB126-A918-784A-88D5-0E6A3FC369B1}" type="datetimeFigureOut">
              <a:rPr lang="fr-FR" smtClean="0"/>
              <a:t>16/03/2022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260032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FB126-A918-784A-88D5-0E6A3FC369B1}" type="datetimeFigureOut">
              <a:rPr lang="fr-FR" smtClean="0"/>
              <a:t>16/03/2022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339320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12FB126-A918-784A-88D5-0E6A3FC369B1}" type="datetimeFigureOut">
              <a:rPr lang="fr-FR" smtClean="0"/>
              <a:t>16/03/2022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341297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E12FB126-A918-784A-88D5-0E6A3FC369B1}" type="datetimeFigureOut">
              <a:rPr lang="fr-FR" smtClean="0"/>
              <a:t>16/03/2022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E55C0A-8B5D-8C4E-BE5A-F8900C92B45E}" type="slidenum">
              <a:rPr lang="fr-FR" smtClean="0"/>
              <a:t>‹n°›</a:t>
            </a:fld>
            <a:endParaRPr lang="fr-FR"/>
          </a:p>
        </p:txBody>
      </p:sp>
    </p:spTree>
    <p:extLst>
      <p:ext uri="{BB962C8B-B14F-4D97-AF65-F5344CB8AC3E}">
        <p14:creationId xmlns:p14="http://schemas.microsoft.com/office/powerpoint/2010/main" val="210482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FB126-A918-784A-88D5-0E6A3FC369B1}" type="datetimeFigureOut">
              <a:rPr lang="fr-FR" smtClean="0"/>
              <a:t>16/03/2022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55C0A-8B5D-8C4E-BE5A-F8900C92B45E}" type="slidenum">
              <a:rPr lang="fr-FR" smtClean="0"/>
              <a:t>‹n°›</a:t>
            </a:fld>
            <a:endParaRPr lang="fr-FR"/>
          </a:p>
        </p:txBody>
      </p:sp>
    </p:spTree>
    <p:extLst>
      <p:ext uri="{BB962C8B-B14F-4D97-AF65-F5344CB8AC3E}">
        <p14:creationId xmlns:p14="http://schemas.microsoft.com/office/powerpoint/2010/main" val="3237560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www.flickr.com/photos/80951497@N00/4559400831" TargetMode="External"/><Relationship Id="rId7" Type="http://schemas.openxmlformats.org/officeDocument/2006/relationships/diagramLayout" Target="../diagrams/layout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hyperlink" Target="https://creativecommons.org/licenses/by-nc/2.0/?ref=openverse" TargetMode="External"/><Relationship Id="rId10" Type="http://schemas.microsoft.com/office/2007/relationships/diagramDrawing" Target="../diagrams/drawing2.xml"/><Relationship Id="rId4" Type="http://schemas.openxmlformats.org/officeDocument/2006/relationships/hyperlink" Target="https://www.flickr.com/photos/80951497@N00" TargetMode="External"/><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6926C-377E-314D-9FB6-C4683F227267}"/>
              </a:ext>
            </a:extLst>
          </p:cNvPr>
          <p:cNvSpPr>
            <a:spLocks noGrp="1"/>
          </p:cNvSpPr>
          <p:nvPr>
            <p:ph type="ctrTitle"/>
          </p:nvPr>
        </p:nvSpPr>
        <p:spPr>
          <a:xfrm>
            <a:off x="1524000" y="2528656"/>
            <a:ext cx="9144000" cy="1333985"/>
          </a:xfrm>
          <a:solidFill>
            <a:schemeClr val="bg1">
              <a:alpha val="20000"/>
            </a:schemeClr>
          </a:solidFill>
        </p:spPr>
        <p:txBody>
          <a:bodyPr>
            <a:normAutofit/>
          </a:bodyPr>
          <a:lstStyle/>
          <a:p>
            <a:r>
              <a:rPr lang="fr-FR" sz="4400" b="1" dirty="0">
                <a:solidFill>
                  <a:schemeClr val="bg1"/>
                </a:solidFill>
              </a:rPr>
              <a:t>Aborder les questions sensibles en enseignement supérieur </a:t>
            </a:r>
          </a:p>
        </p:txBody>
      </p:sp>
      <p:sp>
        <p:nvSpPr>
          <p:cNvPr id="3" name="Sous-titre 2">
            <a:extLst>
              <a:ext uri="{FF2B5EF4-FFF2-40B4-BE49-F238E27FC236}">
                <a16:creationId xmlns:a16="http://schemas.microsoft.com/office/drawing/2014/main" id="{CF0D4EEF-4E24-8D46-8274-4C80B4CFCB5E}"/>
              </a:ext>
            </a:extLst>
          </p:cNvPr>
          <p:cNvSpPr>
            <a:spLocks noGrp="1"/>
          </p:cNvSpPr>
          <p:nvPr>
            <p:ph type="subTitle" idx="1"/>
          </p:nvPr>
        </p:nvSpPr>
        <p:spPr>
          <a:xfrm>
            <a:off x="4355067" y="5290280"/>
            <a:ext cx="3481866" cy="401393"/>
          </a:xfrm>
          <a:solidFill>
            <a:schemeClr val="bg1">
              <a:alpha val="20000"/>
            </a:schemeClr>
          </a:solidFill>
        </p:spPr>
        <p:txBody>
          <a:bodyPr>
            <a:normAutofit lnSpcReduction="10000"/>
          </a:bodyPr>
          <a:lstStyle/>
          <a:p>
            <a:r>
              <a:rPr lang="fr-FR" b="1" dirty="0">
                <a:solidFill>
                  <a:schemeClr val="bg1"/>
                </a:solidFill>
              </a:rPr>
              <a:t>Stéphanie Demers</a:t>
            </a:r>
          </a:p>
        </p:txBody>
      </p:sp>
    </p:spTree>
    <p:extLst>
      <p:ext uri="{BB962C8B-B14F-4D97-AF65-F5344CB8AC3E}">
        <p14:creationId xmlns:p14="http://schemas.microsoft.com/office/powerpoint/2010/main" val="112004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B24A2-BB88-2F4B-B644-A468D71C60C3}"/>
              </a:ext>
            </a:extLst>
          </p:cNvPr>
          <p:cNvSpPr>
            <a:spLocks noGrp="1"/>
          </p:cNvSpPr>
          <p:nvPr>
            <p:ph type="title"/>
          </p:nvPr>
        </p:nvSpPr>
        <p:spPr/>
        <p:txBody>
          <a:bodyPr/>
          <a:lstStyle/>
          <a:p>
            <a:r>
              <a:rPr lang="fr-FR" b="1" dirty="0">
                <a:solidFill>
                  <a:srgbClr val="0070C0"/>
                </a:solidFill>
              </a:rPr>
              <a:t>Planifier (2)</a:t>
            </a:r>
          </a:p>
        </p:txBody>
      </p:sp>
      <p:sp>
        <p:nvSpPr>
          <p:cNvPr id="3" name="Espace réservé du contenu 2">
            <a:extLst>
              <a:ext uri="{FF2B5EF4-FFF2-40B4-BE49-F238E27FC236}">
                <a16:creationId xmlns:a16="http://schemas.microsoft.com/office/drawing/2014/main" id="{03D4B8CC-5D71-664A-8170-912DF392AB39}"/>
              </a:ext>
            </a:extLst>
          </p:cNvPr>
          <p:cNvSpPr>
            <a:spLocks noGrp="1"/>
          </p:cNvSpPr>
          <p:nvPr>
            <p:ph idx="1"/>
          </p:nvPr>
        </p:nvSpPr>
        <p:spPr/>
        <p:txBody>
          <a:bodyPr>
            <a:normAutofit fontScale="92500"/>
          </a:bodyPr>
          <a:lstStyle/>
          <a:p>
            <a:pPr marL="0" indent="0">
              <a:buNone/>
            </a:pPr>
            <a:r>
              <a:rPr lang="fr-FR" dirty="0"/>
              <a:t>3. Offrir aux personnes étudiantes la possibilité de se «pratiquer» à discuter et à délibérer sur des questions sensibles plus «tièdes» ; </a:t>
            </a:r>
          </a:p>
          <a:p>
            <a:pPr marL="0" indent="0">
              <a:buNone/>
            </a:pPr>
            <a:r>
              <a:rPr lang="fr-FR" dirty="0"/>
              <a:t>4. Explorez votre propre position à l’égard de cette question : quelles valeurs, quelles émotions cette question suscite pour vous ? Les expliciter vous permet ensuite de prendre une certaine distance critique et de vous ouvrir aux autres perspectives potentielles ; </a:t>
            </a:r>
          </a:p>
          <a:p>
            <a:pPr marL="0" indent="0">
              <a:buNone/>
            </a:pPr>
            <a:r>
              <a:rPr lang="fr-FR" dirty="0"/>
              <a:t>5. Prenez connaissance des sources pertinentes et rigoureuses qui présentent ces diverses perspectives. Assurez-vous de lire attentivement les textes que vous soumettrez aux personnes étudiantes.</a:t>
            </a:r>
          </a:p>
          <a:p>
            <a:pPr marL="0" indent="0">
              <a:buNone/>
            </a:pPr>
            <a:endParaRPr lang="fr-FR" dirty="0"/>
          </a:p>
        </p:txBody>
      </p:sp>
      <p:cxnSp>
        <p:nvCxnSpPr>
          <p:cNvPr id="4" name="Connecteur droit 3">
            <a:extLst>
              <a:ext uri="{FF2B5EF4-FFF2-40B4-BE49-F238E27FC236}">
                <a16:creationId xmlns:a16="http://schemas.microsoft.com/office/drawing/2014/main" id="{693DC5A4-D12B-C5C0-D372-2F2AEC899C49}"/>
              </a:ext>
            </a:extLst>
          </p:cNvPr>
          <p:cNvCxnSpPr/>
          <p:nvPr/>
        </p:nvCxnSpPr>
        <p:spPr>
          <a:xfrm>
            <a:off x="741872" y="1492370"/>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3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71F06-A43E-B541-97B6-06F08750CC16}"/>
              </a:ext>
            </a:extLst>
          </p:cNvPr>
          <p:cNvSpPr>
            <a:spLocks noGrp="1"/>
          </p:cNvSpPr>
          <p:nvPr>
            <p:ph type="title"/>
          </p:nvPr>
        </p:nvSpPr>
        <p:spPr/>
        <p:txBody>
          <a:bodyPr/>
          <a:lstStyle/>
          <a:p>
            <a:r>
              <a:rPr lang="fr-FR" dirty="0">
                <a:solidFill>
                  <a:srgbClr val="0070C0"/>
                </a:solidFill>
              </a:rPr>
              <a:t>Planifier (3)</a:t>
            </a:r>
          </a:p>
        </p:txBody>
      </p:sp>
      <p:sp>
        <p:nvSpPr>
          <p:cNvPr id="3" name="Espace réservé du contenu 2">
            <a:extLst>
              <a:ext uri="{FF2B5EF4-FFF2-40B4-BE49-F238E27FC236}">
                <a16:creationId xmlns:a16="http://schemas.microsoft.com/office/drawing/2014/main" id="{4FC07A33-952F-544E-9808-6CF0547F386A}"/>
              </a:ext>
            </a:extLst>
          </p:cNvPr>
          <p:cNvSpPr>
            <a:spLocks noGrp="1"/>
          </p:cNvSpPr>
          <p:nvPr>
            <p:ph idx="1"/>
          </p:nvPr>
        </p:nvSpPr>
        <p:spPr/>
        <p:txBody>
          <a:bodyPr>
            <a:normAutofit/>
          </a:bodyPr>
          <a:lstStyle/>
          <a:p>
            <a:pPr marL="0" indent="0">
              <a:buNone/>
            </a:pPr>
            <a:r>
              <a:rPr lang="fr-FR" dirty="0"/>
              <a:t>6. Donnez la possibilité aux personnes étudiantes de vous faire part de leurs préoccupations avant la discussion ; </a:t>
            </a:r>
          </a:p>
          <a:p>
            <a:pPr marL="0" indent="0">
              <a:buNone/>
            </a:pPr>
            <a:r>
              <a:rPr lang="fr-FR" dirty="0"/>
              <a:t>7. Donnez assez de temps aux personnes étudiantes pour prendre connaissance de ces sources à leur tour. </a:t>
            </a:r>
          </a:p>
          <a:p>
            <a:pPr lvl="1"/>
            <a:r>
              <a:rPr lang="fr-FR" dirty="0"/>
              <a:t>Demandez-leur </a:t>
            </a:r>
          </a:p>
          <a:p>
            <a:pPr lvl="2"/>
            <a:r>
              <a:rPr lang="fr-FR" dirty="0"/>
              <a:t>De noter les émotions, questionnements et autres réactions que leur contenu suscite pour elles et eux; </a:t>
            </a:r>
          </a:p>
          <a:p>
            <a:pPr lvl="2"/>
            <a:r>
              <a:rPr lang="fr-FR" dirty="0"/>
              <a:t>D’examiner quelles valeurs sont en jeu pour elles au regard de ce sujet; </a:t>
            </a:r>
          </a:p>
          <a:p>
            <a:pPr lvl="1"/>
            <a:r>
              <a:rPr lang="fr-FR" dirty="0"/>
              <a:t>Indiquez que ces éléments leur appartiennent et qu’elles n’ont pas à les partager si c’est leur souhait. </a:t>
            </a:r>
          </a:p>
          <a:p>
            <a:pPr marL="457200" lvl="1" indent="0">
              <a:buNone/>
            </a:pPr>
            <a:endParaRPr lang="fr-FR" dirty="0"/>
          </a:p>
        </p:txBody>
      </p:sp>
      <p:cxnSp>
        <p:nvCxnSpPr>
          <p:cNvPr id="4" name="Connecteur droit 3">
            <a:extLst>
              <a:ext uri="{FF2B5EF4-FFF2-40B4-BE49-F238E27FC236}">
                <a16:creationId xmlns:a16="http://schemas.microsoft.com/office/drawing/2014/main" id="{D51EFF1E-63E7-9844-892F-12E37F12F8BC}"/>
              </a:ext>
            </a:extLst>
          </p:cNvPr>
          <p:cNvCxnSpPr/>
          <p:nvPr/>
        </p:nvCxnSpPr>
        <p:spPr>
          <a:xfrm>
            <a:off x="741872" y="1492370"/>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8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F26E-D278-B446-918E-9A33076D9A3B}"/>
              </a:ext>
            </a:extLst>
          </p:cNvPr>
          <p:cNvSpPr>
            <a:spLocks noGrp="1"/>
          </p:cNvSpPr>
          <p:nvPr>
            <p:ph type="title"/>
          </p:nvPr>
        </p:nvSpPr>
        <p:spPr>
          <a:xfrm>
            <a:off x="544902" y="0"/>
            <a:ext cx="10515600" cy="1325563"/>
          </a:xfrm>
        </p:spPr>
        <p:txBody>
          <a:bodyPr>
            <a:normAutofit/>
          </a:bodyPr>
          <a:lstStyle/>
          <a:p>
            <a:r>
              <a:rPr lang="fr-FR" sz="3200" b="1" dirty="0">
                <a:solidFill>
                  <a:srgbClr val="0070C0"/>
                </a:solidFill>
              </a:rPr>
              <a:t>Les fondements pour aborder une question sensible </a:t>
            </a:r>
          </a:p>
        </p:txBody>
      </p:sp>
      <p:graphicFrame>
        <p:nvGraphicFramePr>
          <p:cNvPr id="4" name="Espace réservé du contenu 3">
            <a:extLst>
              <a:ext uri="{FF2B5EF4-FFF2-40B4-BE49-F238E27FC236}">
                <a16:creationId xmlns:a16="http://schemas.microsoft.com/office/drawing/2014/main" id="{96D50866-1EB0-1543-8FB5-9E17EE79C0EF}"/>
              </a:ext>
            </a:extLst>
          </p:cNvPr>
          <p:cNvGraphicFramePr>
            <a:graphicFrameLocks noGrp="1"/>
          </p:cNvGraphicFramePr>
          <p:nvPr>
            <p:ph idx="1"/>
            <p:extLst>
              <p:ext uri="{D42A27DB-BD31-4B8C-83A1-F6EECF244321}">
                <p14:modId xmlns:p14="http://schemas.microsoft.com/office/powerpoint/2010/main" val="1384849256"/>
              </p:ext>
            </p:extLst>
          </p:nvPr>
        </p:nvGraphicFramePr>
        <p:xfrm>
          <a:off x="254000" y="18383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1589E34E-60B2-EE44-A7B2-18F39EB82409}"/>
              </a:ext>
            </a:extLst>
          </p:cNvPr>
          <p:cNvSpPr txBox="1"/>
          <p:nvPr/>
        </p:nvSpPr>
        <p:spPr>
          <a:xfrm>
            <a:off x="6299201" y="1225689"/>
            <a:ext cx="5054600" cy="5355312"/>
          </a:xfrm>
          <a:prstGeom prst="rect">
            <a:avLst/>
          </a:prstGeom>
          <a:noFill/>
        </p:spPr>
        <p:txBody>
          <a:bodyPr wrap="square" rtlCol="0">
            <a:spAutoFit/>
          </a:bodyPr>
          <a:lstStyle/>
          <a:p>
            <a:pPr marL="285750" indent="-285750">
              <a:buFont typeface="Arial" panose="020B0604020202020204" pitchFamily="34" charset="0"/>
              <a:buChar char="•"/>
            </a:pPr>
            <a:r>
              <a:rPr lang="fr-FR" dirty="0"/>
              <a:t>On questionne pour comprendre, on n’attaque pas </a:t>
            </a:r>
          </a:p>
          <a:p>
            <a:endParaRPr lang="fr-FR" dirty="0"/>
          </a:p>
          <a:p>
            <a:pPr marL="285750" indent="-285750">
              <a:buFont typeface="Arial" panose="020B0604020202020204" pitchFamily="34" charset="0"/>
              <a:buChar char="•"/>
            </a:pPr>
            <a:r>
              <a:rPr lang="fr-FR" dirty="0"/>
              <a:t>On ne questionne pas les personnes mais les affirmations ou les assises de ces affirmations</a:t>
            </a:r>
          </a:p>
          <a:p>
            <a:endParaRPr lang="fr-FR" dirty="0"/>
          </a:p>
          <a:p>
            <a:pPr marL="285750" indent="-285750">
              <a:buFont typeface="Arial" panose="020B0604020202020204" pitchFamily="34" charset="0"/>
              <a:buChar char="•"/>
            </a:pPr>
            <a:r>
              <a:rPr lang="fr-FR" dirty="0"/>
              <a:t>On problématise à la fois nos propres affirmations et celles qui y sont contraires</a:t>
            </a:r>
          </a:p>
          <a:p>
            <a:endParaRPr lang="fr-FR" dirty="0"/>
          </a:p>
          <a:p>
            <a:pPr marL="285750" indent="-285750">
              <a:buFont typeface="Arial" panose="020B0604020202020204" pitchFamily="34" charset="0"/>
              <a:buChar char="•"/>
            </a:pPr>
            <a:r>
              <a:rPr lang="fr-FR" b="1" dirty="0">
                <a:solidFill>
                  <a:srgbClr val="0070C0"/>
                </a:solidFill>
              </a:rPr>
              <a:t>L’objectif d’une discussion n’est pas de «gagner » ou d’imposer son opinion :  c’est d’écouter, d’entendre et de mieux comprendre la diversité des perspectives afin de mieux saisir l’objet de la discussion dans sa complexité</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Personne ne devrait être </a:t>
            </a:r>
            <a:r>
              <a:rPr lang="fr-FR" dirty="0" err="1"/>
              <a:t>interpelé.e</a:t>
            </a:r>
            <a:r>
              <a:rPr lang="fr-FR" dirty="0"/>
              <a:t> pour agir comme «</a:t>
            </a:r>
            <a:r>
              <a:rPr lang="fr-FR" dirty="0" err="1"/>
              <a:t>représentant.e</a:t>
            </a:r>
            <a:r>
              <a:rPr lang="fr-FR" dirty="0"/>
              <a:t>» d’un groupe ou d’une culture </a:t>
            </a:r>
          </a:p>
          <a:p>
            <a:endParaRPr lang="fr-FR" dirty="0"/>
          </a:p>
        </p:txBody>
      </p:sp>
      <p:cxnSp>
        <p:nvCxnSpPr>
          <p:cNvPr id="6" name="Connecteur droit 5">
            <a:extLst>
              <a:ext uri="{FF2B5EF4-FFF2-40B4-BE49-F238E27FC236}">
                <a16:creationId xmlns:a16="http://schemas.microsoft.com/office/drawing/2014/main" id="{D76D3857-E6B7-97E8-7D31-CB474AA8D685}"/>
              </a:ext>
            </a:extLst>
          </p:cNvPr>
          <p:cNvCxnSpPr/>
          <p:nvPr/>
        </p:nvCxnSpPr>
        <p:spPr>
          <a:xfrm>
            <a:off x="631647" y="1069676"/>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1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3A01A-0611-624E-A3DB-E38FF5D5FED0}"/>
              </a:ext>
            </a:extLst>
          </p:cNvPr>
          <p:cNvSpPr>
            <a:spLocks noGrp="1"/>
          </p:cNvSpPr>
          <p:nvPr>
            <p:ph type="title"/>
          </p:nvPr>
        </p:nvSpPr>
        <p:spPr>
          <a:xfrm>
            <a:off x="1728996" y="2700069"/>
            <a:ext cx="9373199" cy="870369"/>
          </a:xfrm>
          <a:solidFill>
            <a:schemeClr val="bg1">
              <a:alpha val="62609"/>
            </a:schemeClr>
          </a:solidFill>
        </p:spPr>
        <p:txBody>
          <a:bodyPr>
            <a:normAutofit/>
          </a:bodyPr>
          <a:lstStyle/>
          <a:p>
            <a:r>
              <a:rPr lang="fr-FR" sz="4800" b="1" dirty="0"/>
              <a:t>Piloter/animer la discussion</a:t>
            </a:r>
          </a:p>
        </p:txBody>
      </p:sp>
      <p:sp>
        <p:nvSpPr>
          <p:cNvPr id="4" name="Espace réservé du texte 3">
            <a:extLst>
              <a:ext uri="{FF2B5EF4-FFF2-40B4-BE49-F238E27FC236}">
                <a16:creationId xmlns:a16="http://schemas.microsoft.com/office/drawing/2014/main" id="{80208224-7DBD-DC4B-8EE5-8194E9C09671}"/>
              </a:ext>
            </a:extLst>
          </p:cNvPr>
          <p:cNvSpPr>
            <a:spLocks noGrp="1"/>
          </p:cNvSpPr>
          <p:nvPr>
            <p:ph type="body" idx="1"/>
          </p:nvPr>
        </p:nvSpPr>
        <p:spPr>
          <a:xfrm>
            <a:off x="1004379" y="3821713"/>
            <a:ext cx="10515600" cy="500122"/>
          </a:xfrm>
          <a:solidFill>
            <a:schemeClr val="bg1">
              <a:alpha val="59000"/>
            </a:schemeClr>
          </a:solidFill>
        </p:spPr>
        <p:txBody>
          <a:bodyPr/>
          <a:lstStyle/>
          <a:p>
            <a:r>
              <a:rPr lang="fr-FR" b="1" dirty="0">
                <a:solidFill>
                  <a:schemeClr val="tx1"/>
                </a:solidFill>
              </a:rPr>
              <a:t>Et rappeler que toutes et tous ont des droits et des responsabilités </a:t>
            </a:r>
          </a:p>
          <a:p>
            <a:endParaRPr lang="fr-FR" dirty="0"/>
          </a:p>
        </p:txBody>
      </p:sp>
    </p:spTree>
    <p:extLst>
      <p:ext uri="{BB962C8B-B14F-4D97-AF65-F5344CB8AC3E}">
        <p14:creationId xmlns:p14="http://schemas.microsoft.com/office/powerpoint/2010/main" val="294130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8A345-4B67-4D4E-94B3-E1C8A40D4C47}"/>
              </a:ext>
            </a:extLst>
          </p:cNvPr>
          <p:cNvSpPr>
            <a:spLocks noGrp="1"/>
          </p:cNvSpPr>
          <p:nvPr>
            <p:ph type="title"/>
          </p:nvPr>
        </p:nvSpPr>
        <p:spPr/>
        <p:txBody>
          <a:bodyPr>
            <a:normAutofit/>
          </a:bodyPr>
          <a:lstStyle/>
          <a:p>
            <a:r>
              <a:rPr lang="fr-FR" sz="3600" b="1" dirty="0">
                <a:solidFill>
                  <a:srgbClr val="0070C0"/>
                </a:solidFill>
              </a:rPr>
              <a:t>Donner des consignes claires et rappeler les principes de discussion</a:t>
            </a:r>
          </a:p>
        </p:txBody>
      </p:sp>
      <p:sp>
        <p:nvSpPr>
          <p:cNvPr id="3" name="Espace réservé du contenu 2">
            <a:extLst>
              <a:ext uri="{FF2B5EF4-FFF2-40B4-BE49-F238E27FC236}">
                <a16:creationId xmlns:a16="http://schemas.microsoft.com/office/drawing/2014/main" id="{3D2AE521-65A6-F947-B1B8-028C900497C6}"/>
              </a:ext>
            </a:extLst>
          </p:cNvPr>
          <p:cNvSpPr>
            <a:spLocks noGrp="1"/>
          </p:cNvSpPr>
          <p:nvPr>
            <p:ph idx="1"/>
          </p:nvPr>
        </p:nvSpPr>
        <p:spPr>
          <a:xfrm>
            <a:off x="838200" y="2141537"/>
            <a:ext cx="10515600" cy="4351338"/>
          </a:xfrm>
        </p:spPr>
        <p:txBody>
          <a:bodyPr>
            <a:normAutofit fontScale="92500" lnSpcReduction="10000"/>
          </a:bodyPr>
          <a:lstStyle/>
          <a:p>
            <a:r>
              <a:rPr lang="fr-FR" dirty="0"/>
              <a:t>Assurez-vous d’identifier les objectifs de la discussion en termes d’apprentissages et de compétences à développer </a:t>
            </a:r>
          </a:p>
          <a:p>
            <a:pPr lvl="1"/>
            <a:r>
              <a:rPr lang="fr-FR" dirty="0"/>
              <a:t>Demandez aux personnes étudiantes de participer à cette étape et d’identifier leurs propres objectifs </a:t>
            </a:r>
          </a:p>
          <a:p>
            <a:r>
              <a:rPr lang="fr-FR" dirty="0"/>
              <a:t>Problématisez la question sensible en soulignant les différentes façons de l’aborder : </a:t>
            </a:r>
          </a:p>
          <a:p>
            <a:pPr lvl="1"/>
            <a:r>
              <a:rPr lang="fr-FR" dirty="0"/>
              <a:t>Historique; </a:t>
            </a:r>
          </a:p>
          <a:p>
            <a:pPr lvl="1"/>
            <a:r>
              <a:rPr lang="fr-FR" dirty="0"/>
              <a:t>Sociale;</a:t>
            </a:r>
          </a:p>
          <a:p>
            <a:pPr lvl="1"/>
            <a:r>
              <a:rPr lang="fr-FR" dirty="0"/>
              <a:t>Politique; </a:t>
            </a:r>
          </a:p>
          <a:p>
            <a:pPr lvl="1"/>
            <a:r>
              <a:rPr lang="fr-FR" dirty="0"/>
              <a:t>Les facteurs explicatifs;</a:t>
            </a:r>
          </a:p>
          <a:p>
            <a:pPr lvl="1"/>
            <a:r>
              <a:rPr lang="fr-FR" dirty="0"/>
              <a:t>Les enjeux , les défis; </a:t>
            </a:r>
          </a:p>
          <a:p>
            <a:pPr lvl="1"/>
            <a:r>
              <a:rPr lang="fr-FR" dirty="0"/>
              <a:t>La polysémie des concepts, etc. </a:t>
            </a:r>
          </a:p>
        </p:txBody>
      </p:sp>
      <p:pic>
        <p:nvPicPr>
          <p:cNvPr id="5" name="Image 4">
            <a:extLst>
              <a:ext uri="{FF2B5EF4-FFF2-40B4-BE49-F238E27FC236}">
                <a16:creationId xmlns:a16="http://schemas.microsoft.com/office/drawing/2014/main" id="{1FC11453-4619-6A43-AA92-27B598C5A0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31112" y="3881628"/>
            <a:ext cx="4560888" cy="3040592"/>
          </a:xfrm>
          <a:prstGeom prst="rect">
            <a:avLst/>
          </a:prstGeom>
        </p:spPr>
      </p:pic>
      <p:cxnSp>
        <p:nvCxnSpPr>
          <p:cNvPr id="6" name="Connecteur droit 5">
            <a:extLst>
              <a:ext uri="{FF2B5EF4-FFF2-40B4-BE49-F238E27FC236}">
                <a16:creationId xmlns:a16="http://schemas.microsoft.com/office/drawing/2014/main" id="{EA45CB51-F816-C8D8-32F9-567F121DE10B}"/>
              </a:ext>
            </a:extLst>
          </p:cNvPr>
          <p:cNvCxnSpPr/>
          <p:nvPr/>
        </p:nvCxnSpPr>
        <p:spPr>
          <a:xfrm>
            <a:off x="838200" y="1811548"/>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63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AF57C-9DF0-AE46-A16E-D66414391683}"/>
              </a:ext>
            </a:extLst>
          </p:cNvPr>
          <p:cNvSpPr>
            <a:spLocks noGrp="1"/>
          </p:cNvSpPr>
          <p:nvPr>
            <p:ph type="title"/>
          </p:nvPr>
        </p:nvSpPr>
        <p:spPr/>
        <p:txBody>
          <a:bodyPr/>
          <a:lstStyle/>
          <a:p>
            <a:r>
              <a:rPr lang="fr-FR" b="1" dirty="0">
                <a:solidFill>
                  <a:srgbClr val="0070C0"/>
                </a:solidFill>
              </a:rPr>
              <a:t>Ouvrir le dialogue </a:t>
            </a:r>
          </a:p>
        </p:txBody>
      </p:sp>
      <p:sp>
        <p:nvSpPr>
          <p:cNvPr id="3" name="Espace réservé du contenu 2">
            <a:extLst>
              <a:ext uri="{FF2B5EF4-FFF2-40B4-BE49-F238E27FC236}">
                <a16:creationId xmlns:a16="http://schemas.microsoft.com/office/drawing/2014/main" id="{15219E53-ABF1-8247-AB25-AEF209566DE6}"/>
              </a:ext>
            </a:extLst>
          </p:cNvPr>
          <p:cNvSpPr>
            <a:spLocks noGrp="1"/>
          </p:cNvSpPr>
          <p:nvPr>
            <p:ph idx="1"/>
          </p:nvPr>
        </p:nvSpPr>
        <p:spPr/>
        <p:txBody>
          <a:bodyPr>
            <a:normAutofit fontScale="92500"/>
          </a:bodyPr>
          <a:lstStyle/>
          <a:p>
            <a:pPr marL="0" indent="0">
              <a:buNone/>
            </a:pPr>
            <a:r>
              <a:rPr lang="fr-FR" dirty="0"/>
              <a:t>Afin d’assurer que les personnes étudiantes s’ouvrent à une variété de perspectives :</a:t>
            </a:r>
          </a:p>
          <a:p>
            <a:pPr>
              <a:buFontTx/>
              <a:buChar char="-"/>
            </a:pPr>
            <a:r>
              <a:rPr lang="fr-FR" dirty="0"/>
              <a:t>Lancer le dialogue par l’échange sur leurs réactions initiales à la question sensible et ce qui explique cette réaction, selon elles ; </a:t>
            </a:r>
          </a:p>
          <a:p>
            <a:pPr>
              <a:buFontTx/>
              <a:buChar char="-"/>
            </a:pPr>
            <a:r>
              <a:rPr lang="fr-FR" dirty="0"/>
              <a:t>Demandez-leur ensuite de discuter des effets des lectures sur ces réactions ;</a:t>
            </a:r>
          </a:p>
          <a:p>
            <a:pPr>
              <a:buFontTx/>
              <a:buChar char="-"/>
            </a:pPr>
            <a:r>
              <a:rPr lang="fr-FR" dirty="0"/>
              <a:t>Invitez les personnes étudiantes à essayer de s’entendre sur une définition des concepts centraux ; </a:t>
            </a:r>
          </a:p>
          <a:p>
            <a:pPr>
              <a:buFontTx/>
              <a:buChar char="-"/>
            </a:pPr>
            <a:r>
              <a:rPr lang="fr-FR" dirty="0"/>
              <a:t>Demandez-leur d’adopter une perspective autre que la-leur ….. </a:t>
            </a:r>
            <a:r>
              <a:rPr lang="fr-FR" i="1" dirty="0">
                <a:solidFill>
                  <a:srgbClr val="0070C0"/>
                </a:solidFill>
              </a:rPr>
              <a:t>Si j’étais… j’imagine que pour moi…</a:t>
            </a:r>
          </a:p>
          <a:p>
            <a:pPr marL="0" indent="0">
              <a:buNone/>
            </a:pPr>
            <a:endParaRPr lang="fr-FR" dirty="0"/>
          </a:p>
          <a:p>
            <a:pPr marL="0" indent="0">
              <a:buNone/>
            </a:pPr>
            <a:endParaRPr lang="fr-FR" dirty="0"/>
          </a:p>
        </p:txBody>
      </p:sp>
      <p:cxnSp>
        <p:nvCxnSpPr>
          <p:cNvPr id="4" name="Connecteur droit 3">
            <a:extLst>
              <a:ext uri="{FF2B5EF4-FFF2-40B4-BE49-F238E27FC236}">
                <a16:creationId xmlns:a16="http://schemas.microsoft.com/office/drawing/2014/main" id="{2530D223-03E3-A548-EB3F-FF764FBC2C00}"/>
              </a:ext>
            </a:extLst>
          </p:cNvPr>
          <p:cNvCxnSpPr/>
          <p:nvPr/>
        </p:nvCxnSpPr>
        <p:spPr>
          <a:xfrm>
            <a:off x="950344" y="1526876"/>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7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04CF8F5-95C9-7241-9D23-F6BF4550A219}"/>
              </a:ext>
            </a:extLst>
          </p:cNvPr>
          <p:cNvSpPr>
            <a:spLocks noGrp="1"/>
          </p:cNvSpPr>
          <p:nvPr>
            <p:ph type="title"/>
          </p:nvPr>
        </p:nvSpPr>
        <p:spPr/>
        <p:txBody>
          <a:bodyPr>
            <a:normAutofit/>
          </a:bodyPr>
          <a:lstStyle/>
          <a:p>
            <a:r>
              <a:rPr lang="fr-FR" sz="3600" b="1" dirty="0">
                <a:solidFill>
                  <a:srgbClr val="0070C0"/>
                </a:solidFill>
              </a:rPr>
              <a:t>Organiser la classe</a:t>
            </a:r>
          </a:p>
        </p:txBody>
      </p:sp>
      <p:pic>
        <p:nvPicPr>
          <p:cNvPr id="7" name="Espace réservé du contenu 6">
            <a:extLst>
              <a:ext uri="{FF2B5EF4-FFF2-40B4-BE49-F238E27FC236}">
                <a16:creationId xmlns:a16="http://schemas.microsoft.com/office/drawing/2014/main" id="{710B678A-79D3-5D47-A52C-20F2009DEC80}"/>
              </a:ext>
            </a:extLst>
          </p:cNvPr>
          <p:cNvPicPr>
            <a:picLocks noGrp="1" noChangeAspect="1"/>
          </p:cNvPicPr>
          <p:nvPr>
            <p:ph idx="1"/>
          </p:nvPr>
        </p:nvPicPr>
        <p:blipFill>
          <a:blip r:embed="rId2"/>
          <a:stretch>
            <a:fillRect/>
          </a:stretch>
        </p:blipFill>
        <p:spPr>
          <a:xfrm>
            <a:off x="6668316" y="1690688"/>
            <a:ext cx="4259147" cy="3185842"/>
          </a:xfrm>
        </p:spPr>
      </p:pic>
      <p:sp>
        <p:nvSpPr>
          <p:cNvPr id="8" name="ZoneTexte 7">
            <a:extLst>
              <a:ext uri="{FF2B5EF4-FFF2-40B4-BE49-F238E27FC236}">
                <a16:creationId xmlns:a16="http://schemas.microsoft.com/office/drawing/2014/main" id="{77B42B15-B9A1-C147-B412-4A94517BE98D}"/>
              </a:ext>
            </a:extLst>
          </p:cNvPr>
          <p:cNvSpPr txBox="1"/>
          <p:nvPr/>
        </p:nvSpPr>
        <p:spPr>
          <a:xfrm>
            <a:off x="7543724" y="4967257"/>
            <a:ext cx="2677886" cy="400110"/>
          </a:xfrm>
          <a:prstGeom prst="rect">
            <a:avLst/>
          </a:prstGeom>
          <a:noFill/>
        </p:spPr>
        <p:txBody>
          <a:bodyPr wrap="square" rtlCol="0">
            <a:spAutoFit/>
          </a:bodyPr>
          <a:lstStyle/>
          <a:p>
            <a:r>
              <a:rPr lang="fr-CA" sz="1000" dirty="0"/>
              <a:t>"</a:t>
            </a:r>
            <a:r>
              <a:rPr lang="fr-CA" sz="1000" dirty="0">
                <a:hlinkClick r:id="rId3"/>
              </a:rPr>
              <a:t>Diversity Discussion April 27 2010-36</a:t>
            </a:r>
            <a:r>
              <a:rPr lang="fr-CA" sz="1000" dirty="0"/>
              <a:t>" by </a:t>
            </a:r>
            <a:r>
              <a:rPr lang="fr-CA" sz="1000" dirty="0">
                <a:hlinkClick r:id="rId4"/>
              </a:rPr>
              <a:t>Inkyhack</a:t>
            </a:r>
            <a:r>
              <a:rPr lang="fr-CA" sz="1000" dirty="0"/>
              <a:t> </a:t>
            </a:r>
            <a:r>
              <a:rPr lang="fr-CA" sz="1000" dirty="0" err="1"/>
              <a:t>is</a:t>
            </a:r>
            <a:r>
              <a:rPr lang="fr-CA" sz="1000" dirty="0"/>
              <a:t> </a:t>
            </a:r>
            <a:r>
              <a:rPr lang="fr-CA" sz="1000" dirty="0" err="1"/>
              <a:t>marked</a:t>
            </a:r>
            <a:r>
              <a:rPr lang="fr-CA" sz="1000" dirty="0"/>
              <a:t> </a:t>
            </a:r>
            <a:r>
              <a:rPr lang="fr-CA" sz="1000" dirty="0" err="1"/>
              <a:t>with</a:t>
            </a:r>
            <a:r>
              <a:rPr lang="fr-CA" sz="1000" dirty="0"/>
              <a:t> </a:t>
            </a:r>
            <a:r>
              <a:rPr lang="fr-CA" sz="1000" cap="all" dirty="0">
                <a:hlinkClick r:id="rId5"/>
              </a:rPr>
              <a:t>CC BY-NC 2.0</a:t>
            </a:r>
            <a:r>
              <a:rPr lang="fr-CA" sz="1000" dirty="0"/>
              <a:t>.</a:t>
            </a:r>
            <a:endParaRPr lang="fr-FR" sz="1000" dirty="0"/>
          </a:p>
        </p:txBody>
      </p:sp>
      <p:graphicFrame>
        <p:nvGraphicFramePr>
          <p:cNvPr id="13" name="Diagramme 12">
            <a:extLst>
              <a:ext uri="{FF2B5EF4-FFF2-40B4-BE49-F238E27FC236}">
                <a16:creationId xmlns:a16="http://schemas.microsoft.com/office/drawing/2014/main" id="{31066769-263E-F341-BB00-95E9A746CF64}"/>
              </a:ext>
            </a:extLst>
          </p:cNvPr>
          <p:cNvGraphicFramePr/>
          <p:nvPr>
            <p:extLst>
              <p:ext uri="{D42A27DB-BD31-4B8C-83A1-F6EECF244321}">
                <p14:modId xmlns:p14="http://schemas.microsoft.com/office/powerpoint/2010/main" val="3882464961"/>
              </p:ext>
            </p:extLst>
          </p:nvPr>
        </p:nvGraphicFramePr>
        <p:xfrm>
          <a:off x="1249872" y="3781528"/>
          <a:ext cx="5588000" cy="36781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ZoneTexte 13">
            <a:extLst>
              <a:ext uri="{FF2B5EF4-FFF2-40B4-BE49-F238E27FC236}">
                <a16:creationId xmlns:a16="http://schemas.microsoft.com/office/drawing/2014/main" id="{37FF981A-215E-F842-9B16-A6D2F7BBEC56}"/>
              </a:ext>
            </a:extLst>
          </p:cNvPr>
          <p:cNvSpPr txBox="1"/>
          <p:nvPr/>
        </p:nvSpPr>
        <p:spPr>
          <a:xfrm>
            <a:off x="907211" y="1823296"/>
            <a:ext cx="5415951" cy="1754326"/>
          </a:xfrm>
          <a:prstGeom prst="rect">
            <a:avLst/>
          </a:prstGeom>
          <a:noFill/>
        </p:spPr>
        <p:txBody>
          <a:bodyPr wrap="square" rtlCol="0">
            <a:spAutoFit/>
          </a:bodyPr>
          <a:lstStyle/>
          <a:p>
            <a:r>
              <a:rPr lang="fr-FR" dirty="0"/>
              <a:t>Demander à chaque groupe de 4 puis de huit de distribuer les rôles  </a:t>
            </a:r>
          </a:p>
          <a:p>
            <a:endParaRPr lang="fr-FR" dirty="0"/>
          </a:p>
          <a:p>
            <a:pPr marL="342900" indent="-342900">
              <a:buAutoNum type="arabicPeriod"/>
            </a:pPr>
            <a:r>
              <a:rPr lang="fr-FR" dirty="0" err="1"/>
              <a:t>Rapporteur.euse</a:t>
            </a:r>
            <a:endParaRPr lang="fr-FR" dirty="0"/>
          </a:p>
          <a:p>
            <a:pPr marL="342900" indent="-342900">
              <a:buAutoNum type="arabicPeriod"/>
            </a:pPr>
            <a:r>
              <a:rPr lang="fr-FR" dirty="0" err="1"/>
              <a:t>Animateur.trice</a:t>
            </a:r>
            <a:endParaRPr lang="fr-FR" dirty="0"/>
          </a:p>
          <a:p>
            <a:pPr marL="342900" indent="-342900">
              <a:buAutoNum type="arabicPeriod"/>
            </a:pPr>
            <a:endParaRPr lang="fr-FR" dirty="0"/>
          </a:p>
        </p:txBody>
      </p:sp>
      <p:cxnSp>
        <p:nvCxnSpPr>
          <p:cNvPr id="9" name="Connecteur droit 8">
            <a:extLst>
              <a:ext uri="{FF2B5EF4-FFF2-40B4-BE49-F238E27FC236}">
                <a16:creationId xmlns:a16="http://schemas.microsoft.com/office/drawing/2014/main" id="{C1C0D363-D522-FCB1-A91D-C14E60A00573}"/>
              </a:ext>
            </a:extLst>
          </p:cNvPr>
          <p:cNvCxnSpPr/>
          <p:nvPr/>
        </p:nvCxnSpPr>
        <p:spPr>
          <a:xfrm>
            <a:off x="907211" y="1492371"/>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86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21AC81-D503-204C-811E-6A1FBA6B5B5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51B3F10-F876-2B45-B82A-0E429929B666}"/>
              </a:ext>
            </a:extLst>
          </p:cNvPr>
          <p:cNvSpPr>
            <a:spLocks noGrp="1"/>
          </p:cNvSpPr>
          <p:nvPr>
            <p:ph type="title"/>
          </p:nvPr>
        </p:nvSpPr>
        <p:spPr>
          <a:xfrm>
            <a:off x="594804" y="640263"/>
            <a:ext cx="6619811" cy="1344975"/>
          </a:xfrm>
        </p:spPr>
        <p:txBody>
          <a:bodyPr>
            <a:normAutofit/>
          </a:bodyPr>
          <a:lstStyle/>
          <a:p>
            <a:r>
              <a:rPr lang="fr-FR" sz="4000" b="1"/>
              <a:t>Circulez et soyez à l’affût…</a:t>
            </a:r>
          </a:p>
        </p:txBody>
      </p:sp>
      <p:sp>
        <p:nvSpPr>
          <p:cNvPr id="3" name="Espace réservé du contenu 2">
            <a:extLst>
              <a:ext uri="{FF2B5EF4-FFF2-40B4-BE49-F238E27FC236}">
                <a16:creationId xmlns:a16="http://schemas.microsoft.com/office/drawing/2014/main" id="{3A5FE162-3186-6E48-AEC1-F822C7612894}"/>
              </a:ext>
            </a:extLst>
          </p:cNvPr>
          <p:cNvSpPr>
            <a:spLocks noGrp="1"/>
          </p:cNvSpPr>
          <p:nvPr>
            <p:ph idx="1"/>
          </p:nvPr>
        </p:nvSpPr>
        <p:spPr>
          <a:xfrm>
            <a:off x="594109" y="2121763"/>
            <a:ext cx="6620505" cy="3773010"/>
          </a:xfrm>
        </p:spPr>
        <p:txBody>
          <a:bodyPr>
            <a:normAutofit/>
          </a:bodyPr>
          <a:lstStyle/>
          <a:p>
            <a:pPr>
              <a:buFontTx/>
              <a:buChar char="-"/>
            </a:pPr>
            <a:r>
              <a:rPr lang="fr-FR" sz="1300"/>
              <a:t>Des discussions qui dérapent …</a:t>
            </a:r>
          </a:p>
          <a:p>
            <a:pPr>
              <a:buFontTx/>
              <a:buChar char="-"/>
            </a:pPr>
            <a:r>
              <a:rPr lang="fr-FR" sz="1300"/>
              <a:t>Du ton qui monte….</a:t>
            </a:r>
          </a:p>
          <a:p>
            <a:pPr>
              <a:buFontTx/>
              <a:buChar char="-"/>
            </a:pPr>
            <a:r>
              <a:rPr lang="fr-FR" sz="1300"/>
              <a:t>Des signes de fermeture ou de retrait …</a:t>
            </a:r>
          </a:p>
          <a:p>
            <a:pPr>
              <a:buFontTx/>
              <a:buChar char="-"/>
            </a:pPr>
            <a:r>
              <a:rPr lang="fr-FR" sz="1300"/>
              <a:t>Des signes de malaise ….</a:t>
            </a:r>
          </a:p>
          <a:p>
            <a:pPr>
              <a:buFontTx/>
              <a:buChar char="-"/>
            </a:pPr>
            <a:endParaRPr lang="fr-FR" sz="1300"/>
          </a:p>
          <a:p>
            <a:pPr marL="0" indent="0">
              <a:buNone/>
            </a:pPr>
            <a:r>
              <a:rPr lang="fr-FR" sz="1300"/>
              <a:t>Et </a:t>
            </a:r>
            <a:r>
              <a:rPr lang="fr-FR" sz="1300" b="1" u="sng"/>
              <a:t>INTERVENEZ</a:t>
            </a:r>
            <a:r>
              <a:rPr lang="fr-FR" sz="1300"/>
              <a:t>, le cas échéant</a:t>
            </a:r>
          </a:p>
          <a:p>
            <a:pPr>
              <a:buFontTx/>
              <a:buChar char="-"/>
            </a:pPr>
            <a:r>
              <a:rPr lang="fr-FR" sz="1300"/>
              <a:t>Validez votre lecture de la situation en demandant comment va la discussion</a:t>
            </a:r>
          </a:p>
          <a:p>
            <a:pPr>
              <a:buFontTx/>
              <a:buChar char="-"/>
            </a:pPr>
            <a:r>
              <a:rPr lang="fr-FR" sz="1300"/>
              <a:t>Si les personnes étudiantes indiquent que ça va bien et toutes ont l’air à l’aise et d’accord, rappelez simplement les règles de la discussion</a:t>
            </a:r>
          </a:p>
          <a:p>
            <a:pPr>
              <a:buFontTx/>
              <a:buChar char="-"/>
            </a:pPr>
            <a:r>
              <a:rPr lang="fr-FR" sz="1300"/>
              <a:t>Asseyez-vous avec le groupe pour faire de la médiation en cas de dérapage</a:t>
            </a:r>
          </a:p>
          <a:p>
            <a:pPr>
              <a:buFontTx/>
              <a:buChar char="-"/>
            </a:pPr>
            <a:r>
              <a:rPr lang="fr-FR" sz="1300"/>
              <a:t>Fermeture, retrait ou malaise : intervenez délicatement auprès de la personne, en privé … accompagnez-la vers des ressources au besoin, rencontrez-la après le cours, et faites des suivis sans pousser, indiquez que vous êtes disponibles pour elle</a:t>
            </a:r>
          </a:p>
          <a:p>
            <a:pPr>
              <a:buFontTx/>
              <a:buChar char="-"/>
            </a:pPr>
            <a:endParaRPr lang="fr-FR" sz="1300"/>
          </a:p>
        </p:txBody>
      </p:sp>
    </p:spTree>
    <p:extLst>
      <p:ext uri="{BB962C8B-B14F-4D97-AF65-F5344CB8AC3E}">
        <p14:creationId xmlns:p14="http://schemas.microsoft.com/office/powerpoint/2010/main" val="349696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45B9D3-E840-9747-BE63-638A12E61DD7}"/>
              </a:ext>
            </a:extLst>
          </p:cNvPr>
          <p:cNvSpPr>
            <a:spLocks noGrp="1"/>
          </p:cNvSpPr>
          <p:nvPr>
            <p:ph type="title"/>
          </p:nvPr>
        </p:nvSpPr>
        <p:spPr/>
        <p:txBody>
          <a:bodyPr/>
          <a:lstStyle/>
          <a:p>
            <a:r>
              <a:rPr lang="fr-FR" b="1" dirty="0">
                <a:solidFill>
                  <a:srgbClr val="0070C0"/>
                </a:solidFill>
              </a:rPr>
              <a:t>Revenir en plénière </a:t>
            </a:r>
          </a:p>
        </p:txBody>
      </p:sp>
      <p:sp>
        <p:nvSpPr>
          <p:cNvPr id="3" name="Espace réservé du contenu 2">
            <a:extLst>
              <a:ext uri="{FF2B5EF4-FFF2-40B4-BE49-F238E27FC236}">
                <a16:creationId xmlns:a16="http://schemas.microsoft.com/office/drawing/2014/main" id="{A2FA76B3-E024-BC4F-9963-995C0C9047AF}"/>
              </a:ext>
            </a:extLst>
          </p:cNvPr>
          <p:cNvSpPr>
            <a:spLocks noGrp="1"/>
          </p:cNvSpPr>
          <p:nvPr>
            <p:ph idx="1"/>
          </p:nvPr>
        </p:nvSpPr>
        <p:spPr/>
        <p:txBody>
          <a:bodyPr/>
          <a:lstStyle/>
          <a:p>
            <a:pPr>
              <a:buFontTx/>
              <a:buChar char="-"/>
            </a:pPr>
            <a:r>
              <a:rPr lang="fr-FR" dirty="0"/>
              <a:t>Demandez aux personnes étudiantes de noter ce qu’elles retiennent de leur discussion ; </a:t>
            </a:r>
          </a:p>
          <a:p>
            <a:pPr lvl="1">
              <a:buFontTx/>
              <a:buChar char="-"/>
            </a:pPr>
            <a:r>
              <a:rPr lang="fr-FR" dirty="0"/>
              <a:t>Au regard de leur position face à la question sensible ;</a:t>
            </a:r>
          </a:p>
          <a:p>
            <a:pPr lvl="1">
              <a:buFontTx/>
              <a:buChar char="-"/>
            </a:pPr>
            <a:r>
              <a:rPr lang="fr-FR" dirty="0"/>
              <a:t>Des apprentissages réalisés ; </a:t>
            </a:r>
          </a:p>
          <a:p>
            <a:pPr lvl="1">
              <a:buFontTx/>
              <a:buChar char="-"/>
            </a:pPr>
            <a:r>
              <a:rPr lang="fr-FR" dirty="0"/>
              <a:t>De la prise en compte de nouvelles perspectives ;</a:t>
            </a:r>
          </a:p>
          <a:p>
            <a:pPr lvl="1">
              <a:buFontTx/>
              <a:buChar char="-"/>
            </a:pPr>
            <a:r>
              <a:rPr lang="fr-FR" dirty="0"/>
              <a:t>De la façon dont elles aborderont la question désormais ;</a:t>
            </a:r>
          </a:p>
          <a:p>
            <a:pPr lvl="1">
              <a:buFontTx/>
              <a:buChar char="-"/>
            </a:pPr>
            <a:r>
              <a:rPr lang="fr-FR" dirty="0"/>
              <a:t>De ce qu’elles ont appris sur elles-mêmes ; </a:t>
            </a:r>
          </a:p>
          <a:p>
            <a:pPr>
              <a:buFontTx/>
              <a:buChar char="-"/>
            </a:pPr>
            <a:r>
              <a:rPr lang="fr-FR" dirty="0"/>
              <a:t>Invitez les personnes étudiantes qui sont disposées à le faire de partager certaines de ces réponses en plénière</a:t>
            </a:r>
          </a:p>
          <a:p>
            <a:pPr marL="0" indent="0">
              <a:buNone/>
            </a:pPr>
            <a:endParaRPr lang="fr-FR" dirty="0"/>
          </a:p>
        </p:txBody>
      </p:sp>
      <p:cxnSp>
        <p:nvCxnSpPr>
          <p:cNvPr id="4" name="Connecteur droit 3">
            <a:extLst>
              <a:ext uri="{FF2B5EF4-FFF2-40B4-BE49-F238E27FC236}">
                <a16:creationId xmlns:a16="http://schemas.microsoft.com/office/drawing/2014/main" id="{37F3D3CB-EE83-03BE-BD30-F0F5EB7BDE1E}"/>
              </a:ext>
            </a:extLst>
          </p:cNvPr>
          <p:cNvCxnSpPr/>
          <p:nvPr/>
        </p:nvCxnSpPr>
        <p:spPr>
          <a:xfrm>
            <a:off x="838200" y="1561381"/>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02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4A445-49CE-7A4F-8846-AFBBEAC7C18B}"/>
              </a:ext>
            </a:extLst>
          </p:cNvPr>
          <p:cNvSpPr>
            <a:spLocks noGrp="1"/>
          </p:cNvSpPr>
          <p:nvPr>
            <p:ph type="title"/>
          </p:nvPr>
        </p:nvSpPr>
        <p:spPr/>
        <p:txBody>
          <a:bodyPr/>
          <a:lstStyle/>
          <a:p>
            <a:r>
              <a:rPr lang="fr-FR" b="1" dirty="0">
                <a:solidFill>
                  <a:srgbClr val="0070C0"/>
                </a:solidFill>
              </a:rPr>
              <a:t>Retour réflexif </a:t>
            </a:r>
          </a:p>
        </p:txBody>
      </p:sp>
      <p:sp>
        <p:nvSpPr>
          <p:cNvPr id="3" name="Espace réservé du contenu 2">
            <a:extLst>
              <a:ext uri="{FF2B5EF4-FFF2-40B4-BE49-F238E27FC236}">
                <a16:creationId xmlns:a16="http://schemas.microsoft.com/office/drawing/2014/main" id="{F38CD2B0-EEB1-0843-A2BD-4154CC34E934}"/>
              </a:ext>
            </a:extLst>
          </p:cNvPr>
          <p:cNvSpPr>
            <a:spLocks noGrp="1"/>
          </p:cNvSpPr>
          <p:nvPr>
            <p:ph idx="1"/>
          </p:nvPr>
        </p:nvSpPr>
        <p:spPr/>
        <p:txBody>
          <a:bodyPr>
            <a:normAutofit fontScale="70000" lnSpcReduction="20000"/>
          </a:bodyPr>
          <a:lstStyle/>
          <a:p>
            <a:pPr marL="0" indent="0">
              <a:buNone/>
            </a:pPr>
            <a:r>
              <a:rPr lang="fr-FR" dirty="0"/>
              <a:t>Il peut être utile d’inviter les personnes étudiantes à un retour réflexif après le cours, une fois qu’elles disposent d’un certain recul pour bien y réfléchir…</a:t>
            </a:r>
          </a:p>
          <a:p>
            <a:pPr>
              <a:buFontTx/>
              <a:buChar char="-"/>
            </a:pPr>
            <a:r>
              <a:rPr lang="fr-FR" dirty="0"/>
              <a:t>Dans un travail de réflexion</a:t>
            </a:r>
          </a:p>
          <a:p>
            <a:pPr>
              <a:buFontTx/>
              <a:buChar char="-"/>
            </a:pPr>
            <a:r>
              <a:rPr lang="fr-FR" dirty="0"/>
              <a:t>Dans un journal dialogué</a:t>
            </a:r>
          </a:p>
          <a:p>
            <a:pPr>
              <a:buFontTx/>
              <a:buChar char="-"/>
            </a:pPr>
            <a:r>
              <a:rPr lang="fr-FR" dirty="0"/>
              <a:t>Informellement, dans une discussion avec une personne qui n’était pas au cours ;</a:t>
            </a:r>
          </a:p>
          <a:p>
            <a:pPr>
              <a:buFontTx/>
              <a:buChar char="-"/>
            </a:pPr>
            <a:r>
              <a:rPr lang="fr-FR" dirty="0"/>
              <a:t>Etc. </a:t>
            </a:r>
          </a:p>
          <a:p>
            <a:pPr marL="0" indent="0">
              <a:buNone/>
            </a:pPr>
            <a:endParaRPr lang="fr-FR" dirty="0"/>
          </a:p>
          <a:p>
            <a:pPr marL="0" indent="0">
              <a:buNone/>
            </a:pPr>
            <a:r>
              <a:rPr lang="fr-FR" dirty="0"/>
              <a:t>Faites un retour au cours suivant sur le déroulement de la discussion… </a:t>
            </a:r>
          </a:p>
          <a:p>
            <a:pPr>
              <a:buFontTx/>
              <a:buChar char="-"/>
            </a:pPr>
            <a:r>
              <a:rPr lang="fr-FR" dirty="0"/>
              <a:t>Ce qui est apprécié</a:t>
            </a:r>
          </a:p>
          <a:p>
            <a:pPr>
              <a:buFontTx/>
              <a:buChar char="-"/>
            </a:pPr>
            <a:r>
              <a:rPr lang="fr-FR" dirty="0"/>
              <a:t>Ce qui pose défi</a:t>
            </a:r>
          </a:p>
          <a:p>
            <a:pPr>
              <a:buFontTx/>
              <a:buChar char="-"/>
            </a:pPr>
            <a:r>
              <a:rPr lang="fr-FR" dirty="0"/>
              <a:t>Ce qui constitue un obstacle</a:t>
            </a:r>
          </a:p>
          <a:p>
            <a:pPr>
              <a:buFontTx/>
              <a:buChar char="-"/>
            </a:pPr>
            <a:r>
              <a:rPr lang="fr-FR" dirty="0"/>
              <a:t>Ce qui est à améliorer</a:t>
            </a:r>
          </a:p>
          <a:p>
            <a:pPr marL="0" indent="0">
              <a:buNone/>
            </a:pPr>
            <a:endParaRPr lang="fr-FR" dirty="0"/>
          </a:p>
        </p:txBody>
      </p:sp>
      <p:cxnSp>
        <p:nvCxnSpPr>
          <p:cNvPr id="4" name="Connecteur droit 3">
            <a:extLst>
              <a:ext uri="{FF2B5EF4-FFF2-40B4-BE49-F238E27FC236}">
                <a16:creationId xmlns:a16="http://schemas.microsoft.com/office/drawing/2014/main" id="{8A063708-B2F1-2FF5-5280-575B76D73C1B}"/>
              </a:ext>
            </a:extLst>
          </p:cNvPr>
          <p:cNvCxnSpPr/>
          <p:nvPr/>
        </p:nvCxnSpPr>
        <p:spPr>
          <a:xfrm>
            <a:off x="838200" y="1509623"/>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34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67EC0D-30F3-7F4B-A454-DC98CEF8CF72}"/>
              </a:ext>
            </a:extLst>
          </p:cNvPr>
          <p:cNvSpPr>
            <a:spLocks noGrp="1"/>
          </p:cNvSpPr>
          <p:nvPr>
            <p:ph idx="1"/>
          </p:nvPr>
        </p:nvSpPr>
        <p:spPr>
          <a:xfrm>
            <a:off x="707850" y="2236743"/>
            <a:ext cx="10776300" cy="2809711"/>
          </a:xfrm>
          <a:solidFill>
            <a:schemeClr val="bg1">
              <a:alpha val="70000"/>
            </a:schemeClr>
          </a:solidFill>
        </p:spPr>
        <p:txBody>
          <a:bodyPr>
            <a:normAutofit/>
          </a:bodyPr>
          <a:lstStyle/>
          <a:p>
            <a:pPr marL="514350" indent="-514350">
              <a:buAutoNum type="arabicPeriod"/>
            </a:pPr>
            <a:r>
              <a:rPr lang="fr-FR" sz="2400" b="1" dirty="0"/>
              <a:t>Définir </a:t>
            </a:r>
          </a:p>
          <a:p>
            <a:pPr marL="514350" indent="-514350">
              <a:buAutoNum type="arabicPeriod"/>
            </a:pPr>
            <a:r>
              <a:rPr lang="fr-FR" sz="2400" b="1" dirty="0"/>
              <a:t>Planifier </a:t>
            </a:r>
          </a:p>
          <a:p>
            <a:pPr marL="514350" indent="-514350">
              <a:buAutoNum type="arabicPeriod"/>
            </a:pPr>
            <a:r>
              <a:rPr lang="fr-FR" sz="2400" b="1" dirty="0"/>
              <a:t>Piloter/ animer</a:t>
            </a:r>
          </a:p>
          <a:p>
            <a:pPr marL="514350" indent="-514350">
              <a:buAutoNum type="arabicPeriod" startAt="4"/>
            </a:pPr>
            <a:r>
              <a:rPr lang="fr-FR" sz="2400" b="1" dirty="0"/>
              <a:t>Faciliter et accompagner les discussions</a:t>
            </a:r>
          </a:p>
          <a:p>
            <a:pPr marL="0" indent="0">
              <a:buNone/>
            </a:pPr>
            <a:r>
              <a:rPr lang="fr-FR" sz="2400" b="1" dirty="0"/>
              <a:t>5.  Reconnaitre les signes de malaise et agir pour y faire face</a:t>
            </a:r>
          </a:p>
          <a:p>
            <a:pPr marL="0" indent="0">
              <a:buNone/>
            </a:pPr>
            <a:r>
              <a:rPr lang="fr-FR" sz="2400" b="1" dirty="0"/>
              <a:t>6.  Assurer un retour réflexif qui tient compte des dimensions socioaffectives </a:t>
            </a:r>
            <a:endParaRPr lang="fr-FR" dirty="0"/>
          </a:p>
          <a:p>
            <a:pPr marL="514350" indent="-514350">
              <a:buAutoNum type="arabicPeriod"/>
            </a:pPr>
            <a:endParaRPr lang="fr-FR" dirty="0"/>
          </a:p>
        </p:txBody>
      </p:sp>
    </p:spTree>
    <p:extLst>
      <p:ext uri="{BB962C8B-B14F-4D97-AF65-F5344CB8AC3E}">
        <p14:creationId xmlns:p14="http://schemas.microsoft.com/office/powerpoint/2010/main" val="183312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C9BA4-C4D5-954C-B993-438D45E0FEC2}"/>
              </a:ext>
            </a:extLst>
          </p:cNvPr>
          <p:cNvSpPr>
            <a:spLocks noGrp="1"/>
          </p:cNvSpPr>
          <p:nvPr>
            <p:ph type="title"/>
          </p:nvPr>
        </p:nvSpPr>
        <p:spPr/>
        <p:txBody>
          <a:bodyPr>
            <a:normAutofit/>
          </a:bodyPr>
          <a:lstStyle/>
          <a:p>
            <a:r>
              <a:rPr lang="fr-FR" b="1" dirty="0">
                <a:solidFill>
                  <a:srgbClr val="0070C0"/>
                </a:solidFill>
              </a:rPr>
              <a:t>Références</a:t>
            </a:r>
          </a:p>
        </p:txBody>
      </p:sp>
      <p:sp>
        <p:nvSpPr>
          <p:cNvPr id="3" name="Espace réservé du contenu 2">
            <a:extLst>
              <a:ext uri="{FF2B5EF4-FFF2-40B4-BE49-F238E27FC236}">
                <a16:creationId xmlns:a16="http://schemas.microsoft.com/office/drawing/2014/main" id="{53499A94-5F5A-D448-9E68-3685861B01E7}"/>
              </a:ext>
            </a:extLst>
          </p:cNvPr>
          <p:cNvSpPr>
            <a:spLocks noGrp="1"/>
          </p:cNvSpPr>
          <p:nvPr>
            <p:ph idx="1"/>
          </p:nvPr>
        </p:nvSpPr>
        <p:spPr/>
        <p:txBody>
          <a:bodyPr>
            <a:normAutofit fontScale="77500" lnSpcReduction="20000"/>
          </a:bodyPr>
          <a:lstStyle/>
          <a:p>
            <a:r>
              <a:rPr lang="fr-CA" sz="2300" dirty="0" err="1"/>
              <a:t>Carello</a:t>
            </a:r>
            <a:r>
              <a:rPr lang="fr-CA" sz="2300" dirty="0"/>
              <a:t>, J. &amp; Butler, L. D. (2014). </a:t>
            </a:r>
            <a:r>
              <a:rPr lang="fr-CA" sz="2300" dirty="0" err="1"/>
              <a:t>Potentially</a:t>
            </a:r>
            <a:r>
              <a:rPr lang="fr-CA" sz="2300" dirty="0"/>
              <a:t> </a:t>
            </a:r>
            <a:r>
              <a:rPr lang="fr-CA" sz="2300" dirty="0" err="1"/>
              <a:t>perilous</a:t>
            </a:r>
            <a:r>
              <a:rPr lang="fr-CA" sz="2300" dirty="0"/>
              <a:t> </a:t>
            </a:r>
            <a:r>
              <a:rPr lang="fr-CA" sz="2300" dirty="0" err="1"/>
              <a:t>pedagogies</a:t>
            </a:r>
            <a:r>
              <a:rPr lang="fr-CA" sz="2300" dirty="0"/>
              <a:t>: </a:t>
            </a:r>
            <a:r>
              <a:rPr lang="fr-CA" sz="2300" dirty="0" err="1"/>
              <a:t>Teaching</a:t>
            </a:r>
            <a:r>
              <a:rPr lang="fr-CA" sz="2300" dirty="0"/>
              <a:t> trauma </a:t>
            </a:r>
            <a:r>
              <a:rPr lang="fr-CA" sz="2300" dirty="0" err="1"/>
              <a:t>is</a:t>
            </a:r>
            <a:r>
              <a:rPr lang="fr-CA" sz="2300" dirty="0"/>
              <a:t> not the </a:t>
            </a:r>
            <a:r>
              <a:rPr lang="fr-CA" sz="2300" dirty="0" err="1"/>
              <a:t>same</a:t>
            </a:r>
            <a:r>
              <a:rPr lang="fr-CA" sz="2300" dirty="0"/>
              <a:t> as trauma-</a:t>
            </a:r>
            <a:r>
              <a:rPr lang="fr-CA" sz="2300" dirty="0" err="1"/>
              <a:t>informed</a:t>
            </a:r>
            <a:r>
              <a:rPr lang="fr-CA" sz="2300" dirty="0"/>
              <a:t> </a:t>
            </a:r>
            <a:r>
              <a:rPr lang="fr-CA" sz="2300" dirty="0" err="1"/>
              <a:t>teaching</a:t>
            </a:r>
            <a:r>
              <a:rPr lang="fr-CA" sz="2300" dirty="0"/>
              <a:t>. </a:t>
            </a:r>
            <a:r>
              <a:rPr lang="fr-CA" sz="2300" i="1" dirty="0"/>
              <a:t>Journal of Trauma and Dissociation, 15</a:t>
            </a:r>
            <a:r>
              <a:rPr lang="fr-CA" sz="2300" dirty="0"/>
              <a:t>(2), 153–168.</a:t>
            </a:r>
          </a:p>
          <a:p>
            <a:r>
              <a:rPr lang="fr-CA" sz="2300" dirty="0" err="1"/>
              <a:t>Hirsch</a:t>
            </a:r>
            <a:r>
              <a:rPr lang="fr-CA" sz="2300" dirty="0"/>
              <a:t>, S. (2016). Quelle place accorder aux thèmes sensibles dans l’enseignement d’Éthique et culture religieuse au Québec ? , dans </a:t>
            </a:r>
            <a:r>
              <a:rPr lang="fr-CA" sz="2300" i="1" dirty="0"/>
              <a:t>Revue de didactique des sciences des religions : recherche, didactique, enseignement</a:t>
            </a:r>
            <a:r>
              <a:rPr lang="fr-CA" sz="2300" dirty="0"/>
              <a:t>, 2, p. 78-87.</a:t>
            </a:r>
          </a:p>
          <a:p>
            <a:r>
              <a:rPr lang="fr-CA" sz="2300" dirty="0"/>
              <a:t>King, P.M. et Kitchener, K.S. (1994). </a:t>
            </a:r>
            <a:r>
              <a:rPr lang="fr-CA" sz="2300" i="1" dirty="0" err="1"/>
              <a:t>Developing</a:t>
            </a:r>
            <a:r>
              <a:rPr lang="fr-CA" sz="2300" i="1" dirty="0"/>
              <a:t> </a:t>
            </a:r>
            <a:r>
              <a:rPr lang="fr-CA" sz="2300" i="1" dirty="0" err="1"/>
              <a:t>reflective</a:t>
            </a:r>
            <a:r>
              <a:rPr lang="fr-CA" sz="2300" i="1" dirty="0"/>
              <a:t> </a:t>
            </a:r>
            <a:r>
              <a:rPr lang="fr-CA" sz="2300" i="1" dirty="0" err="1"/>
              <a:t>judgment</a:t>
            </a:r>
            <a:r>
              <a:rPr lang="fr-CA" sz="2300" i="1" dirty="0"/>
              <a:t>: </a:t>
            </a:r>
            <a:r>
              <a:rPr lang="fr-CA" sz="2300" i="1" dirty="0" err="1"/>
              <a:t>Understanding</a:t>
            </a:r>
            <a:r>
              <a:rPr lang="fr-CA" sz="2300" i="1" dirty="0"/>
              <a:t> and </a:t>
            </a:r>
            <a:r>
              <a:rPr lang="fr-CA" sz="2300" i="1" dirty="0" err="1"/>
              <a:t>promoting</a:t>
            </a:r>
            <a:r>
              <a:rPr lang="fr-CA" sz="2300" i="1" dirty="0"/>
              <a:t> </a:t>
            </a:r>
            <a:r>
              <a:rPr lang="fr-CA" sz="2300" i="1" dirty="0" err="1"/>
              <a:t>intellectual</a:t>
            </a:r>
            <a:r>
              <a:rPr lang="fr-CA" sz="2300" i="1" dirty="0"/>
              <a:t> </a:t>
            </a:r>
            <a:r>
              <a:rPr lang="fr-CA" sz="2300" i="1" dirty="0" err="1"/>
              <a:t>growth</a:t>
            </a:r>
            <a:r>
              <a:rPr lang="fr-CA" sz="2300" i="1" dirty="0"/>
              <a:t> and </a:t>
            </a:r>
            <a:r>
              <a:rPr lang="fr-CA" sz="2300" i="1" dirty="0" err="1"/>
              <a:t>critical</a:t>
            </a:r>
            <a:r>
              <a:rPr lang="fr-CA" sz="2300" i="1" dirty="0"/>
              <a:t> </a:t>
            </a:r>
            <a:r>
              <a:rPr lang="fr-CA" sz="2300" i="1" dirty="0" err="1"/>
              <a:t>thinking</a:t>
            </a:r>
            <a:r>
              <a:rPr lang="fr-CA" sz="2300" i="1" dirty="0"/>
              <a:t> in adolescents and </a:t>
            </a:r>
            <a:r>
              <a:rPr lang="fr-CA" sz="2300" i="1" dirty="0" err="1"/>
              <a:t>adults</a:t>
            </a:r>
            <a:r>
              <a:rPr lang="fr-CA" sz="2300" dirty="0"/>
              <a:t>. San Francisco: </a:t>
            </a:r>
            <a:r>
              <a:rPr lang="fr-CA" sz="2300" dirty="0" err="1"/>
              <a:t>Jossey</a:t>
            </a:r>
            <a:r>
              <a:rPr lang="fr-CA" sz="2300" dirty="0"/>
              <a:t>-Bass.</a:t>
            </a:r>
          </a:p>
          <a:p>
            <a:r>
              <a:rPr lang="fr-CA" sz="2300" dirty="0"/>
              <a:t>King, P.M., et Kitchener, K.S. (2004). </a:t>
            </a:r>
            <a:r>
              <a:rPr lang="fr-CA" sz="2300" dirty="0" err="1"/>
              <a:t>Reflective</a:t>
            </a:r>
            <a:r>
              <a:rPr lang="fr-CA" sz="2300" dirty="0"/>
              <a:t> </a:t>
            </a:r>
            <a:r>
              <a:rPr lang="fr-CA" sz="2300" dirty="0" err="1"/>
              <a:t>judgment</a:t>
            </a:r>
            <a:r>
              <a:rPr lang="fr-CA" sz="2300" dirty="0"/>
              <a:t>: Theory and </a:t>
            </a:r>
            <a:r>
              <a:rPr lang="fr-CA" sz="2300" dirty="0" err="1"/>
              <a:t>research</a:t>
            </a:r>
            <a:r>
              <a:rPr lang="fr-CA" sz="2300" dirty="0"/>
              <a:t> on the </a:t>
            </a:r>
            <a:r>
              <a:rPr lang="fr-CA" sz="2300" dirty="0" err="1"/>
              <a:t>development</a:t>
            </a:r>
            <a:r>
              <a:rPr lang="fr-CA" sz="2300" dirty="0"/>
              <a:t> of </a:t>
            </a:r>
            <a:r>
              <a:rPr lang="fr-CA" sz="2300" dirty="0" err="1"/>
              <a:t>epistemic</a:t>
            </a:r>
            <a:r>
              <a:rPr lang="fr-CA" sz="2300" dirty="0"/>
              <a:t> </a:t>
            </a:r>
            <a:r>
              <a:rPr lang="fr-CA" sz="2300" dirty="0" err="1"/>
              <a:t>assumptions</a:t>
            </a:r>
            <a:r>
              <a:rPr lang="fr-CA" sz="2300" dirty="0"/>
              <a:t> </a:t>
            </a:r>
            <a:r>
              <a:rPr lang="fr-CA" sz="2300" dirty="0" err="1"/>
              <a:t>through</a:t>
            </a:r>
            <a:r>
              <a:rPr lang="fr-CA" sz="2300" dirty="0"/>
              <a:t> </a:t>
            </a:r>
            <a:r>
              <a:rPr lang="fr-CA" sz="2300" dirty="0" err="1"/>
              <a:t>adulthood</a:t>
            </a:r>
            <a:r>
              <a:rPr lang="fr-CA" sz="2300" dirty="0"/>
              <a:t>. </a:t>
            </a:r>
            <a:r>
              <a:rPr lang="fr-CA" sz="2300" i="1" dirty="0" err="1"/>
              <a:t>Educational</a:t>
            </a:r>
            <a:r>
              <a:rPr lang="fr-CA" sz="2300" i="1" dirty="0"/>
              <a:t> </a:t>
            </a:r>
            <a:r>
              <a:rPr lang="fr-CA" sz="2300" i="1" dirty="0" err="1"/>
              <a:t>Psychologist</a:t>
            </a:r>
            <a:r>
              <a:rPr lang="fr-CA" sz="2300" dirty="0"/>
              <a:t>, 39(1), 5-18. </a:t>
            </a:r>
          </a:p>
          <a:p>
            <a:r>
              <a:rPr lang="fr-CA" sz="2300" dirty="0"/>
              <a:t>Lee R (1993) </a:t>
            </a:r>
            <a:r>
              <a:rPr lang="fr-CA" sz="2300" dirty="0" err="1"/>
              <a:t>Doing</a:t>
            </a:r>
            <a:r>
              <a:rPr lang="fr-CA" sz="2300" dirty="0"/>
              <a:t> </a:t>
            </a:r>
            <a:r>
              <a:rPr lang="fr-CA" sz="2300" dirty="0" err="1"/>
              <a:t>Research</a:t>
            </a:r>
            <a:r>
              <a:rPr lang="fr-CA" sz="2300" dirty="0"/>
              <a:t> on Sensitive Topics London: Sage </a:t>
            </a:r>
          </a:p>
          <a:p>
            <a:r>
              <a:rPr lang="fr-CA" sz="2300" dirty="0"/>
              <a:t>Lowe, P. et Jones, H. (2010) </a:t>
            </a:r>
            <a:r>
              <a:rPr lang="fr-CA" sz="2300" dirty="0" err="1"/>
              <a:t>Teaching</a:t>
            </a:r>
            <a:r>
              <a:rPr lang="fr-CA" sz="2300" dirty="0"/>
              <a:t> and Learning Sensitive Topics, </a:t>
            </a:r>
            <a:r>
              <a:rPr lang="fr-CA" sz="2300" dirty="0" err="1"/>
              <a:t>Enhancing</a:t>
            </a:r>
            <a:r>
              <a:rPr lang="fr-CA" sz="2300" dirty="0"/>
              <a:t> Learning in the Social Sciences, 2(3), 1-7, DOI: 10.11120/elss.2010.02030001 </a:t>
            </a:r>
          </a:p>
          <a:p>
            <a:r>
              <a:rPr lang="fr-CA" sz="2300" dirty="0" err="1"/>
              <a:t>Mummert</a:t>
            </a:r>
            <a:r>
              <a:rPr lang="fr-CA" sz="2300" dirty="0"/>
              <a:t>, S. J., </a:t>
            </a:r>
            <a:r>
              <a:rPr lang="fr-CA" sz="2300" dirty="0" err="1"/>
              <a:t>Policastro</a:t>
            </a:r>
            <a:r>
              <a:rPr lang="fr-CA" sz="2300" dirty="0"/>
              <a:t>, C. et Payne, B. K. (2014). </a:t>
            </a:r>
            <a:r>
              <a:rPr lang="fr-CA" sz="2300" dirty="0" err="1"/>
              <a:t>Revictimization</a:t>
            </a:r>
            <a:r>
              <a:rPr lang="fr-CA" sz="2300" dirty="0"/>
              <a:t> </a:t>
            </a:r>
            <a:r>
              <a:rPr lang="fr-CA" sz="2300" dirty="0" err="1"/>
              <a:t>through</a:t>
            </a:r>
            <a:r>
              <a:rPr lang="fr-CA" sz="2300" dirty="0"/>
              <a:t> </a:t>
            </a:r>
            <a:r>
              <a:rPr lang="fr-CA" sz="2300" dirty="0" err="1"/>
              <a:t>education</a:t>
            </a:r>
            <a:r>
              <a:rPr lang="fr-CA" sz="2300" dirty="0"/>
              <a:t>: </a:t>
            </a:r>
            <a:r>
              <a:rPr lang="fr-CA" sz="2300" dirty="0" err="1"/>
              <a:t>Does</a:t>
            </a:r>
            <a:r>
              <a:rPr lang="fr-CA" sz="2300" dirty="0"/>
              <a:t> </a:t>
            </a:r>
            <a:r>
              <a:rPr lang="fr-CA" sz="2300" dirty="0" err="1"/>
              <a:t>learning</a:t>
            </a:r>
            <a:r>
              <a:rPr lang="fr-CA" sz="2300" dirty="0"/>
              <a:t> about </a:t>
            </a:r>
            <a:r>
              <a:rPr lang="fr-CA" sz="2300" dirty="0" err="1"/>
              <a:t>victimization</a:t>
            </a:r>
            <a:r>
              <a:rPr lang="fr-CA" sz="2300" dirty="0"/>
              <a:t> lead to </a:t>
            </a:r>
            <a:r>
              <a:rPr lang="fr-CA" sz="2300" dirty="0" err="1"/>
              <a:t>anxiety</a:t>
            </a:r>
            <a:r>
              <a:rPr lang="fr-CA" sz="2300" dirty="0"/>
              <a:t> and identification as a </a:t>
            </a:r>
            <a:r>
              <a:rPr lang="fr-CA" sz="2300" dirty="0" err="1"/>
              <a:t>victim</a:t>
            </a:r>
            <a:r>
              <a:rPr lang="fr-CA" sz="2300" dirty="0"/>
              <a:t> </a:t>
            </a:r>
            <a:r>
              <a:rPr lang="fr-CA" sz="2300" dirty="0" err="1"/>
              <a:t>among</a:t>
            </a:r>
            <a:r>
              <a:rPr lang="fr-CA" sz="2300" dirty="0"/>
              <a:t> </a:t>
            </a:r>
            <a:r>
              <a:rPr lang="fr-CA" sz="2300" dirty="0" err="1"/>
              <a:t>college</a:t>
            </a:r>
            <a:r>
              <a:rPr lang="fr-CA" sz="2300" dirty="0"/>
              <a:t> </a:t>
            </a:r>
            <a:r>
              <a:rPr lang="fr-CA" sz="2300" dirty="0" err="1"/>
              <a:t>students</a:t>
            </a:r>
            <a:r>
              <a:rPr lang="fr-CA" sz="2300" dirty="0"/>
              <a:t>? </a:t>
            </a:r>
            <a:r>
              <a:rPr lang="fr-CA" sz="2300" i="1" dirty="0"/>
              <a:t>Journal of </a:t>
            </a:r>
            <a:r>
              <a:rPr lang="fr-CA" sz="2300" i="1" dirty="0" err="1"/>
              <a:t>Criminal</a:t>
            </a:r>
            <a:r>
              <a:rPr lang="fr-CA" sz="2300" i="1" dirty="0"/>
              <a:t> Justice </a:t>
            </a:r>
            <a:r>
              <a:rPr lang="fr-CA" sz="2300" i="1" dirty="0" err="1"/>
              <a:t>Education</a:t>
            </a:r>
            <a:r>
              <a:rPr lang="fr-CA" sz="2300" i="1" dirty="0"/>
              <a:t>, 25</a:t>
            </a:r>
            <a:r>
              <a:rPr lang="fr-CA" sz="2300" dirty="0"/>
              <a:t>(4), 435–451.</a:t>
            </a:r>
          </a:p>
          <a:p>
            <a:endParaRPr lang="fr-FR" dirty="0"/>
          </a:p>
        </p:txBody>
      </p:sp>
      <p:cxnSp>
        <p:nvCxnSpPr>
          <p:cNvPr id="4" name="Connecteur droit 3">
            <a:extLst>
              <a:ext uri="{FF2B5EF4-FFF2-40B4-BE49-F238E27FC236}">
                <a16:creationId xmlns:a16="http://schemas.microsoft.com/office/drawing/2014/main" id="{E370EAA6-2620-B83B-E9F9-B6CC0FA52BB3}"/>
              </a:ext>
            </a:extLst>
          </p:cNvPr>
          <p:cNvCxnSpPr/>
          <p:nvPr/>
        </p:nvCxnSpPr>
        <p:spPr>
          <a:xfrm>
            <a:off x="838200" y="1526876"/>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89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EAB65-2D9F-6544-89DF-A615B98AC157}"/>
              </a:ext>
            </a:extLst>
          </p:cNvPr>
          <p:cNvSpPr>
            <a:spLocks noGrp="1"/>
          </p:cNvSpPr>
          <p:nvPr>
            <p:ph type="title"/>
          </p:nvPr>
        </p:nvSpPr>
        <p:spPr/>
        <p:txBody>
          <a:bodyPr/>
          <a:lstStyle/>
          <a:p>
            <a:r>
              <a:rPr lang="fr-FR" b="1" dirty="0">
                <a:solidFill>
                  <a:srgbClr val="0070C0"/>
                </a:solidFill>
              </a:rPr>
              <a:t>Avant propos…</a:t>
            </a:r>
          </a:p>
        </p:txBody>
      </p:sp>
      <p:sp>
        <p:nvSpPr>
          <p:cNvPr id="3" name="Espace réservé du contenu 2">
            <a:extLst>
              <a:ext uri="{FF2B5EF4-FFF2-40B4-BE49-F238E27FC236}">
                <a16:creationId xmlns:a16="http://schemas.microsoft.com/office/drawing/2014/main" id="{C2D6F1C2-D39E-EF47-9768-3F2186016741}"/>
              </a:ext>
            </a:extLst>
          </p:cNvPr>
          <p:cNvSpPr>
            <a:spLocks noGrp="1"/>
          </p:cNvSpPr>
          <p:nvPr>
            <p:ph idx="1"/>
          </p:nvPr>
        </p:nvSpPr>
        <p:spPr/>
        <p:txBody>
          <a:bodyPr>
            <a:normAutofit lnSpcReduction="10000"/>
          </a:bodyPr>
          <a:lstStyle/>
          <a:p>
            <a:r>
              <a:rPr lang="fr-CA" dirty="0"/>
              <a:t>Les questions sensibles en recherche           paramètres et exigences éthiques envers les personnes </a:t>
            </a:r>
          </a:p>
          <a:p>
            <a:pPr lvl="1"/>
            <a:r>
              <a:rPr lang="fr-CA" dirty="0"/>
              <a:t>Faire attention à la façon dont on aborde des sujets avec les </a:t>
            </a:r>
            <a:r>
              <a:rPr lang="fr-CA" dirty="0" err="1"/>
              <a:t>participant.es</a:t>
            </a:r>
            <a:r>
              <a:rPr lang="fr-CA" dirty="0"/>
              <a:t> </a:t>
            </a:r>
          </a:p>
          <a:p>
            <a:pPr lvl="1"/>
            <a:r>
              <a:rPr lang="fr-CA" dirty="0"/>
              <a:t>Permettre aux </a:t>
            </a:r>
            <a:r>
              <a:rPr lang="fr-CA" dirty="0" err="1"/>
              <a:t>participant.es</a:t>
            </a:r>
            <a:r>
              <a:rPr lang="fr-CA" dirty="0"/>
              <a:t> de se retirer à n’importe quel moment</a:t>
            </a:r>
          </a:p>
          <a:p>
            <a:pPr lvl="1"/>
            <a:r>
              <a:rPr lang="fr-CA" dirty="0"/>
              <a:t>Assurer le soutien aux </a:t>
            </a:r>
            <a:r>
              <a:rPr lang="fr-CA" dirty="0" err="1"/>
              <a:t>participant.es</a:t>
            </a:r>
            <a:r>
              <a:rPr lang="fr-CA" dirty="0"/>
              <a:t> qui éprouveraient des malaises à l’égard du sujet abordé</a:t>
            </a:r>
          </a:p>
          <a:p>
            <a:pPr lvl="1"/>
            <a:r>
              <a:rPr lang="fr-CA" dirty="0"/>
              <a:t>Etc. (Lowe et Jones, 2010)</a:t>
            </a:r>
          </a:p>
          <a:p>
            <a:r>
              <a:rPr lang="fr-CA" dirty="0"/>
              <a:t>Le traitement des questions sensibles en enseignement n’ont pas de paramètres ou d’exigences éthiques envers les personnes (Lowe et Jones, 2010), sinon dans les codes de conduite… mais cela ne signifie pas qu’il n’en faut pas !</a:t>
            </a:r>
          </a:p>
        </p:txBody>
      </p:sp>
      <p:sp>
        <p:nvSpPr>
          <p:cNvPr id="4" name="Flèche vers la droite 3">
            <a:extLst>
              <a:ext uri="{FF2B5EF4-FFF2-40B4-BE49-F238E27FC236}">
                <a16:creationId xmlns:a16="http://schemas.microsoft.com/office/drawing/2014/main" id="{88C28810-C6A2-3440-8BF1-04C25F24B0A1}"/>
              </a:ext>
            </a:extLst>
          </p:cNvPr>
          <p:cNvSpPr/>
          <p:nvPr/>
        </p:nvSpPr>
        <p:spPr>
          <a:xfrm>
            <a:off x="7485160" y="1825625"/>
            <a:ext cx="620486" cy="40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7EFF17D-6FC4-C64E-1FFF-DCEFDB5D8D96}"/>
              </a:ext>
            </a:extLst>
          </p:cNvPr>
          <p:cNvCxnSpPr/>
          <p:nvPr/>
        </p:nvCxnSpPr>
        <p:spPr>
          <a:xfrm>
            <a:off x="741872" y="1492370"/>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30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C8956-9E6B-F243-AD4D-204C2C82B070}"/>
              </a:ext>
            </a:extLst>
          </p:cNvPr>
          <p:cNvSpPr>
            <a:spLocks noGrp="1"/>
          </p:cNvSpPr>
          <p:nvPr>
            <p:ph type="title"/>
          </p:nvPr>
        </p:nvSpPr>
        <p:spPr/>
        <p:txBody>
          <a:bodyPr/>
          <a:lstStyle/>
          <a:p>
            <a:r>
              <a:rPr lang="fr-FR" b="1" dirty="0">
                <a:solidFill>
                  <a:srgbClr val="0070C0"/>
                </a:solidFill>
              </a:rPr>
              <a:t>Qu’est-ce qu’une question sensible ?</a:t>
            </a:r>
          </a:p>
        </p:txBody>
      </p:sp>
      <p:sp>
        <p:nvSpPr>
          <p:cNvPr id="3" name="Espace réservé du contenu 2">
            <a:extLst>
              <a:ext uri="{FF2B5EF4-FFF2-40B4-BE49-F238E27FC236}">
                <a16:creationId xmlns:a16="http://schemas.microsoft.com/office/drawing/2014/main" id="{40327462-45EA-FB44-B721-F89BC35C1479}"/>
              </a:ext>
            </a:extLst>
          </p:cNvPr>
          <p:cNvSpPr>
            <a:spLocks noGrp="1"/>
          </p:cNvSpPr>
          <p:nvPr>
            <p:ph idx="1"/>
          </p:nvPr>
        </p:nvSpPr>
        <p:spPr/>
        <p:txBody>
          <a:bodyPr>
            <a:normAutofit lnSpcReduction="10000"/>
          </a:bodyPr>
          <a:lstStyle/>
          <a:p>
            <a:pPr lvl="1"/>
            <a:r>
              <a:rPr lang="fr-CA" b="1" dirty="0">
                <a:solidFill>
                  <a:srgbClr val="0070C0"/>
                </a:solidFill>
              </a:rPr>
              <a:t>Elle repose sur notre rapport au monde et aux autres </a:t>
            </a:r>
          </a:p>
          <a:p>
            <a:pPr marL="457200" lvl="1" indent="0">
              <a:buNone/>
            </a:pPr>
            <a:endParaRPr lang="fr-CA" dirty="0"/>
          </a:p>
          <a:p>
            <a:pPr lvl="1"/>
            <a:r>
              <a:rPr lang="fr-CA" dirty="0"/>
              <a:t>Elle mobilise des sujets, enjeux et thématiques complexes au sujet desquels les personnes ont des positions «fortes» fondées sur leurs expériences, intérêts et valeurs (</a:t>
            </a:r>
            <a:r>
              <a:rPr lang="fr-CA" dirty="0" err="1"/>
              <a:t>Hirsch</a:t>
            </a:r>
            <a:r>
              <a:rPr lang="fr-CA" dirty="0"/>
              <a:t>, 2016; Lee, 1993)</a:t>
            </a:r>
          </a:p>
          <a:p>
            <a:pPr lvl="1"/>
            <a:r>
              <a:rPr lang="fr-CA" dirty="0"/>
              <a:t>Par ex.: les questions de violences, de religion, de race, de classes sociales et, plus globalement, d’injustices et d’oppression</a:t>
            </a:r>
          </a:p>
          <a:p>
            <a:pPr lvl="1"/>
            <a:endParaRPr lang="fr-CA" dirty="0"/>
          </a:p>
          <a:p>
            <a:r>
              <a:rPr lang="fr-CA" dirty="0"/>
              <a:t>Elle est «mal-structurée»: dynamique et complexe… qu’elle échappe aux réponses binaires et à l’analyse exhaustive, y compris dans son traitement scientifique (King et Kitchener, 1994)</a:t>
            </a:r>
            <a:endParaRPr lang="fr-FR" dirty="0"/>
          </a:p>
          <a:p>
            <a:pPr marL="0" indent="0">
              <a:buNone/>
            </a:pPr>
            <a:endParaRPr lang="fr-FR" dirty="0"/>
          </a:p>
          <a:p>
            <a:pPr marL="0" indent="0">
              <a:buNone/>
            </a:pPr>
            <a:endParaRPr lang="fr-FR" dirty="0"/>
          </a:p>
        </p:txBody>
      </p:sp>
      <p:cxnSp>
        <p:nvCxnSpPr>
          <p:cNvPr id="4" name="Connecteur droit 3">
            <a:extLst>
              <a:ext uri="{FF2B5EF4-FFF2-40B4-BE49-F238E27FC236}">
                <a16:creationId xmlns:a16="http://schemas.microsoft.com/office/drawing/2014/main" id="{B64B90CD-C428-4D41-BC77-E9DE5F1B83AD}"/>
              </a:ext>
            </a:extLst>
          </p:cNvPr>
          <p:cNvCxnSpPr/>
          <p:nvPr/>
        </p:nvCxnSpPr>
        <p:spPr>
          <a:xfrm>
            <a:off x="838200" y="1483744"/>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89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6198B-97CF-0D43-ABB9-242A68D62FEB}"/>
              </a:ext>
            </a:extLst>
          </p:cNvPr>
          <p:cNvSpPr>
            <a:spLocks noGrp="1"/>
          </p:cNvSpPr>
          <p:nvPr>
            <p:ph type="title"/>
          </p:nvPr>
        </p:nvSpPr>
        <p:spPr/>
        <p:txBody>
          <a:bodyPr>
            <a:normAutofit fontScale="90000"/>
          </a:bodyPr>
          <a:lstStyle/>
          <a:p>
            <a:r>
              <a:rPr lang="fr-FR" b="1" dirty="0">
                <a:solidFill>
                  <a:srgbClr val="0070C0"/>
                </a:solidFill>
              </a:rPr>
              <a:t>Pourquoi questionner la façon d’aborder les questions sensibles en enseignement ?</a:t>
            </a:r>
          </a:p>
        </p:txBody>
      </p:sp>
      <p:sp>
        <p:nvSpPr>
          <p:cNvPr id="3" name="Espace réservé du contenu 2">
            <a:extLst>
              <a:ext uri="{FF2B5EF4-FFF2-40B4-BE49-F238E27FC236}">
                <a16:creationId xmlns:a16="http://schemas.microsoft.com/office/drawing/2014/main" id="{6C42F678-D84D-9343-AD95-1676F4B69CC4}"/>
              </a:ext>
            </a:extLst>
          </p:cNvPr>
          <p:cNvSpPr>
            <a:spLocks noGrp="1"/>
          </p:cNvSpPr>
          <p:nvPr>
            <p:ph idx="1"/>
          </p:nvPr>
        </p:nvSpPr>
        <p:spPr>
          <a:xfrm>
            <a:off x="838200" y="2394969"/>
            <a:ext cx="10515600" cy="4351338"/>
          </a:xfrm>
        </p:spPr>
        <p:txBody>
          <a:bodyPr>
            <a:normAutofit fontScale="55000" lnSpcReduction="20000"/>
          </a:bodyPr>
          <a:lstStyle/>
          <a:p>
            <a:r>
              <a:rPr lang="fr-CA" dirty="0"/>
              <a:t>L’université : un lieu de d’apprentissage, de développement des personnes et de la pensée critique et de discussions, y compris sur des questions  sensibles</a:t>
            </a:r>
          </a:p>
          <a:p>
            <a:r>
              <a:rPr lang="fr-CA" dirty="0"/>
              <a:t>Le débat, le conflit sont des dimensions inhérentes et importantes de la science et de l’université…</a:t>
            </a:r>
          </a:p>
          <a:p>
            <a:pPr marL="0" indent="0">
              <a:buNone/>
            </a:pPr>
            <a:endParaRPr lang="fr-CA" dirty="0"/>
          </a:p>
          <a:p>
            <a:pPr marL="0" indent="0">
              <a:buNone/>
            </a:pPr>
            <a:r>
              <a:rPr lang="fr-CA" b="1" dirty="0">
                <a:solidFill>
                  <a:srgbClr val="0070C0"/>
                </a:solidFill>
              </a:rPr>
              <a:t>Mais </a:t>
            </a:r>
          </a:p>
          <a:p>
            <a:r>
              <a:rPr lang="fr-CA" sz="3400" dirty="0"/>
              <a:t>Ni le débat, ni la discussion, ni l’examen critique des questions sensibles </a:t>
            </a:r>
            <a:r>
              <a:rPr lang="fr-CA" sz="3400" dirty="0">
                <a:solidFill>
                  <a:srgbClr val="0070C0"/>
                </a:solidFill>
              </a:rPr>
              <a:t>ne peut être productif si le conflit qu’elles suscitent nuit à l’apprentissage et à la recherche </a:t>
            </a:r>
          </a:p>
          <a:p>
            <a:r>
              <a:rPr lang="fr-CA" sz="3400" dirty="0"/>
              <a:t>Considérant la prévalence des phénomènes humains qui font l’objet de questions sensibles, </a:t>
            </a:r>
            <a:r>
              <a:rPr lang="fr-CA" sz="3400" dirty="0">
                <a:solidFill>
                  <a:srgbClr val="0070C0"/>
                </a:solidFill>
              </a:rPr>
              <a:t>la personne enseignante doit présumer que parmi les personnes étudiantes qui composent le groupe-cours, certaines auront une expérience d’un phénomène au cœur des questions sensibles </a:t>
            </a:r>
            <a:r>
              <a:rPr lang="fr-CA" sz="3400" dirty="0"/>
              <a:t>(</a:t>
            </a:r>
            <a:r>
              <a:rPr lang="fr-CA" sz="3400" dirty="0" err="1"/>
              <a:t>Carello</a:t>
            </a:r>
            <a:r>
              <a:rPr lang="fr-CA" sz="3400" dirty="0"/>
              <a:t> et Butler, 2014; </a:t>
            </a:r>
            <a:r>
              <a:rPr lang="fr-CA" sz="3400" dirty="0" err="1"/>
              <a:t>Mummert</a:t>
            </a:r>
            <a:r>
              <a:rPr lang="fr-CA" sz="3400" dirty="0"/>
              <a:t>, </a:t>
            </a:r>
            <a:r>
              <a:rPr lang="fr-CA" sz="3400" dirty="0" err="1"/>
              <a:t>Policastro</a:t>
            </a:r>
            <a:r>
              <a:rPr lang="fr-CA" sz="3400" dirty="0"/>
              <a:t> et Payne, 2014)</a:t>
            </a:r>
          </a:p>
          <a:p>
            <a:r>
              <a:rPr lang="fr-CA" sz="3400" dirty="0"/>
              <a:t>Des personnes étudiantes qui n’ont jamais été exposées à ces phénomènes peuvent craindre de les aborder pour une variété de raisons, dont l’inconfort avec les discussions vives, la difficulté à exprimer ses valeurs et opinions, etc. </a:t>
            </a:r>
            <a:br>
              <a:rPr lang="fr-CA" dirty="0"/>
            </a:br>
            <a:endParaRPr lang="fr-CA" dirty="0"/>
          </a:p>
          <a:p>
            <a:endParaRPr lang="fr-FR" dirty="0"/>
          </a:p>
        </p:txBody>
      </p:sp>
      <p:cxnSp>
        <p:nvCxnSpPr>
          <p:cNvPr id="4" name="Connecteur droit 3">
            <a:extLst>
              <a:ext uri="{FF2B5EF4-FFF2-40B4-BE49-F238E27FC236}">
                <a16:creationId xmlns:a16="http://schemas.microsoft.com/office/drawing/2014/main" id="{72CF9FCC-2492-B3AE-BD63-C8B7038DF7B3}"/>
              </a:ext>
            </a:extLst>
          </p:cNvPr>
          <p:cNvCxnSpPr/>
          <p:nvPr/>
        </p:nvCxnSpPr>
        <p:spPr>
          <a:xfrm>
            <a:off x="931653" y="1828800"/>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3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00917-1764-3048-990D-4D7BF58471CD}"/>
              </a:ext>
            </a:extLst>
          </p:cNvPr>
          <p:cNvSpPr>
            <a:spLocks noGrp="1"/>
          </p:cNvSpPr>
          <p:nvPr>
            <p:ph type="title"/>
          </p:nvPr>
        </p:nvSpPr>
        <p:spPr/>
        <p:txBody>
          <a:bodyPr/>
          <a:lstStyle/>
          <a:p>
            <a:r>
              <a:rPr lang="fr-FR" b="1" dirty="0">
                <a:solidFill>
                  <a:srgbClr val="0070C0"/>
                </a:solidFill>
              </a:rPr>
              <a:t>Avant de prendre la décision d’inclure une question sensible </a:t>
            </a:r>
          </a:p>
        </p:txBody>
      </p:sp>
      <p:sp>
        <p:nvSpPr>
          <p:cNvPr id="3" name="Espace réservé du contenu 2">
            <a:extLst>
              <a:ext uri="{FF2B5EF4-FFF2-40B4-BE49-F238E27FC236}">
                <a16:creationId xmlns:a16="http://schemas.microsoft.com/office/drawing/2014/main" id="{8C93B750-930D-4D46-B796-1604939066A7}"/>
              </a:ext>
            </a:extLst>
          </p:cNvPr>
          <p:cNvSpPr>
            <a:spLocks noGrp="1"/>
          </p:cNvSpPr>
          <p:nvPr>
            <p:ph idx="1"/>
          </p:nvPr>
        </p:nvSpPr>
        <p:spPr>
          <a:xfrm>
            <a:off x="838200" y="2141537"/>
            <a:ext cx="10515600" cy="4351338"/>
          </a:xfrm>
        </p:spPr>
        <p:txBody>
          <a:bodyPr>
            <a:normAutofit fontScale="70000" lnSpcReduction="20000"/>
          </a:bodyPr>
          <a:lstStyle/>
          <a:p>
            <a:pPr marL="0" indent="0">
              <a:buNone/>
            </a:pPr>
            <a:r>
              <a:rPr lang="fr-FR" dirty="0"/>
              <a:t>Quelques questions à se poser :</a:t>
            </a:r>
          </a:p>
          <a:p>
            <a:pPr marL="0" indent="0">
              <a:buNone/>
            </a:pPr>
            <a:endParaRPr lang="fr-FR" dirty="0"/>
          </a:p>
          <a:p>
            <a:pPr marL="514350" indent="-514350">
              <a:buAutoNum type="arabicPeriod"/>
            </a:pPr>
            <a:r>
              <a:rPr lang="fr-FR" dirty="0"/>
              <a:t>Est-ce que cela soutient </a:t>
            </a:r>
            <a:r>
              <a:rPr lang="fr-FR" dirty="0">
                <a:solidFill>
                  <a:srgbClr val="0070C0"/>
                </a:solidFill>
              </a:rPr>
              <a:t>l’atteinte des objectifs du cours </a:t>
            </a:r>
            <a:r>
              <a:rPr lang="fr-FR" dirty="0"/>
              <a:t>ou le </a:t>
            </a:r>
            <a:r>
              <a:rPr lang="fr-FR" dirty="0">
                <a:solidFill>
                  <a:srgbClr val="0070C0"/>
                </a:solidFill>
              </a:rPr>
              <a:t>développement des compétences visées </a:t>
            </a:r>
            <a:r>
              <a:rPr lang="fr-FR" dirty="0"/>
              <a:t>?</a:t>
            </a:r>
          </a:p>
          <a:p>
            <a:pPr marL="514350" indent="-514350">
              <a:buAutoNum type="arabicPeriod"/>
            </a:pPr>
            <a:r>
              <a:rPr lang="fr-FR" dirty="0"/>
              <a:t>Êtes-vous à l’aise avec l’</a:t>
            </a:r>
            <a:r>
              <a:rPr lang="fr-FR" b="1" dirty="0">
                <a:solidFill>
                  <a:srgbClr val="0070C0"/>
                </a:solidFill>
              </a:rPr>
              <a:t>incertitude</a:t>
            </a:r>
            <a:r>
              <a:rPr lang="fr-FR" dirty="0"/>
              <a:t> ?</a:t>
            </a:r>
          </a:p>
          <a:p>
            <a:pPr marL="514350" indent="-514350">
              <a:buAutoNum type="arabicPeriod" startAt="3"/>
            </a:pPr>
            <a:r>
              <a:rPr lang="fr-FR" dirty="0"/>
              <a:t>Est-ce que je dispose des </a:t>
            </a:r>
            <a:r>
              <a:rPr lang="fr-FR" dirty="0">
                <a:solidFill>
                  <a:srgbClr val="0070C0"/>
                </a:solidFill>
              </a:rPr>
              <a:t>conditions de préparation et de soutien </a:t>
            </a:r>
            <a:r>
              <a:rPr lang="fr-FR" dirty="0"/>
              <a:t>pour aborder cette question?</a:t>
            </a:r>
          </a:p>
          <a:p>
            <a:pPr marL="0" indent="0">
              <a:buNone/>
            </a:pPr>
            <a:endParaRPr lang="fr-FR" dirty="0"/>
          </a:p>
          <a:p>
            <a:pPr lvl="1"/>
            <a:r>
              <a:rPr lang="fr-FR" dirty="0"/>
              <a:t>Sur le plan du </a:t>
            </a:r>
            <a:r>
              <a:rPr lang="fr-FR" dirty="0">
                <a:solidFill>
                  <a:srgbClr val="0070C0"/>
                </a:solidFill>
              </a:rPr>
              <a:t>matériel</a:t>
            </a:r>
            <a:r>
              <a:rPr lang="fr-FR" dirty="0"/>
              <a:t> de lecture/de visionnement qui permet d’examiner la complexité de la question et une diversité de perspectives à son sujet</a:t>
            </a:r>
          </a:p>
          <a:p>
            <a:pPr lvl="1"/>
            <a:r>
              <a:rPr lang="fr-FR" dirty="0"/>
              <a:t>Sur le plan du </a:t>
            </a:r>
            <a:r>
              <a:rPr lang="fr-FR" dirty="0">
                <a:solidFill>
                  <a:srgbClr val="0070C0"/>
                </a:solidFill>
              </a:rPr>
              <a:t>temps</a:t>
            </a:r>
            <a:r>
              <a:rPr lang="fr-FR" dirty="0"/>
              <a:t> requis pour permettre la discussion et le débat</a:t>
            </a:r>
          </a:p>
          <a:p>
            <a:pPr lvl="1"/>
            <a:r>
              <a:rPr lang="fr-FR" dirty="0"/>
              <a:t>En terme de </a:t>
            </a:r>
            <a:r>
              <a:rPr lang="fr-FR" dirty="0">
                <a:solidFill>
                  <a:srgbClr val="0070C0"/>
                </a:solidFill>
              </a:rPr>
              <a:t>climat d’apprentissage/ de classe </a:t>
            </a:r>
            <a:r>
              <a:rPr lang="fr-FR" dirty="0"/>
              <a:t>sécurisant, inclusif et positif</a:t>
            </a:r>
          </a:p>
          <a:p>
            <a:pPr lvl="1"/>
            <a:r>
              <a:rPr lang="fr-FR" dirty="0"/>
              <a:t>En terme de </a:t>
            </a:r>
            <a:r>
              <a:rPr lang="fr-FR" dirty="0">
                <a:solidFill>
                  <a:srgbClr val="0070C0"/>
                </a:solidFill>
              </a:rPr>
              <a:t>ressources disponibles </a:t>
            </a:r>
            <a:r>
              <a:rPr lang="fr-FR" dirty="0"/>
              <a:t>pour les personnes étudiantes qui éprouveraient des difficultés avec cette question </a:t>
            </a:r>
          </a:p>
          <a:p>
            <a:pPr lvl="1"/>
            <a:r>
              <a:rPr lang="fr-FR" dirty="0"/>
              <a:t>Sur le plan </a:t>
            </a:r>
            <a:r>
              <a:rPr lang="fr-FR" dirty="0">
                <a:solidFill>
                  <a:srgbClr val="0070C0"/>
                </a:solidFill>
              </a:rPr>
              <a:t>personnel</a:t>
            </a:r>
            <a:r>
              <a:rPr lang="fr-FR" dirty="0"/>
              <a:t>, </a:t>
            </a:r>
            <a:r>
              <a:rPr lang="fr-FR" dirty="0">
                <a:solidFill>
                  <a:srgbClr val="0070C0"/>
                </a:solidFill>
              </a:rPr>
              <a:t>êtes-vous </a:t>
            </a:r>
            <a:r>
              <a:rPr lang="fr-FR" dirty="0" err="1">
                <a:solidFill>
                  <a:srgbClr val="0070C0"/>
                </a:solidFill>
              </a:rPr>
              <a:t>préparé.e</a:t>
            </a:r>
            <a:r>
              <a:rPr lang="fr-FR" dirty="0">
                <a:solidFill>
                  <a:srgbClr val="0070C0"/>
                </a:solidFill>
              </a:rPr>
              <a:t> </a:t>
            </a:r>
            <a:r>
              <a:rPr lang="fr-FR" dirty="0"/>
              <a:t>pour aborder cette question et gérer les discussions, débats, diversité de perspectives, conflits de valeurs et d’opinions qu’elle pourrait générer ?</a:t>
            </a:r>
          </a:p>
        </p:txBody>
      </p:sp>
      <p:cxnSp>
        <p:nvCxnSpPr>
          <p:cNvPr id="4" name="Connecteur droit 3">
            <a:extLst>
              <a:ext uri="{FF2B5EF4-FFF2-40B4-BE49-F238E27FC236}">
                <a16:creationId xmlns:a16="http://schemas.microsoft.com/office/drawing/2014/main" id="{170BA4F0-9EAD-A9B9-997F-F45BB2335B4E}"/>
              </a:ext>
            </a:extLst>
          </p:cNvPr>
          <p:cNvCxnSpPr/>
          <p:nvPr/>
        </p:nvCxnSpPr>
        <p:spPr>
          <a:xfrm>
            <a:off x="948906" y="1811548"/>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13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AF24DA93-5C38-064F-B914-64BE879728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3">
            <a:extLst>
              <a:ext uri="{FF2B5EF4-FFF2-40B4-BE49-F238E27FC236}">
                <a16:creationId xmlns:a16="http://schemas.microsoft.com/office/drawing/2014/main" id="{6A76C59F-2812-AD4D-A921-BE615048B475}"/>
              </a:ext>
            </a:extLst>
          </p:cNvPr>
          <p:cNvSpPr>
            <a:spLocks noGrp="1"/>
          </p:cNvSpPr>
          <p:nvPr>
            <p:ph type="title"/>
          </p:nvPr>
        </p:nvSpPr>
        <p:spPr>
          <a:xfrm>
            <a:off x="477981" y="3630167"/>
            <a:ext cx="4023360" cy="696330"/>
          </a:xfrm>
        </p:spPr>
        <p:txBody>
          <a:bodyPr vert="horz" lIns="91440" tIns="45720" rIns="91440" bIns="45720" rtlCol="0" anchor="b">
            <a:normAutofit/>
          </a:bodyPr>
          <a:lstStyle/>
          <a:p>
            <a:r>
              <a:rPr lang="en-US" sz="4000" b="1" dirty="0" err="1">
                <a:latin typeface="+mj-lt"/>
              </a:rPr>
              <a:t>En</a:t>
            </a:r>
            <a:r>
              <a:rPr lang="en-US" sz="4000" b="1" dirty="0">
                <a:latin typeface="+mj-lt"/>
              </a:rPr>
              <a:t> </a:t>
            </a:r>
            <a:r>
              <a:rPr lang="en-US" sz="4000" b="1" dirty="0" err="1">
                <a:latin typeface="+mj-lt"/>
              </a:rPr>
              <a:t>d’autres</a:t>
            </a:r>
            <a:r>
              <a:rPr lang="en-US" sz="4000" b="1" dirty="0">
                <a:latin typeface="+mj-lt"/>
              </a:rPr>
              <a:t> mots…</a:t>
            </a:r>
          </a:p>
        </p:txBody>
      </p:sp>
      <p:sp>
        <p:nvSpPr>
          <p:cNvPr id="5" name="Espace réservé du texte 4">
            <a:extLst>
              <a:ext uri="{FF2B5EF4-FFF2-40B4-BE49-F238E27FC236}">
                <a16:creationId xmlns:a16="http://schemas.microsoft.com/office/drawing/2014/main" id="{A272EECB-DC6A-B44F-A1BC-1211EBED546C}"/>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latin typeface="+mn-lt"/>
              </a:rPr>
              <a:t>Il faut planifier et être prêt.e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6960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A721463-144C-C448-A167-35A047AAEE45}"/>
              </a:ext>
            </a:extLst>
          </p:cNvPr>
          <p:cNvSpPr>
            <a:spLocks noGrp="1"/>
          </p:cNvSpPr>
          <p:nvPr>
            <p:ph type="title"/>
          </p:nvPr>
        </p:nvSpPr>
        <p:spPr/>
        <p:txBody>
          <a:bodyPr/>
          <a:lstStyle/>
          <a:p>
            <a:r>
              <a:rPr lang="fr-FR" b="1" dirty="0">
                <a:solidFill>
                  <a:srgbClr val="0070C0"/>
                </a:solidFill>
              </a:rPr>
              <a:t>Planifier </a:t>
            </a:r>
          </a:p>
        </p:txBody>
      </p:sp>
      <p:sp>
        <p:nvSpPr>
          <p:cNvPr id="5" name="Espace réservé du contenu 4">
            <a:extLst>
              <a:ext uri="{FF2B5EF4-FFF2-40B4-BE49-F238E27FC236}">
                <a16:creationId xmlns:a16="http://schemas.microsoft.com/office/drawing/2014/main" id="{84F8994F-5CFD-AB40-B55C-1C5A8F7F6EB7}"/>
              </a:ext>
            </a:extLst>
          </p:cNvPr>
          <p:cNvSpPr>
            <a:spLocks noGrp="1"/>
          </p:cNvSpPr>
          <p:nvPr>
            <p:ph idx="1"/>
          </p:nvPr>
        </p:nvSpPr>
        <p:spPr>
          <a:xfrm>
            <a:off x="838199" y="1825625"/>
            <a:ext cx="10635343" cy="4858204"/>
          </a:xfrm>
        </p:spPr>
        <p:txBody>
          <a:bodyPr>
            <a:normAutofit lnSpcReduction="10000"/>
          </a:bodyPr>
          <a:lstStyle/>
          <a:p>
            <a:pPr marL="0" indent="0">
              <a:buNone/>
            </a:pPr>
            <a:r>
              <a:rPr lang="fr-FR" dirty="0"/>
              <a:t>1. Inclure un message dans le plan de cours qui indique que des questions sensibles y seront abordées</a:t>
            </a:r>
          </a:p>
          <a:p>
            <a:pPr lvl="1"/>
            <a:r>
              <a:rPr lang="fr-FR" dirty="0"/>
              <a:t>Inclure des liens vers des ressources de soutien (ressources en santé mentale, organismes communautaires, etc.)</a:t>
            </a:r>
          </a:p>
          <a:p>
            <a:pPr marL="0" indent="0">
              <a:buNone/>
            </a:pPr>
            <a:r>
              <a:rPr lang="fr-FR" dirty="0"/>
              <a:t>2. Inclure une procédure de discussion ou de délibération en classe qui établit des paramètres relatifs à </a:t>
            </a:r>
          </a:p>
          <a:p>
            <a:pPr lvl="1"/>
            <a:r>
              <a:rPr lang="fr-FR" dirty="0"/>
              <a:t>la prise de parole équitable;</a:t>
            </a:r>
          </a:p>
          <a:p>
            <a:pPr lvl="1"/>
            <a:r>
              <a:rPr lang="fr-FR" dirty="0"/>
              <a:t>le respect des personnes, de leur vie privée et de leur dignité; </a:t>
            </a:r>
          </a:p>
          <a:p>
            <a:pPr lvl="1"/>
            <a:r>
              <a:rPr lang="fr-FR" dirty="0"/>
              <a:t>l’ouverture aux perspectives qui ne sont pas les nôtres; </a:t>
            </a:r>
          </a:p>
          <a:p>
            <a:pPr lvl="1"/>
            <a:r>
              <a:rPr lang="fr-FR" dirty="0"/>
              <a:t>les limites pour le confort des personnes (le ton, le volume de la voix, par exemple); </a:t>
            </a:r>
          </a:p>
          <a:p>
            <a:pPr lvl="1"/>
            <a:r>
              <a:rPr lang="fr-FR" dirty="0"/>
              <a:t>la discrétion; </a:t>
            </a:r>
          </a:p>
          <a:p>
            <a:pPr lvl="1"/>
            <a:r>
              <a:rPr lang="fr-FR" dirty="0"/>
              <a:t>la responsabilité partagée à l’égard de ces paramètres, etc.</a:t>
            </a:r>
          </a:p>
          <a:p>
            <a:endParaRPr lang="fr-FR" dirty="0"/>
          </a:p>
        </p:txBody>
      </p:sp>
      <p:cxnSp>
        <p:nvCxnSpPr>
          <p:cNvPr id="6" name="Connecteur droit 5">
            <a:extLst>
              <a:ext uri="{FF2B5EF4-FFF2-40B4-BE49-F238E27FC236}">
                <a16:creationId xmlns:a16="http://schemas.microsoft.com/office/drawing/2014/main" id="{8B200003-7DA6-A941-F488-398A3D0C2713}"/>
              </a:ext>
            </a:extLst>
          </p:cNvPr>
          <p:cNvCxnSpPr/>
          <p:nvPr/>
        </p:nvCxnSpPr>
        <p:spPr>
          <a:xfrm>
            <a:off x="741872" y="1492370"/>
            <a:ext cx="9497683"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70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F8CAB4B2-C0CC-FD46-A5BA-690BE54F47D4}"/>
              </a:ext>
            </a:extLst>
          </p:cNvPr>
          <p:cNvSpPr>
            <a:spLocks noGrp="1"/>
          </p:cNvSpPr>
          <p:nvPr>
            <p:ph type="title"/>
          </p:nvPr>
        </p:nvSpPr>
        <p:spPr>
          <a:xfrm>
            <a:off x="833002" y="448253"/>
            <a:ext cx="10520702" cy="1325563"/>
          </a:xfrm>
        </p:spPr>
        <p:txBody>
          <a:bodyPr vert="horz" lIns="91440" tIns="45720" rIns="91440" bIns="45720" rtlCol="0" anchor="ctr">
            <a:normAutofit/>
          </a:bodyPr>
          <a:lstStyle/>
          <a:p>
            <a:r>
              <a:rPr lang="en-US" b="1" kern="1200">
                <a:solidFill>
                  <a:schemeClr val="tx1"/>
                </a:solidFill>
                <a:latin typeface="+mj-lt"/>
                <a:ea typeface="+mj-ea"/>
                <a:cs typeface="+mj-cs"/>
              </a:rPr>
              <a:t>Toile de l’équité </a:t>
            </a:r>
          </a:p>
        </p:txBody>
      </p:sp>
      <p:sp>
        <p:nvSpPr>
          <p:cNvPr id="6" name="ZoneTexte 5">
            <a:extLst>
              <a:ext uri="{FF2B5EF4-FFF2-40B4-BE49-F238E27FC236}">
                <a16:creationId xmlns:a16="http://schemas.microsoft.com/office/drawing/2014/main" id="{3F1324E6-DDBB-BD48-9E6E-7AAE0DDD12C0}"/>
              </a:ext>
            </a:extLst>
          </p:cNvPr>
          <p:cNvSpPr txBox="1"/>
          <p:nvPr/>
        </p:nvSpPr>
        <p:spPr>
          <a:xfrm>
            <a:off x="1071100" y="5880341"/>
            <a:ext cx="2362214" cy="373810"/>
          </a:xfrm>
          <a:prstGeom prst="rect">
            <a:avLst/>
          </a:prstGeom>
        </p:spPr>
        <p:txBody>
          <a:bodyPr vert="horz" lIns="91440" tIns="45720" rIns="91440" bIns="45720" rtlCol="0">
            <a:normAutofit/>
          </a:bodyPr>
          <a:lstStyle/>
          <a:p>
            <a:pPr defTabSz="914400">
              <a:lnSpc>
                <a:spcPct val="90000"/>
              </a:lnSpc>
              <a:spcAft>
                <a:spcPts val="600"/>
              </a:spcAft>
            </a:pPr>
            <a:r>
              <a:rPr lang="en-US" sz="2000" dirty="0"/>
              <a:t>Collet, I. (2018)</a:t>
            </a:r>
          </a:p>
        </p:txBody>
      </p:sp>
      <p:pic>
        <p:nvPicPr>
          <p:cNvPr id="5" name="Espace réservé du contenu 4">
            <a:extLst>
              <a:ext uri="{FF2B5EF4-FFF2-40B4-BE49-F238E27FC236}">
                <a16:creationId xmlns:a16="http://schemas.microsoft.com/office/drawing/2014/main" id="{7820E8C5-B086-0349-96BB-6AEFDDECD8F8}"/>
              </a:ext>
            </a:extLst>
          </p:cNvPr>
          <p:cNvPicPr>
            <a:picLocks noGrp="1" noChangeAspect="1"/>
          </p:cNvPicPr>
          <p:nvPr>
            <p:ph idx="1"/>
          </p:nvPr>
        </p:nvPicPr>
        <p:blipFill>
          <a:blip r:embed="rId2"/>
          <a:stretch>
            <a:fillRect/>
          </a:stretch>
        </p:blipFill>
        <p:spPr>
          <a:xfrm>
            <a:off x="4620211" y="1521520"/>
            <a:ext cx="6876595" cy="4624509"/>
          </a:xfrm>
          <a:prstGeom prst="rect">
            <a:avLst/>
          </a:prstGeom>
        </p:spPr>
      </p:pic>
    </p:spTree>
    <p:extLst>
      <p:ext uri="{BB962C8B-B14F-4D97-AF65-F5344CB8AC3E}">
        <p14:creationId xmlns:p14="http://schemas.microsoft.com/office/powerpoint/2010/main" val="36768071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6599</TotalTime>
  <Words>1824</Words>
  <Application>Microsoft Macintosh PowerPoint</Application>
  <PresentationFormat>Grand écran</PresentationFormat>
  <Paragraphs>155</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Helvetica Light</vt:lpstr>
      <vt:lpstr>Thème Office</vt:lpstr>
      <vt:lpstr>Aborder les questions sensibles en enseignement supérieur </vt:lpstr>
      <vt:lpstr>Présentation PowerPoint</vt:lpstr>
      <vt:lpstr>Avant propos…</vt:lpstr>
      <vt:lpstr>Qu’est-ce qu’une question sensible ?</vt:lpstr>
      <vt:lpstr>Pourquoi questionner la façon d’aborder les questions sensibles en enseignement ?</vt:lpstr>
      <vt:lpstr>Avant de prendre la décision d’inclure une question sensible </vt:lpstr>
      <vt:lpstr>En d’autres mots…</vt:lpstr>
      <vt:lpstr>Planifier </vt:lpstr>
      <vt:lpstr>Toile de l’équité </vt:lpstr>
      <vt:lpstr>Planifier (2)</vt:lpstr>
      <vt:lpstr>Planifier (3)</vt:lpstr>
      <vt:lpstr>Les fondements pour aborder une question sensible </vt:lpstr>
      <vt:lpstr>Piloter/animer la discussion</vt:lpstr>
      <vt:lpstr>Donner des consignes claires et rappeler les principes de discussion</vt:lpstr>
      <vt:lpstr>Ouvrir le dialogue </vt:lpstr>
      <vt:lpstr>Organiser la classe</vt:lpstr>
      <vt:lpstr>Circulez et soyez à l’affût…</vt:lpstr>
      <vt:lpstr>Revenir en plénière </vt:lpstr>
      <vt:lpstr>Retour réflexif </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Aborder les questions sensibles en enseignement supérieur </dc:title>
  <dc:creator>Microsoft Office User</dc:creator>
  <cp:lastModifiedBy>Saffari, Hamid</cp:lastModifiedBy>
  <cp:revision>17</cp:revision>
  <dcterms:created xsi:type="dcterms:W3CDTF">2022-03-07T17:48:41Z</dcterms:created>
  <dcterms:modified xsi:type="dcterms:W3CDTF">2022-03-17T12:43:21Z</dcterms:modified>
</cp:coreProperties>
</file>