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2" r:id="rId6"/>
    <p:sldId id="263" r:id="rId7"/>
    <p:sldId id="26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ABCD0-00F6-4F3E-A32E-4543ED0D0BD3}" type="datetimeFigureOut">
              <a:rPr lang="fr-CA" smtClean="0"/>
              <a:t>2017-02-16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B25C9-8CC6-439E-A266-D4ECD152BA6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977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24E66-5101-4FDF-8EAC-33BFAD39E03A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8348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084-C482-49E1-80D2-C0F7C0443E97}" type="datetimeFigureOut">
              <a:rPr lang="fr-CA" smtClean="0"/>
              <a:t>2017-02-16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B65B-8A7B-45B1-99B5-22DCF91491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975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084-C482-49E1-80D2-C0F7C0443E97}" type="datetimeFigureOut">
              <a:rPr lang="fr-CA" smtClean="0"/>
              <a:t>2017-02-16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B65B-8A7B-45B1-99B5-22DCF91491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171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084-C482-49E1-80D2-C0F7C0443E97}" type="datetimeFigureOut">
              <a:rPr lang="fr-CA" smtClean="0"/>
              <a:t>2017-02-16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B65B-8A7B-45B1-99B5-22DCF914910A}" type="slidenum">
              <a:rPr lang="fr-CA" smtClean="0"/>
              <a:t>‹N°›</a:t>
            </a:fld>
            <a:endParaRPr lang="fr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6027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084-C482-49E1-80D2-C0F7C0443E97}" type="datetimeFigureOut">
              <a:rPr lang="fr-CA" smtClean="0"/>
              <a:t>2017-02-16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B65B-8A7B-45B1-99B5-22DCF91491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1225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084-C482-49E1-80D2-C0F7C0443E97}" type="datetimeFigureOut">
              <a:rPr lang="fr-CA" smtClean="0"/>
              <a:t>2017-02-16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B65B-8A7B-45B1-99B5-22DCF914910A}" type="slidenum">
              <a:rPr lang="fr-CA" smtClean="0"/>
              <a:t>‹N°›</a:t>
            </a:fld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57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084-C482-49E1-80D2-C0F7C0443E97}" type="datetimeFigureOut">
              <a:rPr lang="fr-CA" smtClean="0"/>
              <a:t>2017-02-16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B65B-8A7B-45B1-99B5-22DCF91491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3723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084-C482-49E1-80D2-C0F7C0443E97}" type="datetimeFigureOut">
              <a:rPr lang="fr-CA" smtClean="0"/>
              <a:t>2017-02-16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B65B-8A7B-45B1-99B5-22DCF91491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0347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084-C482-49E1-80D2-C0F7C0443E97}" type="datetimeFigureOut">
              <a:rPr lang="fr-CA" smtClean="0"/>
              <a:t>2017-02-16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B65B-8A7B-45B1-99B5-22DCF91491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373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084-C482-49E1-80D2-C0F7C0443E97}" type="datetimeFigureOut">
              <a:rPr lang="fr-CA" smtClean="0"/>
              <a:t>2017-02-16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B65B-8A7B-45B1-99B5-22DCF91491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728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084-C482-49E1-80D2-C0F7C0443E97}" type="datetimeFigureOut">
              <a:rPr lang="fr-CA" smtClean="0"/>
              <a:t>2017-02-16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B65B-8A7B-45B1-99B5-22DCF91491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8374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084-C482-49E1-80D2-C0F7C0443E97}" type="datetimeFigureOut">
              <a:rPr lang="fr-CA" smtClean="0"/>
              <a:t>2017-02-16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B65B-8A7B-45B1-99B5-22DCF91491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325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084-C482-49E1-80D2-C0F7C0443E97}" type="datetimeFigureOut">
              <a:rPr lang="fr-CA" smtClean="0"/>
              <a:t>2017-02-16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B65B-8A7B-45B1-99B5-22DCF91491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422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084-C482-49E1-80D2-C0F7C0443E97}" type="datetimeFigureOut">
              <a:rPr lang="fr-CA" smtClean="0"/>
              <a:t>2017-02-16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B65B-8A7B-45B1-99B5-22DCF91491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771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084-C482-49E1-80D2-C0F7C0443E97}" type="datetimeFigureOut">
              <a:rPr lang="fr-CA" smtClean="0"/>
              <a:t>2017-02-16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B65B-8A7B-45B1-99B5-22DCF91491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082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084-C482-49E1-80D2-C0F7C0443E97}" type="datetimeFigureOut">
              <a:rPr lang="fr-CA" smtClean="0"/>
              <a:t>2017-02-16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B65B-8A7B-45B1-99B5-22DCF91491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891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3084-C482-49E1-80D2-C0F7C0443E97}" type="datetimeFigureOut">
              <a:rPr lang="fr-CA" smtClean="0"/>
              <a:t>2017-02-16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6B65B-8A7B-45B1-99B5-22DCF91491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211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C3084-C482-49E1-80D2-C0F7C0443E97}" type="datetimeFigureOut">
              <a:rPr lang="fr-CA" smtClean="0"/>
              <a:t>2017-02-16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C6B65B-8A7B-45B1-99B5-22DCF91491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264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Projet de l’Observatoire de développement de l’Outaouais (ODO)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6778" y="4580237"/>
            <a:ext cx="9144000" cy="1221259"/>
          </a:xfrm>
        </p:spPr>
        <p:txBody>
          <a:bodyPr>
            <a:normAutofit/>
          </a:bodyPr>
          <a:lstStyle/>
          <a:p>
            <a:r>
              <a:rPr lang="fr-CA" dirty="0" smtClean="0"/>
              <a:t>Martin Robitaille (Sociologue)</a:t>
            </a:r>
          </a:p>
          <a:p>
            <a:r>
              <a:rPr lang="fr-CA" dirty="0" smtClean="0"/>
              <a:t>Directeur du Département des sciences sociales, UQO</a:t>
            </a:r>
          </a:p>
          <a:p>
            <a:r>
              <a:rPr lang="fr-CA" dirty="0" smtClean="0"/>
              <a:t>Chercheur au Centre de recherche sur le développement territorial (CRDT)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5493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Genèse du projet de l’ODO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Un besoin exprimé par les 14 partenaires qui ont soutenu la mise en place du Portrait des communautés de l’Outaouais</a:t>
            </a:r>
          </a:p>
          <a:p>
            <a:pPr lvl="1"/>
            <a:r>
              <a:rPr lang="fr-CA" dirty="0" smtClean="0"/>
              <a:t>Assurer sa pérennisation du portrait des communautés de l’Outaouais</a:t>
            </a:r>
          </a:p>
          <a:p>
            <a:pPr lvl="1"/>
            <a:r>
              <a:rPr lang="fr-CA" dirty="0" smtClean="0"/>
              <a:t>Assurer le développement futur de l’outil pour répondre encore plus aux besoins des utilisateurs</a:t>
            </a:r>
          </a:p>
          <a:p>
            <a:pPr lvl="1"/>
            <a:r>
              <a:rPr lang="fr-CA" dirty="0" smtClean="0"/>
              <a:t>Développer les activités de formation et de transfert de connaissance afin de favoriser l’utilisation de l’outil par les décideurs et les utilisateurs</a:t>
            </a:r>
          </a:p>
          <a:p>
            <a:r>
              <a:rPr lang="fr-CA" dirty="0" smtClean="0"/>
              <a:t>Une volonté du Rassemblement en développement social de l’Outaouais d’avoir accès à des données communes sur les enjeux sociaux et d’assurer un transfert de ces connaissances dans les communautés</a:t>
            </a:r>
          </a:p>
        </p:txBody>
      </p:sp>
    </p:spTree>
    <p:extLst>
      <p:ext uri="{BB962C8B-B14F-4D97-AF65-F5344CB8AC3E}">
        <p14:creationId xmlns:p14="http://schemas.microsoft.com/office/powerpoint/2010/main" val="388359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Genèse du projet de l’ODO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Besoin exprimé aussi par le milieu économique (Chambre de commerce de l’Outaouais) de mieux connaître les enjeux de développement de l’Outaouais</a:t>
            </a:r>
          </a:p>
          <a:p>
            <a:pPr lvl="1"/>
            <a:r>
              <a:rPr lang="fr-CA" dirty="0" smtClean="0"/>
              <a:t>Portrait économique de l’Outaouais (2011 et 2014) dont une base de données sectorielle et démographique longitudinale</a:t>
            </a:r>
          </a:p>
          <a:p>
            <a:pPr lvl="1"/>
            <a:r>
              <a:rPr lang="fr-CA" dirty="0" smtClean="0"/>
              <a:t>Projet Prospective Outaouais 2030 (scénario du développement de l’Outaouais)</a:t>
            </a:r>
          </a:p>
          <a:p>
            <a:pPr marL="0" indent="0">
              <a:buNone/>
            </a:pPr>
            <a:r>
              <a:rPr lang="fr-CA" dirty="0" smtClean="0"/>
              <a:t>Disparition de la CRÉO qui laisse un vide sur la connaissance des réalités territoriales de l’Outaouais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68787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L’ODO servira à quoi et à qui…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77795" y="1710295"/>
            <a:ext cx="4777946" cy="4608126"/>
          </a:xfrm>
        </p:spPr>
        <p:txBody>
          <a:bodyPr>
            <a:normAutofit/>
          </a:bodyPr>
          <a:lstStyle/>
          <a:p>
            <a:r>
              <a:rPr lang="fr-CA" dirty="0" smtClean="0"/>
              <a:t>Pourquoi?</a:t>
            </a:r>
          </a:p>
          <a:p>
            <a:pPr lvl="1"/>
            <a:r>
              <a:rPr lang="fr-CA" dirty="0" smtClean="0"/>
              <a:t>Se doter d’</a:t>
            </a:r>
            <a:r>
              <a:rPr lang="fr-CA" dirty="0" smtClean="0"/>
              <a:t>un dispositif qui offre une connaissance fine et actuelle de l’état du développement de l’Outaouais</a:t>
            </a:r>
          </a:p>
          <a:p>
            <a:pPr lvl="1"/>
            <a:r>
              <a:rPr lang="fr-CA" dirty="0" smtClean="0"/>
              <a:t>Permettre de mieux intégrer les dimensions économiques, sociales, culturelles et environnementales dans l’analyse globale du territoire</a:t>
            </a:r>
          </a:p>
          <a:p>
            <a:pPr lvl="1"/>
            <a:r>
              <a:rPr lang="fr-CA" dirty="0" smtClean="0"/>
              <a:t>Soutenir sur le long terme (pérennisation) des projets de connaissances territoriales </a:t>
            </a:r>
          </a:p>
          <a:p>
            <a:pPr lvl="1"/>
            <a:r>
              <a:rPr lang="fr-CA" dirty="0" smtClean="0"/>
              <a:t>Développer un outil d’aide à la décision et à la planification </a:t>
            </a:r>
          </a:p>
          <a:p>
            <a:pPr lvl="1"/>
            <a:r>
              <a:rPr lang="fr-CA" dirty="0" smtClean="0"/>
              <a:t>Assurer la diffusion et le transfert de connaissances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327821" y="1710295"/>
            <a:ext cx="4936525" cy="4608126"/>
          </a:xfrm>
        </p:spPr>
        <p:txBody>
          <a:bodyPr>
            <a:normAutofit/>
          </a:bodyPr>
          <a:lstStyle/>
          <a:p>
            <a:r>
              <a:rPr lang="fr-CA" dirty="0" smtClean="0"/>
              <a:t>Pour qui?</a:t>
            </a:r>
          </a:p>
          <a:p>
            <a:pPr lvl="1"/>
            <a:r>
              <a:rPr lang="fr-CA" dirty="0" smtClean="0"/>
              <a:t>Aux élus qui doivent prendre des décisions éclairées sur les politiques publiques</a:t>
            </a:r>
          </a:p>
          <a:p>
            <a:pPr lvl="1"/>
            <a:r>
              <a:rPr lang="fr-CA" dirty="0" smtClean="0"/>
              <a:t>Aux décideurs des organismes de la région qui doivent assurer une meilleure allocation des ressources</a:t>
            </a:r>
          </a:p>
          <a:p>
            <a:pPr lvl="1"/>
            <a:r>
              <a:rPr lang="fr-CA" dirty="0" smtClean="0"/>
              <a:t>Aux intervenants qui doivent justifier leurs demandes de financement et ajuster leurs pratiques </a:t>
            </a:r>
            <a:r>
              <a:rPr lang="fr-CA" dirty="0" smtClean="0"/>
              <a:t>aux nouvelles réalités des populations visées par leur mission</a:t>
            </a:r>
          </a:p>
          <a:p>
            <a:pPr lvl="1"/>
            <a:r>
              <a:rPr lang="fr-CA" dirty="0" smtClean="0"/>
              <a:t>Aux entreprises qui désirent se développer et investir</a:t>
            </a:r>
            <a:endParaRPr lang="fr-CA" dirty="0" smtClean="0"/>
          </a:p>
          <a:p>
            <a:pPr lvl="1"/>
            <a:r>
              <a:rPr lang="fr-CA" dirty="0" smtClean="0"/>
              <a:t>Aux citoyens désirent connaître la réalité de leur milieu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6567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62913" y="247865"/>
            <a:ext cx="10515600" cy="1070190"/>
          </a:xfrm>
        </p:spPr>
        <p:txBody>
          <a:bodyPr/>
          <a:lstStyle/>
          <a:p>
            <a:r>
              <a:rPr lang="fr-CA" dirty="0" smtClean="0"/>
              <a:t>Les 4 </a:t>
            </a:r>
            <a:r>
              <a:rPr lang="fr-CA" dirty="0"/>
              <a:t>grandes </a:t>
            </a:r>
            <a:r>
              <a:rPr lang="fr-CA" dirty="0" smtClean="0"/>
              <a:t>fonctions de l’ODO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05946" y="1161536"/>
            <a:ext cx="10223157" cy="5099220"/>
          </a:xfrm>
        </p:spPr>
        <p:txBody>
          <a:bodyPr>
            <a:noAutofit/>
          </a:bodyPr>
          <a:lstStyle/>
          <a:p>
            <a:r>
              <a:rPr lang="fr-CA" sz="2000" b="1" dirty="0"/>
              <a:t>Fonction de veille, d’information et de </a:t>
            </a:r>
            <a:r>
              <a:rPr lang="fr-CA" sz="2000" b="1" dirty="0" smtClean="0"/>
              <a:t>référence</a:t>
            </a:r>
          </a:p>
          <a:p>
            <a:pPr lvl="1"/>
            <a:r>
              <a:rPr lang="fr-CA" sz="2000" dirty="0"/>
              <a:t>S</a:t>
            </a:r>
            <a:r>
              <a:rPr lang="fr-CA" sz="2000" dirty="0" smtClean="0"/>
              <a:t>ite </a:t>
            </a:r>
            <a:r>
              <a:rPr lang="fr-CA" sz="2000" dirty="0"/>
              <a:t>Internet et des cartes </a:t>
            </a:r>
            <a:r>
              <a:rPr lang="fr-CA" sz="2000" dirty="0" err="1" smtClean="0"/>
              <a:t>géoréférencées</a:t>
            </a:r>
            <a:r>
              <a:rPr lang="fr-CA" sz="2000" dirty="0"/>
              <a:t>, des données statistiques, de la documentation et des publications. </a:t>
            </a:r>
            <a:r>
              <a:rPr lang="fr-CA" sz="2000" dirty="0" smtClean="0"/>
              <a:t>Intégration </a:t>
            </a:r>
            <a:r>
              <a:rPr lang="fr-CA" sz="2000" dirty="0"/>
              <a:t>possible </a:t>
            </a:r>
            <a:r>
              <a:rPr lang="fr-CA" sz="2000" dirty="0" smtClean="0"/>
              <a:t>des </a:t>
            </a:r>
            <a:r>
              <a:rPr lang="fr-CA" sz="2000" dirty="0"/>
              <a:t>données des </a:t>
            </a:r>
            <a:r>
              <a:rPr lang="fr-CA" sz="2000" dirty="0" smtClean="0"/>
              <a:t>partenaires. </a:t>
            </a:r>
          </a:p>
          <a:p>
            <a:r>
              <a:rPr lang="fr-CA" sz="2000" b="1" dirty="0" smtClean="0"/>
              <a:t>Fonction de d</a:t>
            </a:r>
            <a:r>
              <a:rPr lang="fr-CA" sz="2000" b="1" dirty="0" smtClean="0"/>
              <a:t>iffusion </a:t>
            </a:r>
            <a:r>
              <a:rPr lang="fr-CA" sz="2000" b="1" dirty="0" smtClean="0"/>
              <a:t>de l’information dans la communauté </a:t>
            </a:r>
          </a:p>
          <a:p>
            <a:pPr lvl="1"/>
            <a:r>
              <a:rPr lang="fr-CA" sz="2000" dirty="0" smtClean="0"/>
              <a:t>Production de bulletins </a:t>
            </a:r>
            <a:r>
              <a:rPr lang="fr-CA" sz="2000" dirty="0"/>
              <a:t>de liaison et </a:t>
            </a:r>
            <a:r>
              <a:rPr lang="fr-CA" sz="2000" dirty="0" smtClean="0"/>
              <a:t>de </a:t>
            </a:r>
            <a:r>
              <a:rPr lang="fr-CA" sz="2000" dirty="0"/>
              <a:t>rapports de recherche </a:t>
            </a:r>
            <a:endParaRPr lang="fr-CA" sz="2000" dirty="0" smtClean="0"/>
          </a:p>
          <a:p>
            <a:pPr lvl="1"/>
            <a:r>
              <a:rPr lang="fr-CA" sz="2000" dirty="0" smtClean="0"/>
              <a:t>Rendre accessibles les données et les analyses par l’entremise d’activités diversifiées telles que des séminaires, des colloques, des forums de discussion, des bulletins, un blogue et des plateformes de médias </a:t>
            </a:r>
            <a:r>
              <a:rPr lang="fr-CA" sz="2000" dirty="0" smtClean="0"/>
              <a:t>sociaux</a:t>
            </a:r>
            <a:endParaRPr lang="fr-CA" sz="2000" dirty="0" smtClean="0"/>
          </a:p>
        </p:txBody>
      </p:sp>
    </p:spTree>
    <p:extLst>
      <p:ext uri="{BB962C8B-B14F-4D97-AF65-F5344CB8AC3E}">
        <p14:creationId xmlns:p14="http://schemas.microsoft.com/office/powerpoint/2010/main" val="359179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070"/>
          </a:xfrm>
        </p:spPr>
        <p:txBody>
          <a:bodyPr/>
          <a:lstStyle/>
          <a:p>
            <a:r>
              <a:rPr lang="fr-CA" dirty="0"/>
              <a:t>Les 4 grandes fonctions de </a:t>
            </a:r>
            <a:r>
              <a:rPr lang="fr-CA" dirty="0" smtClean="0"/>
              <a:t>l’ODO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08671"/>
            <a:ext cx="8596668" cy="4632692"/>
          </a:xfrm>
        </p:spPr>
        <p:txBody>
          <a:bodyPr>
            <a:noAutofit/>
          </a:bodyPr>
          <a:lstStyle/>
          <a:p>
            <a:r>
              <a:rPr lang="fr-CA" b="1" dirty="0"/>
              <a:t>Fonction de mobilisation et de transfert de connaissances</a:t>
            </a:r>
          </a:p>
          <a:p>
            <a:pPr lvl="1"/>
            <a:r>
              <a:rPr lang="fr-CA" sz="1800" dirty="0"/>
              <a:t>Vise l’habilitation des décideurs et des intervenants à l’utilisation des connaissances développées par l’ODO</a:t>
            </a:r>
          </a:p>
          <a:p>
            <a:pPr lvl="1"/>
            <a:r>
              <a:rPr lang="fr-CA" sz="1800" dirty="0"/>
              <a:t>Formation, activités de partage, échanges, mobilisation et valorisation des connaissances seront offertes sur des thèmes répondant à des besoins précis par une concertation et un plus grand réseautage. Fonction de diffusion</a:t>
            </a:r>
          </a:p>
          <a:p>
            <a:pPr lvl="1"/>
            <a:r>
              <a:rPr lang="fr-CA" sz="1800" dirty="0"/>
              <a:t>Travailler avec les partenaires au développement de solutions originales aux problèmes socio-économiques de la région (diversification économique, disparités rurales et urbaines, liens frontaliers). </a:t>
            </a:r>
          </a:p>
          <a:p>
            <a:pPr lvl="1"/>
            <a:r>
              <a:rPr lang="fr-CA" sz="1800" dirty="0"/>
              <a:t>Transférer des résultats de recherche en stratégies d’intervention</a:t>
            </a:r>
          </a:p>
          <a:p>
            <a:r>
              <a:rPr lang="fr-CA" b="1" dirty="0"/>
              <a:t>Fonction d’évaluation</a:t>
            </a:r>
          </a:p>
          <a:p>
            <a:pPr lvl="1"/>
            <a:r>
              <a:rPr lang="fr-CA" sz="1800" dirty="0"/>
              <a:t>L’ODO évaluera ses activités et son impact dans le milieu afin d’accroitre son </a:t>
            </a:r>
            <a:r>
              <a:rPr lang="fr-CA" sz="1800" dirty="0" smtClean="0"/>
              <a:t>efficacité</a:t>
            </a:r>
            <a:endParaRPr lang="fr-CA" sz="1800" dirty="0"/>
          </a:p>
        </p:txBody>
      </p:sp>
    </p:spTree>
    <p:extLst>
      <p:ext uri="{BB962C8B-B14F-4D97-AF65-F5344CB8AC3E}">
        <p14:creationId xmlns:p14="http://schemas.microsoft.com/office/powerpoint/2010/main" val="3478729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Un projet d’observatoire en devenir…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Volonté de définir collectivement l’ODO (Gouvernance, Veille et Transfert de connaissance)</a:t>
            </a:r>
          </a:p>
          <a:p>
            <a:r>
              <a:rPr lang="fr-CA" dirty="0" smtClean="0"/>
              <a:t>Développer une s</a:t>
            </a:r>
            <a:r>
              <a:rPr lang="fr-CA" dirty="0" smtClean="0"/>
              <a:t>tructure partenariale qui permet d’orienter le développement de l’ODO et de </a:t>
            </a:r>
            <a:r>
              <a:rPr lang="fr-CA" dirty="0" err="1" smtClean="0"/>
              <a:t>coconstruire</a:t>
            </a:r>
            <a:r>
              <a:rPr lang="fr-CA" dirty="0" smtClean="0"/>
              <a:t> les activités dans les champs de la recherche (veille), du transfert de connaissance et de l’évaluation</a:t>
            </a:r>
          </a:p>
          <a:p>
            <a:r>
              <a:rPr lang="fr-CA" dirty="0" smtClean="0"/>
              <a:t>Capacité de mobiliser une équipe de chercheurs avec des expertises diversifiées et des </a:t>
            </a:r>
            <a:r>
              <a:rPr lang="fr-CA" dirty="0" err="1" smtClean="0"/>
              <a:t>étudiantEs</a:t>
            </a:r>
            <a:r>
              <a:rPr lang="fr-CA" dirty="0" smtClean="0"/>
              <a:t> </a:t>
            </a:r>
            <a:r>
              <a:rPr lang="fr-CA" dirty="0" err="1" smtClean="0"/>
              <a:t>forméEs</a:t>
            </a:r>
            <a:r>
              <a:rPr lang="fr-CA" dirty="0" smtClean="0"/>
              <a:t> à la recherche et dans un esprit de collaboration étroite avec les intervenants de la région.</a:t>
            </a:r>
          </a:p>
          <a:p>
            <a:pPr marL="0" indent="0" algn="ctr">
              <a:buNone/>
            </a:pPr>
            <a:r>
              <a:rPr lang="fr-CA" dirty="0" smtClean="0"/>
              <a:t>Ne jamais oublier que: </a:t>
            </a:r>
          </a:p>
          <a:p>
            <a:pPr marL="0" indent="0" algn="ctr">
              <a:buNone/>
            </a:pPr>
            <a:r>
              <a:rPr lang="fr-CA" sz="2000" b="1" dirty="0" smtClean="0"/>
              <a:t>« La connaissance, c’est partager le savoir qui nous fait grandir » Olivier </a:t>
            </a:r>
            <a:r>
              <a:rPr lang="fr-CA" sz="2000" b="1" dirty="0" err="1" smtClean="0"/>
              <a:t>Lockert</a:t>
            </a:r>
            <a:endParaRPr lang="fr-CA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52694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Facett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293</TotalTime>
  <Words>656</Words>
  <Application>Microsoft Office PowerPoint</Application>
  <PresentationFormat>Grand écran</PresentationFormat>
  <Paragraphs>49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Facette</vt:lpstr>
      <vt:lpstr>Projet de l’Observatoire de développement de l’Outaouais (ODO)</vt:lpstr>
      <vt:lpstr>Genèse du projet de l’ODO</vt:lpstr>
      <vt:lpstr>Genèse du projet de l’ODO (suite)</vt:lpstr>
      <vt:lpstr>L’ODO servira à quoi et à qui…</vt:lpstr>
      <vt:lpstr>Les 4 grandes fonctions de l’ODO</vt:lpstr>
      <vt:lpstr>Les 4 grandes fonctions de l’ODO (suite)</vt:lpstr>
      <vt:lpstr>Un projet d’observatoire en devenir…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de l’Observatoire de développement de l’Outaouais (ODO)</dc:title>
  <dc:creator>Martin Robitaille</dc:creator>
  <cp:lastModifiedBy>Martin Robitaille</cp:lastModifiedBy>
  <cp:revision>20</cp:revision>
  <dcterms:created xsi:type="dcterms:W3CDTF">2017-02-16T13:51:16Z</dcterms:created>
  <dcterms:modified xsi:type="dcterms:W3CDTF">2017-02-16T18:44:48Z</dcterms:modified>
</cp:coreProperties>
</file>