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1"/>
  </p:sldMasterIdLst>
  <p:notesMasterIdLst>
    <p:notesMasterId r:id="rId12"/>
  </p:notesMasterIdLst>
  <p:handoutMasterIdLst>
    <p:handoutMasterId r:id="rId13"/>
  </p:handoutMasterIdLst>
  <p:sldIdLst>
    <p:sldId id="263" r:id="rId2"/>
    <p:sldId id="527" r:id="rId3"/>
    <p:sldId id="542" r:id="rId4"/>
    <p:sldId id="526" r:id="rId5"/>
    <p:sldId id="539" r:id="rId6"/>
    <p:sldId id="544" r:id="rId7"/>
    <p:sldId id="545" r:id="rId8"/>
    <p:sldId id="546" r:id="rId9"/>
    <p:sldId id="543" r:id="rId10"/>
    <p:sldId id="266"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E836398-B28D-F04E-87A7-2F54F6E761FB}">
          <p14:sldIdLst>
            <p14:sldId id="263"/>
            <p14:sldId id="527"/>
            <p14:sldId id="542"/>
            <p14:sldId id="526"/>
            <p14:sldId id="539"/>
            <p14:sldId id="544"/>
            <p14:sldId id="545"/>
            <p14:sldId id="546"/>
            <p14:sldId id="543"/>
            <p14:sldId id="266"/>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4B4"/>
    <a:srgbClr val="3B708E"/>
    <a:srgbClr val="2F5971"/>
    <a:srgbClr val="386A86"/>
    <a:srgbClr val="DE463F"/>
    <a:srgbClr val="0E3255"/>
    <a:srgbClr val="0D2E4D"/>
    <a:srgbClr val="404040"/>
    <a:srgbClr val="1F45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207" autoAdjust="0"/>
    <p:restoredTop sz="89130" autoAdjust="0"/>
  </p:normalViewPr>
  <p:slideViewPr>
    <p:cSldViewPr snapToGrid="0" snapToObjects="1">
      <p:cViewPr>
        <p:scale>
          <a:sx n="95" d="100"/>
          <a:sy n="95" d="100"/>
        </p:scale>
        <p:origin x="474" y="-22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85712-59C8-4B79-B3BB-64532E86F46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CA"/>
        </a:p>
      </dgm:t>
    </dgm:pt>
    <dgm:pt modelId="{F476006E-3D4A-4280-A346-6A6A841CCABF}">
      <dgm:prSet phldrT="[Text]" custT="1"/>
      <dgm:spPr/>
      <dgm:t>
        <a:bodyPr/>
        <a:lstStyle/>
        <a:p>
          <a:r>
            <a:rPr lang="en-CA" sz="1800" b="1" dirty="0" err="1" smtClean="0">
              <a:solidFill>
                <a:schemeClr val="tx1"/>
              </a:solidFill>
            </a:rPr>
            <a:t>Comité</a:t>
          </a:r>
          <a:r>
            <a:rPr lang="en-CA" sz="1800" b="1" dirty="0" smtClean="0">
              <a:solidFill>
                <a:schemeClr val="tx1"/>
              </a:solidFill>
            </a:rPr>
            <a:t> </a:t>
          </a:r>
          <a:r>
            <a:rPr lang="en-CA" sz="1800" b="1" dirty="0" err="1" smtClean="0">
              <a:solidFill>
                <a:schemeClr val="tx1"/>
              </a:solidFill>
            </a:rPr>
            <a:t>consultatif</a:t>
          </a:r>
          <a:endParaRPr lang="en-CA" sz="1800" b="1" dirty="0">
            <a:solidFill>
              <a:schemeClr val="tx1"/>
            </a:solidFill>
          </a:endParaRPr>
        </a:p>
      </dgm:t>
    </dgm:pt>
    <dgm:pt modelId="{C9DFB5EE-D79C-4AFD-A642-B390851150BF}" type="parTrans" cxnId="{49E378FB-3989-46B8-8957-11E3EDCC5C3C}">
      <dgm:prSet/>
      <dgm:spPr/>
      <dgm:t>
        <a:bodyPr/>
        <a:lstStyle/>
        <a:p>
          <a:endParaRPr lang="en-CA"/>
        </a:p>
      </dgm:t>
    </dgm:pt>
    <dgm:pt modelId="{07FDD764-D9C5-4BAB-A113-25BB72FF6E08}" type="sibTrans" cxnId="{49E378FB-3989-46B8-8957-11E3EDCC5C3C}">
      <dgm:prSet/>
      <dgm:spPr/>
      <dgm:t>
        <a:bodyPr/>
        <a:lstStyle/>
        <a:p>
          <a:endParaRPr lang="en-CA"/>
        </a:p>
      </dgm:t>
    </dgm:pt>
    <dgm:pt modelId="{65148865-8946-4C6A-9A3D-1E5366D1056D}">
      <dgm:prSet phldrT="[Text]"/>
      <dgm:spPr/>
      <dgm:t>
        <a:bodyPr/>
        <a:lstStyle/>
        <a:p>
          <a:r>
            <a:rPr lang="en-CA" b="1" dirty="0" smtClean="0"/>
            <a:t>3 </a:t>
          </a:r>
          <a:r>
            <a:rPr lang="en-CA" b="1" dirty="0" err="1" smtClean="0"/>
            <a:t>membres</a:t>
          </a:r>
          <a:r>
            <a:rPr lang="en-CA" b="1" dirty="0" smtClean="0"/>
            <a:t> </a:t>
          </a:r>
          <a:r>
            <a:rPr lang="en-CA" b="1" dirty="0"/>
            <a:t>de </a:t>
          </a:r>
          <a:r>
            <a:rPr lang="en-CA" b="1" dirty="0" err="1"/>
            <a:t>l'Équipe</a:t>
          </a:r>
          <a:r>
            <a:rPr lang="en-CA" b="1" dirty="0"/>
            <a:t> de coordination</a:t>
          </a:r>
        </a:p>
      </dgm:t>
    </dgm:pt>
    <dgm:pt modelId="{26B1A318-67BB-4E0D-9552-E5DFA054B4F1}" type="parTrans" cxnId="{7FF95915-EE3B-4324-8D40-48E306A89DCA}">
      <dgm:prSet/>
      <dgm:spPr/>
      <dgm:t>
        <a:bodyPr/>
        <a:lstStyle/>
        <a:p>
          <a:endParaRPr lang="en-CA"/>
        </a:p>
      </dgm:t>
    </dgm:pt>
    <dgm:pt modelId="{EC065B9B-0363-4B42-897E-FB37F6F44F3C}" type="sibTrans" cxnId="{7FF95915-EE3B-4324-8D40-48E306A89DCA}">
      <dgm:prSet/>
      <dgm:spPr/>
      <dgm:t>
        <a:bodyPr/>
        <a:lstStyle/>
        <a:p>
          <a:endParaRPr lang="en-CA"/>
        </a:p>
      </dgm:t>
    </dgm:pt>
    <dgm:pt modelId="{41C19511-F18B-46E0-9B32-7C646D938275}">
      <dgm:prSet phldrT="[Text]"/>
      <dgm:spPr/>
      <dgm:t>
        <a:bodyPr/>
        <a:lstStyle/>
        <a:p>
          <a:r>
            <a:rPr lang="en-CA" b="1" dirty="0" smtClean="0"/>
            <a:t>8 </a:t>
          </a:r>
          <a:r>
            <a:rPr lang="en-CA" b="1" dirty="0" err="1"/>
            <a:t>personnes</a:t>
          </a:r>
          <a:r>
            <a:rPr lang="en-CA" b="1" dirty="0"/>
            <a:t> </a:t>
          </a:r>
          <a:r>
            <a:rPr lang="en-CA" b="1" dirty="0" err="1"/>
            <a:t>enseignantes</a:t>
          </a:r>
          <a:endParaRPr lang="en-CA" b="1" dirty="0"/>
        </a:p>
      </dgm:t>
    </dgm:pt>
    <dgm:pt modelId="{D3B758BC-E78B-4108-9E52-D82F529F73BA}" type="parTrans" cxnId="{A0E89C28-BC30-4ACE-A09E-438AAC9D09AF}">
      <dgm:prSet/>
      <dgm:spPr/>
      <dgm:t>
        <a:bodyPr/>
        <a:lstStyle/>
        <a:p>
          <a:endParaRPr lang="en-CA"/>
        </a:p>
      </dgm:t>
    </dgm:pt>
    <dgm:pt modelId="{5B264CE3-7B3A-4F47-9FF0-329C95E20383}" type="sibTrans" cxnId="{A0E89C28-BC30-4ACE-A09E-438AAC9D09AF}">
      <dgm:prSet/>
      <dgm:spPr/>
      <dgm:t>
        <a:bodyPr/>
        <a:lstStyle/>
        <a:p>
          <a:endParaRPr lang="en-CA"/>
        </a:p>
      </dgm:t>
    </dgm:pt>
    <dgm:pt modelId="{31A0DE2D-2EF8-46F6-A003-80E80F7AC7C7}">
      <dgm:prSet phldrT="[Text]"/>
      <dgm:spPr/>
      <dgm:t>
        <a:bodyPr/>
        <a:lstStyle/>
        <a:p>
          <a:r>
            <a:rPr lang="en-CA" b="1" dirty="0" smtClean="0"/>
            <a:t>7 </a:t>
          </a:r>
          <a:r>
            <a:rPr lang="en-CA" b="1" dirty="0" err="1" smtClean="0"/>
            <a:t>personnes</a:t>
          </a:r>
          <a:r>
            <a:rPr lang="en-CA" b="1" dirty="0" smtClean="0"/>
            <a:t> </a:t>
          </a:r>
          <a:r>
            <a:rPr lang="en-CA" b="1" dirty="0"/>
            <a:t>non </a:t>
          </a:r>
          <a:r>
            <a:rPr lang="en-CA" b="1" dirty="0" err="1"/>
            <a:t>enseignantes</a:t>
          </a:r>
          <a:endParaRPr lang="en-CA" b="1" dirty="0"/>
        </a:p>
      </dgm:t>
    </dgm:pt>
    <dgm:pt modelId="{AA61CFA7-32DE-4A46-AB46-860A580ABC4F}" type="parTrans" cxnId="{7B21C510-B450-4FFF-9A81-94E48D2B27E1}">
      <dgm:prSet/>
      <dgm:spPr/>
      <dgm:t>
        <a:bodyPr/>
        <a:lstStyle/>
        <a:p>
          <a:endParaRPr lang="en-CA"/>
        </a:p>
      </dgm:t>
    </dgm:pt>
    <dgm:pt modelId="{1642B0A3-E5F2-4766-8466-8A81E78BA907}" type="sibTrans" cxnId="{7B21C510-B450-4FFF-9A81-94E48D2B27E1}">
      <dgm:prSet/>
      <dgm:spPr/>
      <dgm:t>
        <a:bodyPr/>
        <a:lstStyle/>
        <a:p>
          <a:endParaRPr lang="en-CA"/>
        </a:p>
      </dgm:t>
    </dgm:pt>
    <dgm:pt modelId="{2F43FEF5-1B15-4210-8EE1-5EED49E146ED}">
      <dgm:prSet phldrT="[Text]"/>
      <dgm:spPr/>
      <dgm:t>
        <a:bodyPr/>
        <a:lstStyle/>
        <a:p>
          <a:r>
            <a:rPr lang="en-CA" b="1" dirty="0"/>
            <a:t>8 </a:t>
          </a:r>
          <a:r>
            <a:rPr lang="en-CA" b="1" dirty="0" err="1" smtClean="0"/>
            <a:t>personnes</a:t>
          </a:r>
          <a:r>
            <a:rPr lang="en-CA" b="1" dirty="0" smtClean="0"/>
            <a:t> </a:t>
          </a:r>
          <a:r>
            <a:rPr lang="en-CA" b="1" dirty="0" err="1"/>
            <a:t>étudiantes</a:t>
          </a:r>
          <a:endParaRPr lang="en-CA" b="1" dirty="0"/>
        </a:p>
      </dgm:t>
    </dgm:pt>
    <dgm:pt modelId="{3CF4697E-C9DF-48D9-93E0-75203DBA2008}" type="parTrans" cxnId="{185B9D81-A25D-421C-A2C8-A24B2412884C}">
      <dgm:prSet/>
      <dgm:spPr/>
      <dgm:t>
        <a:bodyPr/>
        <a:lstStyle/>
        <a:p>
          <a:endParaRPr lang="en-CA"/>
        </a:p>
      </dgm:t>
    </dgm:pt>
    <dgm:pt modelId="{95DC8F92-4228-4DA7-928B-4C4E50517218}" type="sibTrans" cxnId="{185B9D81-A25D-421C-A2C8-A24B2412884C}">
      <dgm:prSet/>
      <dgm:spPr/>
      <dgm:t>
        <a:bodyPr/>
        <a:lstStyle/>
        <a:p>
          <a:endParaRPr lang="en-CA"/>
        </a:p>
      </dgm:t>
    </dgm:pt>
    <dgm:pt modelId="{73810C71-A53A-4467-85AA-94ECB8629591}" type="pres">
      <dgm:prSet presAssocID="{94085712-59C8-4B79-B3BB-64532E86F46E}" presName="Name0" presStyleCnt="0">
        <dgm:presLayoutVars>
          <dgm:chMax val="1"/>
          <dgm:dir/>
          <dgm:animLvl val="ctr"/>
          <dgm:resizeHandles val="exact"/>
        </dgm:presLayoutVars>
      </dgm:prSet>
      <dgm:spPr/>
      <dgm:t>
        <a:bodyPr/>
        <a:lstStyle/>
        <a:p>
          <a:endParaRPr lang="fr-FR"/>
        </a:p>
      </dgm:t>
    </dgm:pt>
    <dgm:pt modelId="{B2B02F63-18A1-407A-9C53-76A28EB58436}" type="pres">
      <dgm:prSet presAssocID="{F476006E-3D4A-4280-A346-6A6A841CCABF}" presName="centerShape" presStyleLbl="node0" presStyleIdx="0" presStyleCnt="1" custScaleX="120091" custScaleY="122452"/>
      <dgm:spPr/>
      <dgm:t>
        <a:bodyPr/>
        <a:lstStyle/>
        <a:p>
          <a:endParaRPr lang="fr-FR"/>
        </a:p>
      </dgm:t>
    </dgm:pt>
    <dgm:pt modelId="{8B63303A-7721-490E-9A15-228AC68B4EF2}" type="pres">
      <dgm:prSet presAssocID="{65148865-8946-4C6A-9A3D-1E5366D1056D}" presName="node" presStyleLbl="node1" presStyleIdx="0" presStyleCnt="4">
        <dgm:presLayoutVars>
          <dgm:bulletEnabled val="1"/>
        </dgm:presLayoutVars>
      </dgm:prSet>
      <dgm:spPr/>
      <dgm:t>
        <a:bodyPr/>
        <a:lstStyle/>
        <a:p>
          <a:endParaRPr lang="fr-FR"/>
        </a:p>
      </dgm:t>
    </dgm:pt>
    <dgm:pt modelId="{1D6B2EAE-45A9-4DBB-B449-C0CC41564355}" type="pres">
      <dgm:prSet presAssocID="{65148865-8946-4C6A-9A3D-1E5366D1056D}" presName="dummy" presStyleCnt="0"/>
      <dgm:spPr/>
    </dgm:pt>
    <dgm:pt modelId="{C2B96EC0-7A5E-458E-909C-7D4BB1EB2C41}" type="pres">
      <dgm:prSet presAssocID="{EC065B9B-0363-4B42-897E-FB37F6F44F3C}" presName="sibTrans" presStyleLbl="sibTrans2D1" presStyleIdx="0" presStyleCnt="4"/>
      <dgm:spPr/>
      <dgm:t>
        <a:bodyPr/>
        <a:lstStyle/>
        <a:p>
          <a:endParaRPr lang="fr-FR"/>
        </a:p>
      </dgm:t>
    </dgm:pt>
    <dgm:pt modelId="{3A97C252-BD7D-40D0-81B6-E9323585305C}" type="pres">
      <dgm:prSet presAssocID="{41C19511-F18B-46E0-9B32-7C646D938275}" presName="node" presStyleLbl="node1" presStyleIdx="1" presStyleCnt="4">
        <dgm:presLayoutVars>
          <dgm:bulletEnabled val="1"/>
        </dgm:presLayoutVars>
      </dgm:prSet>
      <dgm:spPr/>
      <dgm:t>
        <a:bodyPr/>
        <a:lstStyle/>
        <a:p>
          <a:endParaRPr lang="fr-FR"/>
        </a:p>
      </dgm:t>
    </dgm:pt>
    <dgm:pt modelId="{490A0A25-56F4-47F7-9A30-E4C0D23CE2E6}" type="pres">
      <dgm:prSet presAssocID="{41C19511-F18B-46E0-9B32-7C646D938275}" presName="dummy" presStyleCnt="0"/>
      <dgm:spPr/>
    </dgm:pt>
    <dgm:pt modelId="{2A0F8F60-B00E-47F7-801C-BCB24B5937C9}" type="pres">
      <dgm:prSet presAssocID="{5B264CE3-7B3A-4F47-9FF0-329C95E20383}" presName="sibTrans" presStyleLbl="sibTrans2D1" presStyleIdx="1" presStyleCnt="4"/>
      <dgm:spPr/>
      <dgm:t>
        <a:bodyPr/>
        <a:lstStyle/>
        <a:p>
          <a:endParaRPr lang="fr-FR"/>
        </a:p>
      </dgm:t>
    </dgm:pt>
    <dgm:pt modelId="{6249CCA8-72BE-48EF-88BE-D355677A45DF}" type="pres">
      <dgm:prSet presAssocID="{31A0DE2D-2EF8-46F6-A003-80E80F7AC7C7}" presName="node" presStyleLbl="node1" presStyleIdx="2" presStyleCnt="4">
        <dgm:presLayoutVars>
          <dgm:bulletEnabled val="1"/>
        </dgm:presLayoutVars>
      </dgm:prSet>
      <dgm:spPr/>
      <dgm:t>
        <a:bodyPr/>
        <a:lstStyle/>
        <a:p>
          <a:endParaRPr lang="en-CA"/>
        </a:p>
      </dgm:t>
    </dgm:pt>
    <dgm:pt modelId="{FBFF00E8-895E-48FB-A089-0B0C2B02E76E}" type="pres">
      <dgm:prSet presAssocID="{31A0DE2D-2EF8-46F6-A003-80E80F7AC7C7}" presName="dummy" presStyleCnt="0"/>
      <dgm:spPr/>
    </dgm:pt>
    <dgm:pt modelId="{8E305A0A-8C7D-4972-B426-A99D7608F4E2}" type="pres">
      <dgm:prSet presAssocID="{1642B0A3-E5F2-4766-8466-8A81E78BA907}" presName="sibTrans" presStyleLbl="sibTrans2D1" presStyleIdx="2" presStyleCnt="4"/>
      <dgm:spPr/>
      <dgm:t>
        <a:bodyPr/>
        <a:lstStyle/>
        <a:p>
          <a:endParaRPr lang="fr-FR"/>
        </a:p>
      </dgm:t>
    </dgm:pt>
    <dgm:pt modelId="{E42A916F-17BC-4804-8B98-86591C4963C8}" type="pres">
      <dgm:prSet presAssocID="{2F43FEF5-1B15-4210-8EE1-5EED49E146ED}" presName="node" presStyleLbl="node1" presStyleIdx="3" presStyleCnt="4">
        <dgm:presLayoutVars>
          <dgm:bulletEnabled val="1"/>
        </dgm:presLayoutVars>
      </dgm:prSet>
      <dgm:spPr/>
      <dgm:t>
        <a:bodyPr/>
        <a:lstStyle/>
        <a:p>
          <a:endParaRPr lang="fr-FR"/>
        </a:p>
      </dgm:t>
    </dgm:pt>
    <dgm:pt modelId="{70A2AD3C-5FE7-4791-BE4B-378799E1CA8B}" type="pres">
      <dgm:prSet presAssocID="{2F43FEF5-1B15-4210-8EE1-5EED49E146ED}" presName="dummy" presStyleCnt="0"/>
      <dgm:spPr/>
    </dgm:pt>
    <dgm:pt modelId="{3D65A187-4D19-40EB-99A3-0534E66DEF09}" type="pres">
      <dgm:prSet presAssocID="{95DC8F92-4228-4DA7-928B-4C4E50517218}" presName="sibTrans" presStyleLbl="sibTrans2D1" presStyleIdx="3" presStyleCnt="4"/>
      <dgm:spPr/>
      <dgm:t>
        <a:bodyPr/>
        <a:lstStyle/>
        <a:p>
          <a:endParaRPr lang="fr-FR"/>
        </a:p>
      </dgm:t>
    </dgm:pt>
  </dgm:ptLst>
  <dgm:cxnLst>
    <dgm:cxn modelId="{CFDA3474-6939-4EF4-A08C-AA58037D157C}" type="presOf" srcId="{31A0DE2D-2EF8-46F6-A003-80E80F7AC7C7}" destId="{6249CCA8-72BE-48EF-88BE-D355677A45DF}" srcOrd="0" destOrd="0" presId="urn:microsoft.com/office/officeart/2005/8/layout/radial6"/>
    <dgm:cxn modelId="{4A223E99-F673-4162-AEA1-B5931CEBB4FB}" type="presOf" srcId="{94085712-59C8-4B79-B3BB-64532E86F46E}" destId="{73810C71-A53A-4467-85AA-94ECB8629591}" srcOrd="0" destOrd="0" presId="urn:microsoft.com/office/officeart/2005/8/layout/radial6"/>
    <dgm:cxn modelId="{7A1BBF35-AC3F-46E3-ADE5-1AF36090F208}" type="presOf" srcId="{5B264CE3-7B3A-4F47-9FF0-329C95E20383}" destId="{2A0F8F60-B00E-47F7-801C-BCB24B5937C9}" srcOrd="0" destOrd="0" presId="urn:microsoft.com/office/officeart/2005/8/layout/radial6"/>
    <dgm:cxn modelId="{DD5C916A-9705-4AF9-8995-560D100CCEF7}" type="presOf" srcId="{65148865-8946-4C6A-9A3D-1E5366D1056D}" destId="{8B63303A-7721-490E-9A15-228AC68B4EF2}" srcOrd="0" destOrd="0" presId="urn:microsoft.com/office/officeart/2005/8/layout/radial6"/>
    <dgm:cxn modelId="{E93B5229-17A0-4F89-95EA-CF3653183C37}" type="presOf" srcId="{F476006E-3D4A-4280-A346-6A6A841CCABF}" destId="{B2B02F63-18A1-407A-9C53-76A28EB58436}" srcOrd="0" destOrd="0" presId="urn:microsoft.com/office/officeart/2005/8/layout/radial6"/>
    <dgm:cxn modelId="{F556BDA0-3E97-44E5-A27D-B2128AA58F99}" type="presOf" srcId="{95DC8F92-4228-4DA7-928B-4C4E50517218}" destId="{3D65A187-4D19-40EB-99A3-0534E66DEF09}" srcOrd="0" destOrd="0" presId="urn:microsoft.com/office/officeart/2005/8/layout/radial6"/>
    <dgm:cxn modelId="{20BCF0D7-9FA3-4EC9-AB47-907DDC8BA974}" type="presOf" srcId="{2F43FEF5-1B15-4210-8EE1-5EED49E146ED}" destId="{E42A916F-17BC-4804-8B98-86591C4963C8}" srcOrd="0" destOrd="0" presId="urn:microsoft.com/office/officeart/2005/8/layout/radial6"/>
    <dgm:cxn modelId="{7B21C510-B450-4FFF-9A81-94E48D2B27E1}" srcId="{F476006E-3D4A-4280-A346-6A6A841CCABF}" destId="{31A0DE2D-2EF8-46F6-A003-80E80F7AC7C7}" srcOrd="2" destOrd="0" parTransId="{AA61CFA7-32DE-4A46-AB46-860A580ABC4F}" sibTransId="{1642B0A3-E5F2-4766-8466-8A81E78BA907}"/>
    <dgm:cxn modelId="{AA849779-9DC5-4859-B529-95AE6EC60C8D}" type="presOf" srcId="{1642B0A3-E5F2-4766-8466-8A81E78BA907}" destId="{8E305A0A-8C7D-4972-B426-A99D7608F4E2}" srcOrd="0" destOrd="0" presId="urn:microsoft.com/office/officeart/2005/8/layout/radial6"/>
    <dgm:cxn modelId="{A0E89C28-BC30-4ACE-A09E-438AAC9D09AF}" srcId="{F476006E-3D4A-4280-A346-6A6A841CCABF}" destId="{41C19511-F18B-46E0-9B32-7C646D938275}" srcOrd="1" destOrd="0" parTransId="{D3B758BC-E78B-4108-9E52-D82F529F73BA}" sibTransId="{5B264CE3-7B3A-4F47-9FF0-329C95E20383}"/>
    <dgm:cxn modelId="{BAEDAFE2-F293-470F-BD6B-DE9AB1415126}" type="presOf" srcId="{EC065B9B-0363-4B42-897E-FB37F6F44F3C}" destId="{C2B96EC0-7A5E-458E-909C-7D4BB1EB2C41}" srcOrd="0" destOrd="0" presId="urn:microsoft.com/office/officeart/2005/8/layout/radial6"/>
    <dgm:cxn modelId="{185B9D81-A25D-421C-A2C8-A24B2412884C}" srcId="{F476006E-3D4A-4280-A346-6A6A841CCABF}" destId="{2F43FEF5-1B15-4210-8EE1-5EED49E146ED}" srcOrd="3" destOrd="0" parTransId="{3CF4697E-C9DF-48D9-93E0-75203DBA2008}" sibTransId="{95DC8F92-4228-4DA7-928B-4C4E50517218}"/>
    <dgm:cxn modelId="{49E378FB-3989-46B8-8957-11E3EDCC5C3C}" srcId="{94085712-59C8-4B79-B3BB-64532E86F46E}" destId="{F476006E-3D4A-4280-A346-6A6A841CCABF}" srcOrd="0" destOrd="0" parTransId="{C9DFB5EE-D79C-4AFD-A642-B390851150BF}" sibTransId="{07FDD764-D9C5-4BAB-A113-25BB72FF6E08}"/>
    <dgm:cxn modelId="{E472961C-B4D7-47BF-99CD-B0BC9E9EF1F9}" type="presOf" srcId="{41C19511-F18B-46E0-9B32-7C646D938275}" destId="{3A97C252-BD7D-40D0-81B6-E9323585305C}" srcOrd="0" destOrd="0" presId="urn:microsoft.com/office/officeart/2005/8/layout/radial6"/>
    <dgm:cxn modelId="{7FF95915-EE3B-4324-8D40-48E306A89DCA}" srcId="{F476006E-3D4A-4280-A346-6A6A841CCABF}" destId="{65148865-8946-4C6A-9A3D-1E5366D1056D}" srcOrd="0" destOrd="0" parTransId="{26B1A318-67BB-4E0D-9552-E5DFA054B4F1}" sibTransId="{EC065B9B-0363-4B42-897E-FB37F6F44F3C}"/>
    <dgm:cxn modelId="{D911E856-1DF9-4C54-BD68-56876D4151C0}" type="presParOf" srcId="{73810C71-A53A-4467-85AA-94ECB8629591}" destId="{B2B02F63-18A1-407A-9C53-76A28EB58436}" srcOrd="0" destOrd="0" presId="urn:microsoft.com/office/officeart/2005/8/layout/radial6"/>
    <dgm:cxn modelId="{B193F4E8-0B52-41E8-8744-1D36CEC18378}" type="presParOf" srcId="{73810C71-A53A-4467-85AA-94ECB8629591}" destId="{8B63303A-7721-490E-9A15-228AC68B4EF2}" srcOrd="1" destOrd="0" presId="urn:microsoft.com/office/officeart/2005/8/layout/radial6"/>
    <dgm:cxn modelId="{5732590C-AA6C-4B2A-A8CE-F3321DEFE27E}" type="presParOf" srcId="{73810C71-A53A-4467-85AA-94ECB8629591}" destId="{1D6B2EAE-45A9-4DBB-B449-C0CC41564355}" srcOrd="2" destOrd="0" presId="urn:microsoft.com/office/officeart/2005/8/layout/radial6"/>
    <dgm:cxn modelId="{68AAE28B-A7D8-4C0A-99A9-5DD68C954F9B}" type="presParOf" srcId="{73810C71-A53A-4467-85AA-94ECB8629591}" destId="{C2B96EC0-7A5E-458E-909C-7D4BB1EB2C41}" srcOrd="3" destOrd="0" presId="urn:microsoft.com/office/officeart/2005/8/layout/radial6"/>
    <dgm:cxn modelId="{35957394-4CDD-46C3-9896-873B1D0626C6}" type="presParOf" srcId="{73810C71-A53A-4467-85AA-94ECB8629591}" destId="{3A97C252-BD7D-40D0-81B6-E9323585305C}" srcOrd="4" destOrd="0" presId="urn:microsoft.com/office/officeart/2005/8/layout/radial6"/>
    <dgm:cxn modelId="{EAFAFC83-A0DC-499D-AB59-AC031BF500EF}" type="presParOf" srcId="{73810C71-A53A-4467-85AA-94ECB8629591}" destId="{490A0A25-56F4-47F7-9A30-E4C0D23CE2E6}" srcOrd="5" destOrd="0" presId="urn:microsoft.com/office/officeart/2005/8/layout/radial6"/>
    <dgm:cxn modelId="{577160A2-E515-4D7A-B925-3A9A8D04FFE0}" type="presParOf" srcId="{73810C71-A53A-4467-85AA-94ECB8629591}" destId="{2A0F8F60-B00E-47F7-801C-BCB24B5937C9}" srcOrd="6" destOrd="0" presId="urn:microsoft.com/office/officeart/2005/8/layout/radial6"/>
    <dgm:cxn modelId="{DEB804B2-9EEC-4E8F-A4BC-7CC481106E77}" type="presParOf" srcId="{73810C71-A53A-4467-85AA-94ECB8629591}" destId="{6249CCA8-72BE-48EF-88BE-D355677A45DF}" srcOrd="7" destOrd="0" presId="urn:microsoft.com/office/officeart/2005/8/layout/radial6"/>
    <dgm:cxn modelId="{16375F1D-A5DC-4DA1-B8FB-1F867ACB1FC9}" type="presParOf" srcId="{73810C71-A53A-4467-85AA-94ECB8629591}" destId="{FBFF00E8-895E-48FB-A089-0B0C2B02E76E}" srcOrd="8" destOrd="0" presId="urn:microsoft.com/office/officeart/2005/8/layout/radial6"/>
    <dgm:cxn modelId="{4D1A7FAB-22F4-46D2-AB82-5DF96063769C}" type="presParOf" srcId="{73810C71-A53A-4467-85AA-94ECB8629591}" destId="{8E305A0A-8C7D-4972-B426-A99D7608F4E2}" srcOrd="9" destOrd="0" presId="urn:microsoft.com/office/officeart/2005/8/layout/radial6"/>
    <dgm:cxn modelId="{DAC44482-F302-423C-85A5-4267218A06AD}" type="presParOf" srcId="{73810C71-A53A-4467-85AA-94ECB8629591}" destId="{E42A916F-17BC-4804-8B98-86591C4963C8}" srcOrd="10" destOrd="0" presId="urn:microsoft.com/office/officeart/2005/8/layout/radial6"/>
    <dgm:cxn modelId="{C9DBD556-3AAC-4E93-9E1E-408DD1619E53}" type="presParOf" srcId="{73810C71-A53A-4467-85AA-94ECB8629591}" destId="{70A2AD3C-5FE7-4791-BE4B-378799E1CA8B}" srcOrd="11" destOrd="0" presId="urn:microsoft.com/office/officeart/2005/8/layout/radial6"/>
    <dgm:cxn modelId="{F6706039-40EF-47B8-999D-0CF7B0D6B168}" type="presParOf" srcId="{73810C71-A53A-4467-85AA-94ECB8629591}" destId="{3D65A187-4D19-40EB-99A3-0534E66DEF09}" srcOrd="12" destOrd="0" presId="urn:microsoft.com/office/officeart/2005/8/layout/radial6"/>
  </dgm:cxnLst>
  <dgm:bg>
    <a:solidFill>
      <a:schemeClr val="bg1">
        <a:lumMod val="95000"/>
      </a:schemeClr>
    </a:solidFill>
    <a:effectLst>
      <a:glow rad="63500">
        <a:schemeClr val="accent5">
          <a:satMod val="175000"/>
          <a:alpha val="40000"/>
        </a:schemeClr>
      </a:glow>
    </a:effectLst>
  </dgm:bg>
  <dgm:whole>
    <a:ln w="635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AACF9-EC1A-4F6E-9087-684F8973A3AB}" type="doc">
      <dgm:prSet loTypeId="urn:microsoft.com/office/officeart/2005/8/layout/gear1" loCatId="relationship" qsTypeId="urn:microsoft.com/office/officeart/2005/8/quickstyle/simple2" qsCatId="simple" csTypeId="urn:microsoft.com/office/officeart/2005/8/colors/accent1_2" csCatId="accent1" phldr="1"/>
      <dgm:spPr/>
      <dgm:t>
        <a:bodyPr/>
        <a:lstStyle/>
        <a:p>
          <a:endParaRPr lang="en-CA"/>
        </a:p>
      </dgm:t>
    </dgm:pt>
    <dgm:pt modelId="{F8900906-70B8-4814-A14D-DF522570E7E7}">
      <dgm:prSet phldrT="[Text]" custT="1"/>
      <dgm:spPr/>
      <dgm:t>
        <a:bodyPr/>
        <a:lstStyle/>
        <a:p>
          <a:r>
            <a:rPr lang="fr-CA" sz="1400" b="1" dirty="0" smtClean="0"/>
            <a:t>Près de 50 personnes ont contribué aux travaux du projet</a:t>
          </a:r>
          <a:endParaRPr lang="en-CA" sz="1400" b="1" dirty="0"/>
        </a:p>
      </dgm:t>
    </dgm:pt>
    <dgm:pt modelId="{41AE345A-191E-43CA-AA9D-011AF503CCE2}" type="parTrans" cxnId="{5C600E2F-65F0-4DA6-924E-770DE905F9ED}">
      <dgm:prSet/>
      <dgm:spPr/>
      <dgm:t>
        <a:bodyPr/>
        <a:lstStyle/>
        <a:p>
          <a:endParaRPr lang="en-CA"/>
        </a:p>
      </dgm:t>
    </dgm:pt>
    <dgm:pt modelId="{56957D7D-CB85-4DCE-AD11-1444F1DFD2A9}" type="sibTrans" cxnId="{5C600E2F-65F0-4DA6-924E-770DE905F9ED}">
      <dgm:prSet/>
      <dgm:spPr/>
      <dgm:t>
        <a:bodyPr/>
        <a:lstStyle/>
        <a:p>
          <a:endParaRPr lang="en-CA"/>
        </a:p>
      </dgm:t>
    </dgm:pt>
    <dgm:pt modelId="{10ADD694-2E6F-4877-B7A2-FC50C098924A}">
      <dgm:prSet phldrT="[Text]" custT="1"/>
      <dgm:spPr/>
      <dgm:t>
        <a:bodyPr/>
        <a:lstStyle/>
        <a:p>
          <a:r>
            <a:rPr lang="fr-CA" sz="1000" b="1" dirty="0" smtClean="0"/>
            <a:t>40 %</a:t>
          </a:r>
          <a:r>
            <a:rPr lang="fr-CA" sz="800" dirty="0" smtClean="0"/>
            <a:t> personnes étudiantes</a:t>
          </a:r>
          <a:endParaRPr lang="en-CA" sz="800" dirty="0"/>
        </a:p>
      </dgm:t>
    </dgm:pt>
    <dgm:pt modelId="{3770AD65-F743-4B62-8940-B1624432391D}" type="parTrans" cxnId="{3A1E0B27-2F34-4496-8631-9FC2B894103D}">
      <dgm:prSet/>
      <dgm:spPr/>
      <dgm:t>
        <a:bodyPr/>
        <a:lstStyle/>
        <a:p>
          <a:endParaRPr lang="en-CA"/>
        </a:p>
      </dgm:t>
    </dgm:pt>
    <dgm:pt modelId="{E15A2D72-DC79-4E82-964E-BA557522FFE8}" type="sibTrans" cxnId="{3A1E0B27-2F34-4496-8631-9FC2B894103D}">
      <dgm:prSet/>
      <dgm:spPr/>
      <dgm:t>
        <a:bodyPr/>
        <a:lstStyle/>
        <a:p>
          <a:endParaRPr lang="en-CA"/>
        </a:p>
      </dgm:t>
    </dgm:pt>
    <dgm:pt modelId="{E018F4A9-A880-40D0-8AC2-564A36A6F274}">
      <dgm:prSet phldrT="[Text]"/>
      <dgm:spPr/>
      <dgm:t>
        <a:bodyPr/>
        <a:lstStyle/>
        <a:p>
          <a:endParaRPr lang="en-CA" dirty="0"/>
        </a:p>
      </dgm:t>
    </dgm:pt>
    <dgm:pt modelId="{6F99F236-EEA4-4DE2-8A6D-6DED3FC6A2DC}" type="parTrans" cxnId="{1E2BD491-F13F-4C9C-9EDC-96FFA18C595D}">
      <dgm:prSet/>
      <dgm:spPr/>
      <dgm:t>
        <a:bodyPr/>
        <a:lstStyle/>
        <a:p>
          <a:endParaRPr lang="en-CA"/>
        </a:p>
      </dgm:t>
    </dgm:pt>
    <dgm:pt modelId="{6AEA921E-286A-4BA1-847C-81673DC9717F}" type="sibTrans" cxnId="{1E2BD491-F13F-4C9C-9EDC-96FFA18C595D}">
      <dgm:prSet/>
      <dgm:spPr/>
      <dgm:t>
        <a:bodyPr/>
        <a:lstStyle/>
        <a:p>
          <a:endParaRPr lang="en-CA"/>
        </a:p>
      </dgm:t>
    </dgm:pt>
    <dgm:pt modelId="{98364A1F-0380-428B-9228-02223BD98BDA}">
      <dgm:prSet phldrT="[Text]"/>
      <dgm:spPr/>
      <dgm:t>
        <a:bodyPr/>
        <a:lstStyle/>
        <a:p>
          <a:endParaRPr lang="en-CA"/>
        </a:p>
      </dgm:t>
    </dgm:pt>
    <dgm:pt modelId="{A7C59B20-72AF-4AC8-B4F5-E21B3A51E3E6}" type="parTrans" cxnId="{CD24E542-74C0-4E43-A41B-197B8933801B}">
      <dgm:prSet/>
      <dgm:spPr/>
      <dgm:t>
        <a:bodyPr/>
        <a:lstStyle/>
        <a:p>
          <a:endParaRPr lang="en-CA"/>
        </a:p>
      </dgm:t>
    </dgm:pt>
    <dgm:pt modelId="{B8C2087A-574D-4AC5-BA23-5C8CEB38D72B}" type="sibTrans" cxnId="{CD24E542-74C0-4E43-A41B-197B8933801B}">
      <dgm:prSet/>
      <dgm:spPr/>
      <dgm:t>
        <a:bodyPr/>
        <a:lstStyle/>
        <a:p>
          <a:endParaRPr lang="en-CA"/>
        </a:p>
      </dgm:t>
    </dgm:pt>
    <dgm:pt modelId="{12A62D97-F5A1-43A5-9968-B0DA5F80D058}">
      <dgm:prSet/>
      <dgm:spPr/>
      <dgm:t>
        <a:bodyPr/>
        <a:lstStyle/>
        <a:p>
          <a:endParaRPr lang="en-CA"/>
        </a:p>
      </dgm:t>
    </dgm:pt>
    <dgm:pt modelId="{386B62C0-58D4-4164-9402-5222ACC7427C}" type="parTrans" cxnId="{E9DCF1B3-FE8B-47F7-8008-303B4F36B75B}">
      <dgm:prSet/>
      <dgm:spPr/>
      <dgm:t>
        <a:bodyPr/>
        <a:lstStyle/>
        <a:p>
          <a:endParaRPr lang="en-CA"/>
        </a:p>
      </dgm:t>
    </dgm:pt>
    <dgm:pt modelId="{49CE7CA7-8C2B-4709-AE5A-CBE20798EFBA}" type="sibTrans" cxnId="{E9DCF1B3-FE8B-47F7-8008-303B4F36B75B}">
      <dgm:prSet/>
      <dgm:spPr/>
      <dgm:t>
        <a:bodyPr/>
        <a:lstStyle/>
        <a:p>
          <a:endParaRPr lang="en-CA"/>
        </a:p>
      </dgm:t>
    </dgm:pt>
    <dgm:pt modelId="{4B8871DC-94A3-4528-90E5-CB1E3C056535}">
      <dgm:prSet phldrT="[Text]" custT="1"/>
      <dgm:spPr/>
      <dgm:t>
        <a:bodyPr/>
        <a:lstStyle/>
        <a:p>
          <a:r>
            <a:rPr lang="fr-CA" sz="1000" b="1" dirty="0" smtClean="0"/>
            <a:t>24 % </a:t>
          </a:r>
          <a:r>
            <a:rPr lang="fr-CA" sz="800" dirty="0" smtClean="0"/>
            <a:t>personnes enseignantes</a:t>
          </a:r>
          <a:endParaRPr lang="en-CA" sz="800" dirty="0"/>
        </a:p>
      </dgm:t>
    </dgm:pt>
    <dgm:pt modelId="{F3D9138B-E899-4F3C-894C-38F08F7D9992}" type="parTrans" cxnId="{585DE9C8-E207-4B7E-B219-6064286B7BBB}">
      <dgm:prSet/>
      <dgm:spPr/>
      <dgm:t>
        <a:bodyPr/>
        <a:lstStyle/>
        <a:p>
          <a:endParaRPr lang="en-CA"/>
        </a:p>
      </dgm:t>
    </dgm:pt>
    <dgm:pt modelId="{3596CD9D-3F26-4663-A86C-3104D309700A}" type="sibTrans" cxnId="{585DE9C8-E207-4B7E-B219-6064286B7BBB}">
      <dgm:prSet/>
      <dgm:spPr/>
      <dgm:t>
        <a:bodyPr/>
        <a:lstStyle/>
        <a:p>
          <a:endParaRPr lang="en-CA"/>
        </a:p>
      </dgm:t>
    </dgm:pt>
    <dgm:pt modelId="{7CD4AFA5-32B4-49D6-9F64-4EFB6432F7F4}">
      <dgm:prSet phldrT="[Text]" phldr="1"/>
      <dgm:spPr/>
      <dgm:t>
        <a:bodyPr/>
        <a:lstStyle/>
        <a:p>
          <a:endParaRPr lang="en-CA" dirty="0"/>
        </a:p>
      </dgm:t>
    </dgm:pt>
    <dgm:pt modelId="{CFA0EAC2-E11F-4C8E-8047-17A7C322CE4D}" type="parTrans" cxnId="{9E3D381E-2704-4508-9C19-38A3DD30EC13}">
      <dgm:prSet/>
      <dgm:spPr/>
      <dgm:t>
        <a:bodyPr/>
        <a:lstStyle/>
        <a:p>
          <a:endParaRPr lang="en-CA"/>
        </a:p>
      </dgm:t>
    </dgm:pt>
    <dgm:pt modelId="{C28568BE-EA81-4DAD-961A-7BFDB3E482AD}" type="sibTrans" cxnId="{9E3D381E-2704-4508-9C19-38A3DD30EC13}">
      <dgm:prSet/>
      <dgm:spPr/>
      <dgm:t>
        <a:bodyPr/>
        <a:lstStyle/>
        <a:p>
          <a:endParaRPr lang="en-CA"/>
        </a:p>
      </dgm:t>
    </dgm:pt>
    <dgm:pt modelId="{4621E723-87C9-4B56-8825-8847E84FD28A}">
      <dgm:prSet phldrT="[Text]"/>
      <dgm:spPr/>
      <dgm:t>
        <a:bodyPr/>
        <a:lstStyle/>
        <a:p>
          <a:endParaRPr lang="en-CA"/>
        </a:p>
      </dgm:t>
    </dgm:pt>
    <dgm:pt modelId="{252FD7B0-9E25-4A90-A13E-593169F384B7}" type="parTrans" cxnId="{4ED5EE2A-0168-4E06-8817-E50971A94FB7}">
      <dgm:prSet/>
      <dgm:spPr/>
      <dgm:t>
        <a:bodyPr/>
        <a:lstStyle/>
        <a:p>
          <a:endParaRPr lang="en-CA"/>
        </a:p>
      </dgm:t>
    </dgm:pt>
    <dgm:pt modelId="{B47420F9-ABBC-4A71-80B5-47130AD1B7E6}" type="sibTrans" cxnId="{4ED5EE2A-0168-4E06-8817-E50971A94FB7}">
      <dgm:prSet/>
      <dgm:spPr/>
      <dgm:t>
        <a:bodyPr/>
        <a:lstStyle/>
        <a:p>
          <a:endParaRPr lang="en-CA"/>
        </a:p>
      </dgm:t>
    </dgm:pt>
    <dgm:pt modelId="{B6EC93A0-B5D0-4FFB-9D70-569357D447A7}" type="pres">
      <dgm:prSet presAssocID="{C81AACF9-EC1A-4F6E-9087-684F8973A3AB}" presName="composite" presStyleCnt="0">
        <dgm:presLayoutVars>
          <dgm:chMax val="3"/>
          <dgm:animLvl val="lvl"/>
          <dgm:resizeHandles val="exact"/>
        </dgm:presLayoutVars>
      </dgm:prSet>
      <dgm:spPr/>
      <dgm:t>
        <a:bodyPr/>
        <a:lstStyle/>
        <a:p>
          <a:endParaRPr lang="en-CA"/>
        </a:p>
      </dgm:t>
    </dgm:pt>
    <dgm:pt modelId="{5A041814-4BA1-4875-9D5A-6F51F6177496}" type="pres">
      <dgm:prSet presAssocID="{F8900906-70B8-4814-A14D-DF522570E7E7}" presName="gear1" presStyleLbl="node1" presStyleIdx="0" presStyleCnt="3" custScaleX="120142" custScaleY="104511">
        <dgm:presLayoutVars>
          <dgm:chMax val="1"/>
          <dgm:bulletEnabled val="1"/>
        </dgm:presLayoutVars>
      </dgm:prSet>
      <dgm:spPr/>
      <dgm:t>
        <a:bodyPr/>
        <a:lstStyle/>
        <a:p>
          <a:endParaRPr lang="en-CA"/>
        </a:p>
      </dgm:t>
    </dgm:pt>
    <dgm:pt modelId="{CA89F755-FAFA-4385-8601-1406D3FAEB1B}" type="pres">
      <dgm:prSet presAssocID="{F8900906-70B8-4814-A14D-DF522570E7E7}" presName="gear1srcNode" presStyleLbl="node1" presStyleIdx="0" presStyleCnt="3"/>
      <dgm:spPr/>
      <dgm:t>
        <a:bodyPr/>
        <a:lstStyle/>
        <a:p>
          <a:endParaRPr lang="en-CA"/>
        </a:p>
      </dgm:t>
    </dgm:pt>
    <dgm:pt modelId="{2A02995D-D2BF-4784-9CA5-4ED02D689A1A}" type="pres">
      <dgm:prSet presAssocID="{F8900906-70B8-4814-A14D-DF522570E7E7}" presName="gear1dstNode" presStyleLbl="node1" presStyleIdx="0" presStyleCnt="3"/>
      <dgm:spPr/>
      <dgm:t>
        <a:bodyPr/>
        <a:lstStyle/>
        <a:p>
          <a:endParaRPr lang="en-CA"/>
        </a:p>
      </dgm:t>
    </dgm:pt>
    <dgm:pt modelId="{52294789-1A2E-42EC-9469-6013D17C88AC}" type="pres">
      <dgm:prSet presAssocID="{10ADD694-2E6F-4877-B7A2-FC50C098924A}" presName="gear2" presStyleLbl="node1" presStyleIdx="1" presStyleCnt="3" custLinFactNeighborX="905">
        <dgm:presLayoutVars>
          <dgm:chMax val="1"/>
          <dgm:bulletEnabled val="1"/>
        </dgm:presLayoutVars>
      </dgm:prSet>
      <dgm:spPr/>
      <dgm:t>
        <a:bodyPr/>
        <a:lstStyle/>
        <a:p>
          <a:endParaRPr lang="en-CA"/>
        </a:p>
      </dgm:t>
    </dgm:pt>
    <dgm:pt modelId="{8FAF2FD1-216F-498B-83D4-53C9B28618B5}" type="pres">
      <dgm:prSet presAssocID="{10ADD694-2E6F-4877-B7A2-FC50C098924A}" presName="gear2srcNode" presStyleLbl="node1" presStyleIdx="1" presStyleCnt="3"/>
      <dgm:spPr/>
      <dgm:t>
        <a:bodyPr/>
        <a:lstStyle/>
        <a:p>
          <a:endParaRPr lang="en-CA"/>
        </a:p>
      </dgm:t>
    </dgm:pt>
    <dgm:pt modelId="{3BEAD34D-0C2F-4DCB-BA7D-0AD53A3386C8}" type="pres">
      <dgm:prSet presAssocID="{10ADD694-2E6F-4877-B7A2-FC50C098924A}" presName="gear2dstNode" presStyleLbl="node1" presStyleIdx="1" presStyleCnt="3"/>
      <dgm:spPr/>
      <dgm:t>
        <a:bodyPr/>
        <a:lstStyle/>
        <a:p>
          <a:endParaRPr lang="en-CA"/>
        </a:p>
      </dgm:t>
    </dgm:pt>
    <dgm:pt modelId="{DD24FE1B-1A20-4C6E-AA1A-21D8211E15FC}" type="pres">
      <dgm:prSet presAssocID="{4B8871DC-94A3-4528-90E5-CB1E3C056535}" presName="gear3" presStyleLbl="node1" presStyleIdx="2" presStyleCnt="3"/>
      <dgm:spPr/>
      <dgm:t>
        <a:bodyPr/>
        <a:lstStyle/>
        <a:p>
          <a:endParaRPr lang="en-CA"/>
        </a:p>
      </dgm:t>
    </dgm:pt>
    <dgm:pt modelId="{1D05F022-B7F4-4AC7-AF12-BE505A10A3F9}" type="pres">
      <dgm:prSet presAssocID="{4B8871DC-94A3-4528-90E5-CB1E3C056535}" presName="gear3tx" presStyleLbl="node1" presStyleIdx="2" presStyleCnt="3">
        <dgm:presLayoutVars>
          <dgm:chMax val="1"/>
          <dgm:bulletEnabled val="1"/>
        </dgm:presLayoutVars>
      </dgm:prSet>
      <dgm:spPr/>
      <dgm:t>
        <a:bodyPr/>
        <a:lstStyle/>
        <a:p>
          <a:endParaRPr lang="en-CA"/>
        </a:p>
      </dgm:t>
    </dgm:pt>
    <dgm:pt modelId="{14878CDA-0CDE-46F5-B02A-2CC18F57CEAE}" type="pres">
      <dgm:prSet presAssocID="{4B8871DC-94A3-4528-90E5-CB1E3C056535}" presName="gear3srcNode" presStyleLbl="node1" presStyleIdx="2" presStyleCnt="3"/>
      <dgm:spPr/>
      <dgm:t>
        <a:bodyPr/>
        <a:lstStyle/>
        <a:p>
          <a:endParaRPr lang="en-CA"/>
        </a:p>
      </dgm:t>
    </dgm:pt>
    <dgm:pt modelId="{28BDF5BE-9404-486D-811B-6107EC8DE55A}" type="pres">
      <dgm:prSet presAssocID="{4B8871DC-94A3-4528-90E5-CB1E3C056535}" presName="gear3dstNode" presStyleLbl="node1" presStyleIdx="2" presStyleCnt="3"/>
      <dgm:spPr/>
      <dgm:t>
        <a:bodyPr/>
        <a:lstStyle/>
        <a:p>
          <a:endParaRPr lang="en-CA"/>
        </a:p>
      </dgm:t>
    </dgm:pt>
    <dgm:pt modelId="{EFA0B284-9C43-4AF0-829D-1AB2897BD163}" type="pres">
      <dgm:prSet presAssocID="{56957D7D-CB85-4DCE-AD11-1444F1DFD2A9}" presName="connector1" presStyleLbl="sibTrans2D1" presStyleIdx="0" presStyleCnt="3"/>
      <dgm:spPr/>
      <dgm:t>
        <a:bodyPr/>
        <a:lstStyle/>
        <a:p>
          <a:endParaRPr lang="en-CA"/>
        </a:p>
      </dgm:t>
    </dgm:pt>
    <dgm:pt modelId="{02AA1B33-D8A8-4799-AC51-FA81074D99CD}" type="pres">
      <dgm:prSet presAssocID="{E15A2D72-DC79-4E82-964E-BA557522FFE8}" presName="connector2" presStyleLbl="sibTrans2D1" presStyleIdx="1" presStyleCnt="3"/>
      <dgm:spPr/>
      <dgm:t>
        <a:bodyPr/>
        <a:lstStyle/>
        <a:p>
          <a:endParaRPr lang="en-CA"/>
        </a:p>
      </dgm:t>
    </dgm:pt>
    <dgm:pt modelId="{C49D0459-1846-4A56-9875-259F12A0DDBB}" type="pres">
      <dgm:prSet presAssocID="{3596CD9D-3F26-4663-A86C-3104D309700A}" presName="connector3" presStyleLbl="sibTrans2D1" presStyleIdx="2" presStyleCnt="3"/>
      <dgm:spPr/>
      <dgm:t>
        <a:bodyPr/>
        <a:lstStyle/>
        <a:p>
          <a:endParaRPr lang="en-CA"/>
        </a:p>
      </dgm:t>
    </dgm:pt>
  </dgm:ptLst>
  <dgm:cxnLst>
    <dgm:cxn modelId="{26305E44-5F8E-4A0F-9BD4-F0EB7384A94F}" type="presOf" srcId="{10ADD694-2E6F-4877-B7A2-FC50C098924A}" destId="{3BEAD34D-0C2F-4DCB-BA7D-0AD53A3386C8}" srcOrd="2" destOrd="0" presId="urn:microsoft.com/office/officeart/2005/8/layout/gear1"/>
    <dgm:cxn modelId="{4ED5EE2A-0168-4E06-8817-E50971A94FB7}" srcId="{C81AACF9-EC1A-4F6E-9087-684F8973A3AB}" destId="{4621E723-87C9-4B56-8825-8847E84FD28A}" srcOrd="7" destOrd="0" parTransId="{252FD7B0-9E25-4A90-A13E-593169F384B7}" sibTransId="{B47420F9-ABBC-4A71-80B5-47130AD1B7E6}"/>
    <dgm:cxn modelId="{9E3D381E-2704-4508-9C19-38A3DD30EC13}" srcId="{C81AACF9-EC1A-4F6E-9087-684F8973A3AB}" destId="{7CD4AFA5-32B4-49D6-9F64-4EFB6432F7F4}" srcOrd="3" destOrd="0" parTransId="{CFA0EAC2-E11F-4C8E-8047-17A7C322CE4D}" sibTransId="{C28568BE-EA81-4DAD-961A-7BFDB3E482AD}"/>
    <dgm:cxn modelId="{177D20D0-4B69-4B12-A363-954C8F6F0866}" type="presOf" srcId="{3596CD9D-3F26-4663-A86C-3104D309700A}" destId="{C49D0459-1846-4A56-9875-259F12A0DDBB}" srcOrd="0" destOrd="0" presId="urn:microsoft.com/office/officeart/2005/8/layout/gear1"/>
    <dgm:cxn modelId="{05ACDADC-8D4D-476D-9354-7EED5D705F20}" type="presOf" srcId="{E15A2D72-DC79-4E82-964E-BA557522FFE8}" destId="{02AA1B33-D8A8-4799-AC51-FA81074D99CD}" srcOrd="0" destOrd="0" presId="urn:microsoft.com/office/officeart/2005/8/layout/gear1"/>
    <dgm:cxn modelId="{3D1D26EC-A757-4B4C-B2B9-3A5E725F4529}" type="presOf" srcId="{F8900906-70B8-4814-A14D-DF522570E7E7}" destId="{5A041814-4BA1-4875-9D5A-6F51F6177496}" srcOrd="0" destOrd="0" presId="urn:microsoft.com/office/officeart/2005/8/layout/gear1"/>
    <dgm:cxn modelId="{ED16C113-431E-4F9D-A506-008265F5F296}" type="presOf" srcId="{4B8871DC-94A3-4528-90E5-CB1E3C056535}" destId="{1D05F022-B7F4-4AC7-AF12-BE505A10A3F9}" srcOrd="1" destOrd="0" presId="urn:microsoft.com/office/officeart/2005/8/layout/gear1"/>
    <dgm:cxn modelId="{9D86FE76-F37F-4364-A00A-45E2791D19C5}" type="presOf" srcId="{56957D7D-CB85-4DCE-AD11-1444F1DFD2A9}" destId="{EFA0B284-9C43-4AF0-829D-1AB2897BD163}" srcOrd="0" destOrd="0" presId="urn:microsoft.com/office/officeart/2005/8/layout/gear1"/>
    <dgm:cxn modelId="{AC4C3437-25AB-412E-8A5D-6630BC5772BB}" type="presOf" srcId="{4B8871DC-94A3-4528-90E5-CB1E3C056535}" destId="{14878CDA-0CDE-46F5-B02A-2CC18F57CEAE}" srcOrd="2" destOrd="0" presId="urn:microsoft.com/office/officeart/2005/8/layout/gear1"/>
    <dgm:cxn modelId="{CD24E542-74C0-4E43-A41B-197B8933801B}" srcId="{C81AACF9-EC1A-4F6E-9087-684F8973A3AB}" destId="{98364A1F-0380-428B-9228-02223BD98BDA}" srcOrd="5" destOrd="0" parTransId="{A7C59B20-72AF-4AC8-B4F5-E21B3A51E3E6}" sibTransId="{B8C2087A-574D-4AC5-BA23-5C8CEB38D72B}"/>
    <dgm:cxn modelId="{EBCC89BD-066F-471D-9728-D87EC04CBE38}" type="presOf" srcId="{4B8871DC-94A3-4528-90E5-CB1E3C056535}" destId="{28BDF5BE-9404-486D-811B-6107EC8DE55A}" srcOrd="3" destOrd="0" presId="urn:microsoft.com/office/officeart/2005/8/layout/gear1"/>
    <dgm:cxn modelId="{F0994D72-018A-438A-B28E-CA19F9B35BC9}" type="presOf" srcId="{4B8871DC-94A3-4528-90E5-CB1E3C056535}" destId="{DD24FE1B-1A20-4C6E-AA1A-21D8211E15FC}" srcOrd="0" destOrd="0" presId="urn:microsoft.com/office/officeart/2005/8/layout/gear1"/>
    <dgm:cxn modelId="{D6A79A40-ABB3-4DD8-B129-93D98DD6F26F}" type="presOf" srcId="{F8900906-70B8-4814-A14D-DF522570E7E7}" destId="{CA89F755-FAFA-4385-8601-1406D3FAEB1B}" srcOrd="1" destOrd="0" presId="urn:microsoft.com/office/officeart/2005/8/layout/gear1"/>
    <dgm:cxn modelId="{5C600E2F-65F0-4DA6-924E-770DE905F9ED}" srcId="{C81AACF9-EC1A-4F6E-9087-684F8973A3AB}" destId="{F8900906-70B8-4814-A14D-DF522570E7E7}" srcOrd="0" destOrd="0" parTransId="{41AE345A-191E-43CA-AA9D-011AF503CCE2}" sibTransId="{56957D7D-CB85-4DCE-AD11-1444F1DFD2A9}"/>
    <dgm:cxn modelId="{1E2BD491-F13F-4C9C-9EDC-96FFA18C595D}" srcId="{C81AACF9-EC1A-4F6E-9087-684F8973A3AB}" destId="{E018F4A9-A880-40D0-8AC2-564A36A6F274}" srcOrd="6" destOrd="0" parTransId="{6F99F236-EEA4-4DE2-8A6D-6DED3FC6A2DC}" sibTransId="{6AEA921E-286A-4BA1-847C-81673DC9717F}"/>
    <dgm:cxn modelId="{8839396B-5C26-40A6-9D5E-8842A51A0CF7}" type="presOf" srcId="{F8900906-70B8-4814-A14D-DF522570E7E7}" destId="{2A02995D-D2BF-4784-9CA5-4ED02D689A1A}" srcOrd="2" destOrd="0" presId="urn:microsoft.com/office/officeart/2005/8/layout/gear1"/>
    <dgm:cxn modelId="{E9DCF1B3-FE8B-47F7-8008-303B4F36B75B}" srcId="{C81AACF9-EC1A-4F6E-9087-684F8973A3AB}" destId="{12A62D97-F5A1-43A5-9968-B0DA5F80D058}" srcOrd="4" destOrd="0" parTransId="{386B62C0-58D4-4164-9402-5222ACC7427C}" sibTransId="{49CE7CA7-8C2B-4709-AE5A-CBE20798EFBA}"/>
    <dgm:cxn modelId="{585DE9C8-E207-4B7E-B219-6064286B7BBB}" srcId="{C81AACF9-EC1A-4F6E-9087-684F8973A3AB}" destId="{4B8871DC-94A3-4528-90E5-CB1E3C056535}" srcOrd="2" destOrd="0" parTransId="{F3D9138B-E899-4F3C-894C-38F08F7D9992}" sibTransId="{3596CD9D-3F26-4663-A86C-3104D309700A}"/>
    <dgm:cxn modelId="{3A1E0B27-2F34-4496-8631-9FC2B894103D}" srcId="{C81AACF9-EC1A-4F6E-9087-684F8973A3AB}" destId="{10ADD694-2E6F-4877-B7A2-FC50C098924A}" srcOrd="1" destOrd="0" parTransId="{3770AD65-F743-4B62-8940-B1624432391D}" sibTransId="{E15A2D72-DC79-4E82-964E-BA557522FFE8}"/>
    <dgm:cxn modelId="{5498FBC2-8DDE-4F59-A60A-66C788A6CFDE}" type="presOf" srcId="{10ADD694-2E6F-4877-B7A2-FC50C098924A}" destId="{8FAF2FD1-216F-498B-83D4-53C9B28618B5}" srcOrd="1" destOrd="0" presId="urn:microsoft.com/office/officeart/2005/8/layout/gear1"/>
    <dgm:cxn modelId="{1623961D-3C51-4A26-9ABB-43CD72D3906B}" type="presOf" srcId="{C81AACF9-EC1A-4F6E-9087-684F8973A3AB}" destId="{B6EC93A0-B5D0-4FFB-9D70-569357D447A7}" srcOrd="0" destOrd="0" presId="urn:microsoft.com/office/officeart/2005/8/layout/gear1"/>
    <dgm:cxn modelId="{151BFAA0-40C7-4B95-920B-B7C73D692197}" type="presOf" srcId="{10ADD694-2E6F-4877-B7A2-FC50C098924A}" destId="{52294789-1A2E-42EC-9469-6013D17C88AC}" srcOrd="0" destOrd="0" presId="urn:microsoft.com/office/officeart/2005/8/layout/gear1"/>
    <dgm:cxn modelId="{978F8344-E38F-42F3-AA1D-277FE937502F}" type="presParOf" srcId="{B6EC93A0-B5D0-4FFB-9D70-569357D447A7}" destId="{5A041814-4BA1-4875-9D5A-6F51F6177496}" srcOrd="0" destOrd="0" presId="urn:microsoft.com/office/officeart/2005/8/layout/gear1"/>
    <dgm:cxn modelId="{3159A9CD-F633-4A7B-8DC7-420FDB909400}" type="presParOf" srcId="{B6EC93A0-B5D0-4FFB-9D70-569357D447A7}" destId="{CA89F755-FAFA-4385-8601-1406D3FAEB1B}" srcOrd="1" destOrd="0" presId="urn:microsoft.com/office/officeart/2005/8/layout/gear1"/>
    <dgm:cxn modelId="{47A91585-759F-4259-BF80-B1AE0C42EC2A}" type="presParOf" srcId="{B6EC93A0-B5D0-4FFB-9D70-569357D447A7}" destId="{2A02995D-D2BF-4784-9CA5-4ED02D689A1A}" srcOrd="2" destOrd="0" presId="urn:microsoft.com/office/officeart/2005/8/layout/gear1"/>
    <dgm:cxn modelId="{BE14BF84-A0DE-4846-B57D-5558DF8EF6A0}" type="presParOf" srcId="{B6EC93A0-B5D0-4FFB-9D70-569357D447A7}" destId="{52294789-1A2E-42EC-9469-6013D17C88AC}" srcOrd="3" destOrd="0" presId="urn:microsoft.com/office/officeart/2005/8/layout/gear1"/>
    <dgm:cxn modelId="{AC46A7A6-1592-434F-A9CF-9AD18B39381A}" type="presParOf" srcId="{B6EC93A0-B5D0-4FFB-9D70-569357D447A7}" destId="{8FAF2FD1-216F-498B-83D4-53C9B28618B5}" srcOrd="4" destOrd="0" presId="urn:microsoft.com/office/officeart/2005/8/layout/gear1"/>
    <dgm:cxn modelId="{6D1136B9-101F-4C26-911C-4B4E50BCBC56}" type="presParOf" srcId="{B6EC93A0-B5D0-4FFB-9D70-569357D447A7}" destId="{3BEAD34D-0C2F-4DCB-BA7D-0AD53A3386C8}" srcOrd="5" destOrd="0" presId="urn:microsoft.com/office/officeart/2005/8/layout/gear1"/>
    <dgm:cxn modelId="{C3DE7648-25BC-4C28-BA95-85553C015B4F}" type="presParOf" srcId="{B6EC93A0-B5D0-4FFB-9D70-569357D447A7}" destId="{DD24FE1B-1A20-4C6E-AA1A-21D8211E15FC}" srcOrd="6" destOrd="0" presId="urn:microsoft.com/office/officeart/2005/8/layout/gear1"/>
    <dgm:cxn modelId="{CA09B1C7-5A63-4340-BD88-6F65F977D2DC}" type="presParOf" srcId="{B6EC93A0-B5D0-4FFB-9D70-569357D447A7}" destId="{1D05F022-B7F4-4AC7-AF12-BE505A10A3F9}" srcOrd="7" destOrd="0" presId="urn:microsoft.com/office/officeart/2005/8/layout/gear1"/>
    <dgm:cxn modelId="{D35A82CE-D64C-45B3-A5CC-9ABD7D79D378}" type="presParOf" srcId="{B6EC93A0-B5D0-4FFB-9D70-569357D447A7}" destId="{14878CDA-0CDE-46F5-B02A-2CC18F57CEAE}" srcOrd="8" destOrd="0" presId="urn:microsoft.com/office/officeart/2005/8/layout/gear1"/>
    <dgm:cxn modelId="{DA726C42-3A38-4FDA-BF5C-17EEBAD2CAFD}" type="presParOf" srcId="{B6EC93A0-B5D0-4FFB-9D70-569357D447A7}" destId="{28BDF5BE-9404-486D-811B-6107EC8DE55A}" srcOrd="9" destOrd="0" presId="urn:microsoft.com/office/officeart/2005/8/layout/gear1"/>
    <dgm:cxn modelId="{A6358811-13D9-46D1-A3A2-488DE2EE298F}" type="presParOf" srcId="{B6EC93A0-B5D0-4FFB-9D70-569357D447A7}" destId="{EFA0B284-9C43-4AF0-829D-1AB2897BD163}" srcOrd="10" destOrd="0" presId="urn:microsoft.com/office/officeart/2005/8/layout/gear1"/>
    <dgm:cxn modelId="{086EF43B-6747-42A6-A8A6-4381C2381D5A}" type="presParOf" srcId="{B6EC93A0-B5D0-4FFB-9D70-569357D447A7}" destId="{02AA1B33-D8A8-4799-AC51-FA81074D99CD}" srcOrd="11" destOrd="0" presId="urn:microsoft.com/office/officeart/2005/8/layout/gear1"/>
    <dgm:cxn modelId="{A09A252D-DFEB-4BE5-8B77-08730EA28B1A}" type="presParOf" srcId="{B6EC93A0-B5D0-4FFB-9D70-569357D447A7}" destId="{C49D0459-1846-4A56-9875-259F12A0DDBB}"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09C7E-DF27-4B79-979F-462B552FD726}" type="doc">
      <dgm:prSet loTypeId="urn:microsoft.com/office/officeart/2005/8/layout/gear1" loCatId="relationship" qsTypeId="urn:microsoft.com/office/officeart/2005/8/quickstyle/simple1" qsCatId="simple" csTypeId="urn:microsoft.com/office/officeart/2005/8/colors/accent1_2" csCatId="accent1" phldr="1"/>
      <dgm:spPr/>
    </dgm:pt>
    <dgm:pt modelId="{8A6B8912-2C4D-4596-8969-2D78EA298A55}">
      <dgm:prSet phldrT="[Text]" custT="1"/>
      <dgm:spPr/>
      <dgm:t>
        <a:bodyPr/>
        <a:lstStyle/>
        <a:p>
          <a:r>
            <a:rPr lang="fr-CA" sz="1000" b="1" dirty="0" smtClean="0"/>
            <a:t>12 %</a:t>
          </a:r>
          <a:r>
            <a:rPr lang="fr-CA" sz="900" dirty="0" smtClean="0"/>
            <a:t> personnes cadres</a:t>
          </a:r>
          <a:endParaRPr lang="en-CA" sz="1000" dirty="0"/>
        </a:p>
      </dgm:t>
    </dgm:pt>
    <dgm:pt modelId="{DAE8A8A0-34D1-4492-8475-3F40DB1710ED}" type="parTrans" cxnId="{E3D2D79D-C5C1-4551-9429-0A89354E7058}">
      <dgm:prSet/>
      <dgm:spPr/>
      <dgm:t>
        <a:bodyPr/>
        <a:lstStyle/>
        <a:p>
          <a:endParaRPr lang="en-CA"/>
        </a:p>
      </dgm:t>
    </dgm:pt>
    <dgm:pt modelId="{17046FDE-C1A0-4DB5-84D5-3880545C8A54}" type="sibTrans" cxnId="{E3D2D79D-C5C1-4551-9429-0A89354E7058}">
      <dgm:prSet/>
      <dgm:spPr/>
      <dgm:t>
        <a:bodyPr/>
        <a:lstStyle/>
        <a:p>
          <a:endParaRPr lang="en-CA"/>
        </a:p>
      </dgm:t>
    </dgm:pt>
    <dgm:pt modelId="{518721B7-F879-491C-B805-0E5758DCAB31}" type="pres">
      <dgm:prSet presAssocID="{00509C7E-DF27-4B79-979F-462B552FD726}" presName="composite" presStyleCnt="0">
        <dgm:presLayoutVars>
          <dgm:chMax val="3"/>
          <dgm:animLvl val="lvl"/>
          <dgm:resizeHandles val="exact"/>
        </dgm:presLayoutVars>
      </dgm:prSet>
      <dgm:spPr/>
    </dgm:pt>
    <dgm:pt modelId="{DF7B87E6-D801-42E8-A6F5-D2F49E164ABE}" type="pres">
      <dgm:prSet presAssocID="{8A6B8912-2C4D-4596-8969-2D78EA298A55}" presName="gear1" presStyleLbl="node1" presStyleIdx="0" presStyleCnt="1" custLinFactNeighborX="36364" custLinFactNeighborY="-22770">
        <dgm:presLayoutVars>
          <dgm:chMax val="1"/>
          <dgm:bulletEnabled val="1"/>
        </dgm:presLayoutVars>
      </dgm:prSet>
      <dgm:spPr/>
      <dgm:t>
        <a:bodyPr/>
        <a:lstStyle/>
        <a:p>
          <a:endParaRPr lang="en-CA"/>
        </a:p>
      </dgm:t>
    </dgm:pt>
    <dgm:pt modelId="{7C9B79AE-2052-4514-B0A4-0BA6ABCE02A4}" type="pres">
      <dgm:prSet presAssocID="{8A6B8912-2C4D-4596-8969-2D78EA298A55}" presName="gear1srcNode" presStyleLbl="node1" presStyleIdx="0" presStyleCnt="1"/>
      <dgm:spPr/>
      <dgm:t>
        <a:bodyPr/>
        <a:lstStyle/>
        <a:p>
          <a:endParaRPr lang="en-CA"/>
        </a:p>
      </dgm:t>
    </dgm:pt>
    <dgm:pt modelId="{2391D060-02E6-48BA-AAEA-337104638F4A}" type="pres">
      <dgm:prSet presAssocID="{8A6B8912-2C4D-4596-8969-2D78EA298A55}" presName="gear1dstNode" presStyleLbl="node1" presStyleIdx="0" presStyleCnt="1"/>
      <dgm:spPr/>
      <dgm:t>
        <a:bodyPr/>
        <a:lstStyle/>
        <a:p>
          <a:endParaRPr lang="en-CA"/>
        </a:p>
      </dgm:t>
    </dgm:pt>
    <dgm:pt modelId="{10110C0F-6567-453D-A49B-3BE5A3122CBC}" type="pres">
      <dgm:prSet presAssocID="{17046FDE-C1A0-4DB5-84D5-3880545C8A54}" presName="connector1" presStyleLbl="sibTrans2D1" presStyleIdx="0" presStyleCnt="1" custAng="21087972" custLinFactNeighborX="26057" custLinFactNeighborY="-38733"/>
      <dgm:spPr/>
      <dgm:t>
        <a:bodyPr/>
        <a:lstStyle/>
        <a:p>
          <a:endParaRPr lang="en-CA"/>
        </a:p>
      </dgm:t>
    </dgm:pt>
  </dgm:ptLst>
  <dgm:cxnLst>
    <dgm:cxn modelId="{BBE3A372-2F77-41CB-BF0A-2C2D2C278275}" type="presOf" srcId="{00509C7E-DF27-4B79-979F-462B552FD726}" destId="{518721B7-F879-491C-B805-0E5758DCAB31}" srcOrd="0" destOrd="0" presId="urn:microsoft.com/office/officeart/2005/8/layout/gear1"/>
    <dgm:cxn modelId="{AC3D0CCE-EE75-41CB-9617-F35E51983478}" type="presOf" srcId="{8A6B8912-2C4D-4596-8969-2D78EA298A55}" destId="{7C9B79AE-2052-4514-B0A4-0BA6ABCE02A4}" srcOrd="1" destOrd="0" presId="urn:microsoft.com/office/officeart/2005/8/layout/gear1"/>
    <dgm:cxn modelId="{6ACEF08F-C4FC-455D-98CD-4753ADB77882}" type="presOf" srcId="{8A6B8912-2C4D-4596-8969-2D78EA298A55}" destId="{2391D060-02E6-48BA-AAEA-337104638F4A}" srcOrd="2" destOrd="0" presId="urn:microsoft.com/office/officeart/2005/8/layout/gear1"/>
    <dgm:cxn modelId="{04555422-394B-435A-9D6B-92E033BCB6CA}" type="presOf" srcId="{17046FDE-C1A0-4DB5-84D5-3880545C8A54}" destId="{10110C0F-6567-453D-A49B-3BE5A3122CBC}" srcOrd="0" destOrd="0" presId="urn:microsoft.com/office/officeart/2005/8/layout/gear1"/>
    <dgm:cxn modelId="{E3D2D79D-C5C1-4551-9429-0A89354E7058}" srcId="{00509C7E-DF27-4B79-979F-462B552FD726}" destId="{8A6B8912-2C4D-4596-8969-2D78EA298A55}" srcOrd="0" destOrd="0" parTransId="{DAE8A8A0-34D1-4492-8475-3F40DB1710ED}" sibTransId="{17046FDE-C1A0-4DB5-84D5-3880545C8A54}"/>
    <dgm:cxn modelId="{65018FAB-B16A-49ED-BC66-18D8A7A9FA3A}" type="presOf" srcId="{8A6B8912-2C4D-4596-8969-2D78EA298A55}" destId="{DF7B87E6-D801-42E8-A6F5-D2F49E164ABE}" srcOrd="0" destOrd="0" presId="urn:microsoft.com/office/officeart/2005/8/layout/gear1"/>
    <dgm:cxn modelId="{BC006DD7-4B94-4816-9D25-1390875673E8}" type="presParOf" srcId="{518721B7-F879-491C-B805-0E5758DCAB31}" destId="{DF7B87E6-D801-42E8-A6F5-D2F49E164ABE}" srcOrd="0" destOrd="0" presId="urn:microsoft.com/office/officeart/2005/8/layout/gear1"/>
    <dgm:cxn modelId="{6BD92E56-B8C3-4B65-966E-6BCDD33568BB}" type="presParOf" srcId="{518721B7-F879-491C-B805-0E5758DCAB31}" destId="{7C9B79AE-2052-4514-B0A4-0BA6ABCE02A4}" srcOrd="1" destOrd="0" presId="urn:microsoft.com/office/officeart/2005/8/layout/gear1"/>
    <dgm:cxn modelId="{C6E5CF53-481F-47BC-BDB8-3333A61787A5}" type="presParOf" srcId="{518721B7-F879-491C-B805-0E5758DCAB31}" destId="{2391D060-02E6-48BA-AAEA-337104638F4A}" srcOrd="2" destOrd="0" presId="urn:microsoft.com/office/officeart/2005/8/layout/gear1"/>
    <dgm:cxn modelId="{297F4661-15B8-4A93-8925-4D2D3278363A}" type="presParOf" srcId="{518721B7-F879-491C-B805-0E5758DCAB31}" destId="{10110C0F-6567-453D-A49B-3BE5A3122CBC}" srcOrd="3"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509C7E-DF27-4B79-979F-462B552FD726}" type="doc">
      <dgm:prSet loTypeId="urn:microsoft.com/office/officeart/2005/8/layout/gear1" loCatId="relationship" qsTypeId="urn:microsoft.com/office/officeart/2005/8/quickstyle/simple1" qsCatId="simple" csTypeId="urn:microsoft.com/office/officeart/2005/8/colors/accent1_2" csCatId="accent1" phldr="1"/>
      <dgm:spPr/>
    </dgm:pt>
    <dgm:pt modelId="{8A6B8912-2C4D-4596-8969-2D78EA298A55}">
      <dgm:prSet phldrT="[Text]" custT="1"/>
      <dgm:spPr/>
      <dgm:t>
        <a:bodyPr/>
        <a:lstStyle/>
        <a:p>
          <a:r>
            <a:rPr lang="fr-CA" sz="1000" b="1" dirty="0" smtClean="0"/>
            <a:t>24 % </a:t>
          </a:r>
          <a:r>
            <a:rPr lang="fr-CA" sz="800" dirty="0" smtClean="0"/>
            <a:t>personnes non enseignantes</a:t>
          </a:r>
          <a:endParaRPr lang="en-CA" sz="800" dirty="0"/>
        </a:p>
      </dgm:t>
    </dgm:pt>
    <dgm:pt modelId="{DAE8A8A0-34D1-4492-8475-3F40DB1710ED}" type="parTrans" cxnId="{E3D2D79D-C5C1-4551-9429-0A89354E7058}">
      <dgm:prSet/>
      <dgm:spPr/>
      <dgm:t>
        <a:bodyPr/>
        <a:lstStyle/>
        <a:p>
          <a:endParaRPr lang="en-CA"/>
        </a:p>
      </dgm:t>
    </dgm:pt>
    <dgm:pt modelId="{17046FDE-C1A0-4DB5-84D5-3880545C8A54}" type="sibTrans" cxnId="{E3D2D79D-C5C1-4551-9429-0A89354E7058}">
      <dgm:prSet/>
      <dgm:spPr/>
      <dgm:t>
        <a:bodyPr/>
        <a:lstStyle/>
        <a:p>
          <a:endParaRPr lang="en-CA"/>
        </a:p>
      </dgm:t>
    </dgm:pt>
    <dgm:pt modelId="{518721B7-F879-491C-B805-0E5758DCAB31}" type="pres">
      <dgm:prSet presAssocID="{00509C7E-DF27-4B79-979F-462B552FD726}" presName="composite" presStyleCnt="0">
        <dgm:presLayoutVars>
          <dgm:chMax val="3"/>
          <dgm:animLvl val="lvl"/>
          <dgm:resizeHandles val="exact"/>
        </dgm:presLayoutVars>
      </dgm:prSet>
      <dgm:spPr/>
    </dgm:pt>
    <dgm:pt modelId="{DF7B87E6-D801-42E8-A6F5-D2F49E164ABE}" type="pres">
      <dgm:prSet presAssocID="{8A6B8912-2C4D-4596-8969-2D78EA298A55}" presName="gear1" presStyleLbl="node1" presStyleIdx="0" presStyleCnt="1" custLinFactX="198941" custLinFactNeighborX="200000" custLinFactNeighborY="-45455">
        <dgm:presLayoutVars>
          <dgm:chMax val="1"/>
          <dgm:bulletEnabled val="1"/>
        </dgm:presLayoutVars>
      </dgm:prSet>
      <dgm:spPr/>
      <dgm:t>
        <a:bodyPr/>
        <a:lstStyle/>
        <a:p>
          <a:endParaRPr lang="en-CA"/>
        </a:p>
      </dgm:t>
    </dgm:pt>
    <dgm:pt modelId="{7C9B79AE-2052-4514-B0A4-0BA6ABCE02A4}" type="pres">
      <dgm:prSet presAssocID="{8A6B8912-2C4D-4596-8969-2D78EA298A55}" presName="gear1srcNode" presStyleLbl="node1" presStyleIdx="0" presStyleCnt="1"/>
      <dgm:spPr/>
      <dgm:t>
        <a:bodyPr/>
        <a:lstStyle/>
        <a:p>
          <a:endParaRPr lang="en-CA"/>
        </a:p>
      </dgm:t>
    </dgm:pt>
    <dgm:pt modelId="{2391D060-02E6-48BA-AAEA-337104638F4A}" type="pres">
      <dgm:prSet presAssocID="{8A6B8912-2C4D-4596-8969-2D78EA298A55}" presName="gear1dstNode" presStyleLbl="node1" presStyleIdx="0" presStyleCnt="1"/>
      <dgm:spPr/>
      <dgm:t>
        <a:bodyPr/>
        <a:lstStyle/>
        <a:p>
          <a:endParaRPr lang="en-CA"/>
        </a:p>
      </dgm:t>
    </dgm:pt>
    <dgm:pt modelId="{10110C0F-6567-453D-A49B-3BE5A3122CBC}" type="pres">
      <dgm:prSet presAssocID="{17046FDE-C1A0-4DB5-84D5-3880545C8A54}" presName="connector1" presStyleLbl="sibTrans2D1" presStyleIdx="0" presStyleCnt="1" custLinFactNeighborX="26057" custLinFactNeighborY="-38733"/>
      <dgm:spPr/>
      <dgm:t>
        <a:bodyPr/>
        <a:lstStyle/>
        <a:p>
          <a:endParaRPr lang="en-CA"/>
        </a:p>
      </dgm:t>
    </dgm:pt>
  </dgm:ptLst>
  <dgm:cxnLst>
    <dgm:cxn modelId="{417830FD-EFE1-4390-8C49-D67C7647D8AB}" type="presOf" srcId="{8A6B8912-2C4D-4596-8969-2D78EA298A55}" destId="{DF7B87E6-D801-42E8-A6F5-D2F49E164ABE}" srcOrd="0" destOrd="0" presId="urn:microsoft.com/office/officeart/2005/8/layout/gear1"/>
    <dgm:cxn modelId="{894267EE-57A3-42CD-9DFD-0FF742E8FE12}" type="presOf" srcId="{8A6B8912-2C4D-4596-8969-2D78EA298A55}" destId="{2391D060-02E6-48BA-AAEA-337104638F4A}" srcOrd="2" destOrd="0" presId="urn:microsoft.com/office/officeart/2005/8/layout/gear1"/>
    <dgm:cxn modelId="{FD615251-BEE9-4479-97E8-82A11430171F}" type="presOf" srcId="{17046FDE-C1A0-4DB5-84D5-3880545C8A54}" destId="{10110C0F-6567-453D-A49B-3BE5A3122CBC}" srcOrd="0" destOrd="0" presId="urn:microsoft.com/office/officeart/2005/8/layout/gear1"/>
    <dgm:cxn modelId="{3ABE5FFA-D348-4B13-9613-2D9D02939759}" type="presOf" srcId="{00509C7E-DF27-4B79-979F-462B552FD726}" destId="{518721B7-F879-491C-B805-0E5758DCAB31}" srcOrd="0" destOrd="0" presId="urn:microsoft.com/office/officeart/2005/8/layout/gear1"/>
    <dgm:cxn modelId="{E3D2D79D-C5C1-4551-9429-0A89354E7058}" srcId="{00509C7E-DF27-4B79-979F-462B552FD726}" destId="{8A6B8912-2C4D-4596-8969-2D78EA298A55}" srcOrd="0" destOrd="0" parTransId="{DAE8A8A0-34D1-4492-8475-3F40DB1710ED}" sibTransId="{17046FDE-C1A0-4DB5-84D5-3880545C8A54}"/>
    <dgm:cxn modelId="{3D6AE752-0758-472A-A843-E51A8F59C990}" type="presOf" srcId="{8A6B8912-2C4D-4596-8969-2D78EA298A55}" destId="{7C9B79AE-2052-4514-B0A4-0BA6ABCE02A4}" srcOrd="1" destOrd="0" presId="urn:microsoft.com/office/officeart/2005/8/layout/gear1"/>
    <dgm:cxn modelId="{811431D9-8195-4B86-A3D7-DEE2B5811DAD}" type="presParOf" srcId="{518721B7-F879-491C-B805-0E5758DCAB31}" destId="{DF7B87E6-D801-42E8-A6F5-D2F49E164ABE}" srcOrd="0" destOrd="0" presId="urn:microsoft.com/office/officeart/2005/8/layout/gear1"/>
    <dgm:cxn modelId="{F4ECF5E3-9F54-49D5-9790-A89AC86EA958}" type="presParOf" srcId="{518721B7-F879-491C-B805-0E5758DCAB31}" destId="{7C9B79AE-2052-4514-B0A4-0BA6ABCE02A4}" srcOrd="1" destOrd="0" presId="urn:microsoft.com/office/officeart/2005/8/layout/gear1"/>
    <dgm:cxn modelId="{1A5918AC-7108-44B4-B870-8ADC49858785}" type="presParOf" srcId="{518721B7-F879-491C-B805-0E5758DCAB31}" destId="{2391D060-02E6-48BA-AAEA-337104638F4A}" srcOrd="2" destOrd="0" presId="urn:microsoft.com/office/officeart/2005/8/layout/gear1"/>
    <dgm:cxn modelId="{AF47CF0D-FED3-42BA-A7A5-61C9D58AAD0F}" type="presParOf" srcId="{518721B7-F879-491C-B805-0E5758DCAB31}" destId="{10110C0F-6567-453D-A49B-3BE5A3122CBC}" srcOrd="3" destOrd="0" presId="urn:microsoft.com/office/officeart/2005/8/layout/gear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F15F06-7DE2-4BC3-BECD-B54B5AB49935}"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CA"/>
        </a:p>
      </dgm:t>
    </dgm:pt>
    <dgm:pt modelId="{560502A7-04B0-4831-AB1F-0C72612AC6A3}">
      <dgm:prSet phldrT="[Text]"/>
      <dgm:spPr/>
      <dgm:t>
        <a:bodyPr/>
        <a:lstStyle/>
        <a:p>
          <a:r>
            <a:rPr lang="fr-CA" dirty="0" smtClean="0"/>
            <a:t>Prévention et sensibilisation</a:t>
          </a:r>
          <a:endParaRPr lang="en-CA" dirty="0"/>
        </a:p>
      </dgm:t>
    </dgm:pt>
    <dgm:pt modelId="{A587BB2D-B4ED-44A7-9F23-C4E6F4C075E0}" type="parTrans" cxnId="{99963E57-6A2C-4DE1-B1D8-1E0DDC003248}">
      <dgm:prSet/>
      <dgm:spPr/>
      <dgm:t>
        <a:bodyPr/>
        <a:lstStyle/>
        <a:p>
          <a:endParaRPr lang="en-CA"/>
        </a:p>
      </dgm:t>
    </dgm:pt>
    <dgm:pt modelId="{91246D4A-895F-4A3A-ACEF-F1357B18D455}" type="sibTrans" cxnId="{99963E57-6A2C-4DE1-B1D8-1E0DDC003248}">
      <dgm:prSet/>
      <dgm:spPr/>
      <dgm:t>
        <a:bodyPr/>
        <a:lstStyle/>
        <a:p>
          <a:endParaRPr lang="en-CA"/>
        </a:p>
      </dgm:t>
    </dgm:pt>
    <dgm:pt modelId="{8307328B-1C9F-4D60-B709-F0DE5F202A84}">
      <dgm:prSet phldrT="[Text]"/>
      <dgm:spPr/>
      <dgm:t>
        <a:bodyPr/>
        <a:lstStyle/>
        <a:p>
          <a:r>
            <a:rPr lang="fr-CA" dirty="0" smtClean="0"/>
            <a:t>Éducation et formation</a:t>
          </a:r>
          <a:endParaRPr lang="en-CA" dirty="0"/>
        </a:p>
      </dgm:t>
    </dgm:pt>
    <dgm:pt modelId="{325FB0B8-08E6-4946-AEDC-2F7130A01A56}" type="parTrans" cxnId="{9C4E31A1-F53A-4C0F-A84C-C5196FBA3F14}">
      <dgm:prSet/>
      <dgm:spPr/>
      <dgm:t>
        <a:bodyPr/>
        <a:lstStyle/>
        <a:p>
          <a:endParaRPr lang="en-CA"/>
        </a:p>
      </dgm:t>
    </dgm:pt>
    <dgm:pt modelId="{7C842BC0-035F-4FD3-842B-1C351F737F7C}" type="sibTrans" cxnId="{9C4E31A1-F53A-4C0F-A84C-C5196FBA3F14}">
      <dgm:prSet/>
      <dgm:spPr/>
      <dgm:t>
        <a:bodyPr/>
        <a:lstStyle/>
        <a:p>
          <a:endParaRPr lang="en-CA"/>
        </a:p>
      </dgm:t>
    </dgm:pt>
    <dgm:pt modelId="{E0695C2E-B054-4C2B-B451-5AE053DFDC7B}">
      <dgm:prSet phldrT="[Text]"/>
      <dgm:spPr/>
      <dgm:t>
        <a:bodyPr/>
        <a:lstStyle/>
        <a:p>
          <a:r>
            <a:rPr lang="fr-CA" dirty="0" smtClean="0"/>
            <a:t>Intervention et sécurité</a:t>
          </a:r>
          <a:endParaRPr lang="en-CA" dirty="0"/>
        </a:p>
      </dgm:t>
    </dgm:pt>
    <dgm:pt modelId="{F04AAD30-F894-40C9-A832-08156865005B}" type="parTrans" cxnId="{AF1BD310-24A7-40EC-8DF8-3DE0966F4F9E}">
      <dgm:prSet/>
      <dgm:spPr/>
      <dgm:t>
        <a:bodyPr/>
        <a:lstStyle/>
        <a:p>
          <a:endParaRPr lang="en-CA"/>
        </a:p>
      </dgm:t>
    </dgm:pt>
    <dgm:pt modelId="{96BDD4C2-02CB-4498-87C3-132D58CCBA6D}" type="sibTrans" cxnId="{AF1BD310-24A7-40EC-8DF8-3DE0966F4F9E}">
      <dgm:prSet/>
      <dgm:spPr/>
      <dgm:t>
        <a:bodyPr/>
        <a:lstStyle/>
        <a:p>
          <a:endParaRPr lang="en-CA"/>
        </a:p>
      </dgm:t>
    </dgm:pt>
    <dgm:pt modelId="{889778A6-B6E9-4C44-AC6E-EE2F1253793F}">
      <dgm:prSet phldrT="[Text]"/>
      <dgm:spPr/>
      <dgm:t>
        <a:bodyPr/>
        <a:lstStyle/>
        <a:p>
          <a:r>
            <a:rPr lang="fr-CA" dirty="0" smtClean="0"/>
            <a:t>Information, confidentialité et signalement</a:t>
          </a:r>
          <a:endParaRPr lang="en-CA" dirty="0"/>
        </a:p>
      </dgm:t>
    </dgm:pt>
    <dgm:pt modelId="{1BE4853C-D60E-483C-9537-1EB02BCCE2A2}" type="parTrans" cxnId="{02B53775-BA08-4A7A-AF81-2E61B67532B6}">
      <dgm:prSet/>
      <dgm:spPr/>
      <dgm:t>
        <a:bodyPr/>
        <a:lstStyle/>
        <a:p>
          <a:endParaRPr lang="en-CA"/>
        </a:p>
      </dgm:t>
    </dgm:pt>
    <dgm:pt modelId="{DF850317-FD0C-47F5-8545-80898A02A370}" type="sibTrans" cxnId="{02B53775-BA08-4A7A-AF81-2E61B67532B6}">
      <dgm:prSet/>
      <dgm:spPr/>
      <dgm:t>
        <a:bodyPr/>
        <a:lstStyle/>
        <a:p>
          <a:endParaRPr lang="en-CA"/>
        </a:p>
      </dgm:t>
    </dgm:pt>
    <dgm:pt modelId="{5E58AD4F-2A85-4206-BAFF-ECEA126230EF}">
      <dgm:prSet/>
      <dgm:spPr/>
      <dgm:t>
        <a:bodyPr/>
        <a:lstStyle/>
        <a:p>
          <a:r>
            <a:rPr lang="fr-CA" dirty="0" smtClean="0"/>
            <a:t>Accompagnement et soutien</a:t>
          </a:r>
          <a:endParaRPr lang="en-CA" dirty="0"/>
        </a:p>
      </dgm:t>
    </dgm:pt>
    <dgm:pt modelId="{0B5F3E4D-3E6E-4DE2-85B1-4C2C4CF2ED81}" type="parTrans" cxnId="{168A9463-466D-4DA0-83F5-FD4DAD0C1D2A}">
      <dgm:prSet/>
      <dgm:spPr/>
      <dgm:t>
        <a:bodyPr/>
        <a:lstStyle/>
        <a:p>
          <a:endParaRPr lang="en-CA"/>
        </a:p>
      </dgm:t>
    </dgm:pt>
    <dgm:pt modelId="{686FD0D5-6E97-4530-9AC4-4BB3622D7614}" type="sibTrans" cxnId="{168A9463-466D-4DA0-83F5-FD4DAD0C1D2A}">
      <dgm:prSet/>
      <dgm:spPr/>
      <dgm:t>
        <a:bodyPr/>
        <a:lstStyle/>
        <a:p>
          <a:endParaRPr lang="en-CA"/>
        </a:p>
      </dgm:t>
    </dgm:pt>
    <dgm:pt modelId="{E5F9E343-58A4-4BD1-9321-05150A1DCCB6}">
      <dgm:prSet/>
      <dgm:spPr/>
      <dgm:t>
        <a:bodyPr/>
        <a:lstStyle/>
        <a:p>
          <a:r>
            <a:rPr lang="fr-CA" dirty="0" smtClean="0"/>
            <a:t>Plainte</a:t>
          </a:r>
          <a:endParaRPr lang="en-CA" dirty="0"/>
        </a:p>
      </dgm:t>
    </dgm:pt>
    <dgm:pt modelId="{B64D4B20-DCB0-4636-B758-11328540EE80}" type="parTrans" cxnId="{CFE14CB1-BE86-4D57-922F-9A00AEE11368}">
      <dgm:prSet/>
      <dgm:spPr/>
      <dgm:t>
        <a:bodyPr/>
        <a:lstStyle/>
        <a:p>
          <a:endParaRPr lang="en-CA"/>
        </a:p>
      </dgm:t>
    </dgm:pt>
    <dgm:pt modelId="{E47A749A-0467-4DC2-86B2-796D18EEF553}" type="sibTrans" cxnId="{CFE14CB1-BE86-4D57-922F-9A00AEE11368}">
      <dgm:prSet/>
      <dgm:spPr/>
      <dgm:t>
        <a:bodyPr/>
        <a:lstStyle/>
        <a:p>
          <a:endParaRPr lang="en-CA"/>
        </a:p>
      </dgm:t>
    </dgm:pt>
    <dgm:pt modelId="{7588BBAD-4DF7-4B02-9C98-C2525829BA11}">
      <dgm:prSet/>
      <dgm:spPr/>
      <dgm:t>
        <a:bodyPr/>
        <a:lstStyle/>
        <a:p>
          <a:r>
            <a:rPr lang="fr-CA" dirty="0" smtClean="0"/>
            <a:t>Groupes plus à risque</a:t>
          </a:r>
          <a:endParaRPr lang="en-CA" dirty="0"/>
        </a:p>
      </dgm:t>
    </dgm:pt>
    <dgm:pt modelId="{A6829513-4296-451A-A144-BF81136BA5FF}" type="parTrans" cxnId="{C9A689CC-65A2-4B71-94D0-7636B0634AD4}">
      <dgm:prSet/>
      <dgm:spPr/>
      <dgm:t>
        <a:bodyPr/>
        <a:lstStyle/>
        <a:p>
          <a:endParaRPr lang="en-CA"/>
        </a:p>
      </dgm:t>
    </dgm:pt>
    <dgm:pt modelId="{9465515A-B468-4372-AD71-3821B71A5ABB}" type="sibTrans" cxnId="{C9A689CC-65A2-4B71-94D0-7636B0634AD4}">
      <dgm:prSet/>
      <dgm:spPr/>
      <dgm:t>
        <a:bodyPr/>
        <a:lstStyle/>
        <a:p>
          <a:endParaRPr lang="en-CA"/>
        </a:p>
      </dgm:t>
    </dgm:pt>
    <dgm:pt modelId="{5958DA09-D16D-4739-AC7D-B154F4E50426}">
      <dgm:prSet/>
      <dgm:spPr/>
      <dgm:t>
        <a:bodyPr/>
        <a:lstStyle/>
        <a:p>
          <a:r>
            <a:rPr lang="fr-CA" smtClean="0"/>
            <a:t>Code de conduite</a:t>
          </a:r>
          <a:endParaRPr lang="en-CA" dirty="0"/>
        </a:p>
      </dgm:t>
    </dgm:pt>
    <dgm:pt modelId="{8630A186-0267-44E9-A484-34DC714F6C83}" type="parTrans" cxnId="{3A6AEBCA-EF6E-4D9F-99C9-A42F6EC38DF3}">
      <dgm:prSet/>
      <dgm:spPr/>
      <dgm:t>
        <a:bodyPr/>
        <a:lstStyle/>
        <a:p>
          <a:endParaRPr lang="en-CA"/>
        </a:p>
      </dgm:t>
    </dgm:pt>
    <dgm:pt modelId="{F78118CC-65CC-4438-93E9-9725D353E5DA}" type="sibTrans" cxnId="{3A6AEBCA-EF6E-4D9F-99C9-A42F6EC38DF3}">
      <dgm:prSet/>
      <dgm:spPr/>
      <dgm:t>
        <a:bodyPr/>
        <a:lstStyle/>
        <a:p>
          <a:endParaRPr lang="en-CA"/>
        </a:p>
      </dgm:t>
    </dgm:pt>
    <dgm:pt modelId="{C3A92A8E-E558-4DF2-BF2A-BD8D041F4641}">
      <dgm:prSet/>
      <dgm:spPr/>
      <dgm:t>
        <a:bodyPr/>
        <a:lstStyle/>
        <a:p>
          <a:r>
            <a:rPr lang="fr-CA" dirty="0" smtClean="0"/>
            <a:t>Protection contre les représailles et sanctions</a:t>
          </a:r>
          <a:endParaRPr lang="en-CA" dirty="0"/>
        </a:p>
      </dgm:t>
    </dgm:pt>
    <dgm:pt modelId="{B3A5F84A-D2D7-4614-AD53-7306FD8A5A99}" type="parTrans" cxnId="{BB358307-B54B-4333-9AA8-270AB435FE39}">
      <dgm:prSet/>
      <dgm:spPr/>
      <dgm:t>
        <a:bodyPr/>
        <a:lstStyle/>
        <a:p>
          <a:endParaRPr lang="en-CA"/>
        </a:p>
      </dgm:t>
    </dgm:pt>
    <dgm:pt modelId="{D3F9DD32-5EF0-4983-ABC9-15BB339004EF}" type="sibTrans" cxnId="{BB358307-B54B-4333-9AA8-270AB435FE39}">
      <dgm:prSet/>
      <dgm:spPr/>
      <dgm:t>
        <a:bodyPr/>
        <a:lstStyle/>
        <a:p>
          <a:endParaRPr lang="en-CA"/>
        </a:p>
      </dgm:t>
    </dgm:pt>
    <dgm:pt modelId="{B2E31E57-8221-4545-A707-B85B522D9CBE}" type="pres">
      <dgm:prSet presAssocID="{5CF15F06-7DE2-4BC3-BECD-B54B5AB49935}" presName="diagram" presStyleCnt="0">
        <dgm:presLayoutVars>
          <dgm:dir/>
          <dgm:resizeHandles val="exact"/>
        </dgm:presLayoutVars>
      </dgm:prSet>
      <dgm:spPr/>
      <dgm:t>
        <a:bodyPr/>
        <a:lstStyle/>
        <a:p>
          <a:endParaRPr lang="en-CA"/>
        </a:p>
      </dgm:t>
    </dgm:pt>
    <dgm:pt modelId="{8A856741-C0E0-4520-BEEE-5439F3A791EE}" type="pres">
      <dgm:prSet presAssocID="{560502A7-04B0-4831-AB1F-0C72612AC6A3}" presName="node" presStyleLbl="node1" presStyleIdx="0" presStyleCnt="9">
        <dgm:presLayoutVars>
          <dgm:bulletEnabled val="1"/>
        </dgm:presLayoutVars>
      </dgm:prSet>
      <dgm:spPr/>
      <dgm:t>
        <a:bodyPr/>
        <a:lstStyle/>
        <a:p>
          <a:endParaRPr lang="en-CA"/>
        </a:p>
      </dgm:t>
    </dgm:pt>
    <dgm:pt modelId="{3626777E-B0C4-4740-A271-4CF9A275EB21}" type="pres">
      <dgm:prSet presAssocID="{91246D4A-895F-4A3A-ACEF-F1357B18D455}" presName="sibTrans" presStyleCnt="0"/>
      <dgm:spPr/>
    </dgm:pt>
    <dgm:pt modelId="{0CB3C4FF-F184-4B74-B8BF-18859A8CAFC4}" type="pres">
      <dgm:prSet presAssocID="{8307328B-1C9F-4D60-B709-F0DE5F202A84}" presName="node" presStyleLbl="node1" presStyleIdx="1" presStyleCnt="9">
        <dgm:presLayoutVars>
          <dgm:bulletEnabled val="1"/>
        </dgm:presLayoutVars>
      </dgm:prSet>
      <dgm:spPr/>
      <dgm:t>
        <a:bodyPr/>
        <a:lstStyle/>
        <a:p>
          <a:endParaRPr lang="en-CA"/>
        </a:p>
      </dgm:t>
    </dgm:pt>
    <dgm:pt modelId="{9CFC7B61-6727-4C03-83A8-6226E6D91CDF}" type="pres">
      <dgm:prSet presAssocID="{7C842BC0-035F-4FD3-842B-1C351F737F7C}" presName="sibTrans" presStyleCnt="0"/>
      <dgm:spPr/>
    </dgm:pt>
    <dgm:pt modelId="{88A0595D-9878-4EBF-8FEB-C81EBBEA7DAA}" type="pres">
      <dgm:prSet presAssocID="{5E58AD4F-2A85-4206-BAFF-ECEA126230EF}" presName="node" presStyleLbl="node1" presStyleIdx="2" presStyleCnt="9">
        <dgm:presLayoutVars>
          <dgm:bulletEnabled val="1"/>
        </dgm:presLayoutVars>
      </dgm:prSet>
      <dgm:spPr/>
      <dgm:t>
        <a:bodyPr/>
        <a:lstStyle/>
        <a:p>
          <a:endParaRPr lang="en-CA"/>
        </a:p>
      </dgm:t>
    </dgm:pt>
    <dgm:pt modelId="{04A63FEE-A77F-48D7-9CC9-FAB78EF57323}" type="pres">
      <dgm:prSet presAssocID="{686FD0D5-6E97-4530-9AC4-4BB3622D7614}" presName="sibTrans" presStyleCnt="0"/>
      <dgm:spPr/>
    </dgm:pt>
    <dgm:pt modelId="{7AA08A3B-2DAA-41E4-B4EF-927AB84AE60B}" type="pres">
      <dgm:prSet presAssocID="{E0695C2E-B054-4C2B-B451-5AE053DFDC7B}" presName="node" presStyleLbl="node1" presStyleIdx="3" presStyleCnt="9">
        <dgm:presLayoutVars>
          <dgm:bulletEnabled val="1"/>
        </dgm:presLayoutVars>
      </dgm:prSet>
      <dgm:spPr/>
      <dgm:t>
        <a:bodyPr/>
        <a:lstStyle/>
        <a:p>
          <a:endParaRPr lang="en-CA"/>
        </a:p>
      </dgm:t>
    </dgm:pt>
    <dgm:pt modelId="{CA763D92-1907-4FF2-A2F4-7D169DF5C687}" type="pres">
      <dgm:prSet presAssocID="{96BDD4C2-02CB-4498-87C3-132D58CCBA6D}" presName="sibTrans" presStyleCnt="0"/>
      <dgm:spPr/>
    </dgm:pt>
    <dgm:pt modelId="{A147EEE6-643F-43B1-AC5E-FDF63109458C}" type="pres">
      <dgm:prSet presAssocID="{889778A6-B6E9-4C44-AC6E-EE2F1253793F}" presName="node" presStyleLbl="node1" presStyleIdx="4" presStyleCnt="9">
        <dgm:presLayoutVars>
          <dgm:bulletEnabled val="1"/>
        </dgm:presLayoutVars>
      </dgm:prSet>
      <dgm:spPr/>
      <dgm:t>
        <a:bodyPr/>
        <a:lstStyle/>
        <a:p>
          <a:endParaRPr lang="en-CA"/>
        </a:p>
      </dgm:t>
    </dgm:pt>
    <dgm:pt modelId="{F5DB6300-17D4-4B07-B50C-73538BE9A54E}" type="pres">
      <dgm:prSet presAssocID="{DF850317-FD0C-47F5-8545-80898A02A370}" presName="sibTrans" presStyleCnt="0"/>
      <dgm:spPr/>
    </dgm:pt>
    <dgm:pt modelId="{C3E612A1-C434-4AC3-AE03-C759BA232DFF}" type="pres">
      <dgm:prSet presAssocID="{5958DA09-D16D-4739-AC7D-B154F4E50426}" presName="node" presStyleLbl="node1" presStyleIdx="5" presStyleCnt="9">
        <dgm:presLayoutVars>
          <dgm:bulletEnabled val="1"/>
        </dgm:presLayoutVars>
      </dgm:prSet>
      <dgm:spPr/>
      <dgm:t>
        <a:bodyPr/>
        <a:lstStyle/>
        <a:p>
          <a:endParaRPr lang="en-CA"/>
        </a:p>
      </dgm:t>
    </dgm:pt>
    <dgm:pt modelId="{64780471-4866-4E71-8FA3-9C5A0F4A263D}" type="pres">
      <dgm:prSet presAssocID="{F78118CC-65CC-4438-93E9-9725D353E5DA}" presName="sibTrans" presStyleCnt="0"/>
      <dgm:spPr/>
    </dgm:pt>
    <dgm:pt modelId="{E3B4D89C-72F5-4FC3-B73F-70ECFF8C6465}" type="pres">
      <dgm:prSet presAssocID="{E5F9E343-58A4-4BD1-9321-05150A1DCCB6}" presName="node" presStyleLbl="node1" presStyleIdx="6" presStyleCnt="9">
        <dgm:presLayoutVars>
          <dgm:bulletEnabled val="1"/>
        </dgm:presLayoutVars>
      </dgm:prSet>
      <dgm:spPr/>
      <dgm:t>
        <a:bodyPr/>
        <a:lstStyle/>
        <a:p>
          <a:endParaRPr lang="en-CA"/>
        </a:p>
      </dgm:t>
    </dgm:pt>
    <dgm:pt modelId="{829B7F4B-FA02-4164-BF93-229666D6DF7D}" type="pres">
      <dgm:prSet presAssocID="{E47A749A-0467-4DC2-86B2-796D18EEF553}" presName="sibTrans" presStyleCnt="0"/>
      <dgm:spPr/>
    </dgm:pt>
    <dgm:pt modelId="{72CB692D-807A-412E-B6EC-996E0C87EB96}" type="pres">
      <dgm:prSet presAssocID="{C3A92A8E-E558-4DF2-BF2A-BD8D041F4641}" presName="node" presStyleLbl="node1" presStyleIdx="7" presStyleCnt="9">
        <dgm:presLayoutVars>
          <dgm:bulletEnabled val="1"/>
        </dgm:presLayoutVars>
      </dgm:prSet>
      <dgm:spPr/>
      <dgm:t>
        <a:bodyPr/>
        <a:lstStyle/>
        <a:p>
          <a:endParaRPr lang="en-CA"/>
        </a:p>
      </dgm:t>
    </dgm:pt>
    <dgm:pt modelId="{21163FCB-AC82-4680-9DE2-0EE6CE005CDD}" type="pres">
      <dgm:prSet presAssocID="{D3F9DD32-5EF0-4983-ABC9-15BB339004EF}" presName="sibTrans" presStyleCnt="0"/>
      <dgm:spPr/>
    </dgm:pt>
    <dgm:pt modelId="{08CECDAA-8965-4D80-BE58-A9685118C651}" type="pres">
      <dgm:prSet presAssocID="{7588BBAD-4DF7-4B02-9C98-C2525829BA11}" presName="node" presStyleLbl="node1" presStyleIdx="8" presStyleCnt="9">
        <dgm:presLayoutVars>
          <dgm:bulletEnabled val="1"/>
        </dgm:presLayoutVars>
      </dgm:prSet>
      <dgm:spPr/>
      <dgm:t>
        <a:bodyPr/>
        <a:lstStyle/>
        <a:p>
          <a:endParaRPr lang="en-CA"/>
        </a:p>
      </dgm:t>
    </dgm:pt>
  </dgm:ptLst>
  <dgm:cxnLst>
    <dgm:cxn modelId="{CFE14CB1-BE86-4D57-922F-9A00AEE11368}" srcId="{5CF15F06-7DE2-4BC3-BECD-B54B5AB49935}" destId="{E5F9E343-58A4-4BD1-9321-05150A1DCCB6}" srcOrd="6" destOrd="0" parTransId="{B64D4B20-DCB0-4636-B758-11328540EE80}" sibTransId="{E47A749A-0467-4DC2-86B2-796D18EEF553}"/>
    <dgm:cxn modelId="{168A9463-466D-4DA0-83F5-FD4DAD0C1D2A}" srcId="{5CF15F06-7DE2-4BC3-BECD-B54B5AB49935}" destId="{5E58AD4F-2A85-4206-BAFF-ECEA126230EF}" srcOrd="2" destOrd="0" parTransId="{0B5F3E4D-3E6E-4DE2-85B1-4C2C4CF2ED81}" sibTransId="{686FD0D5-6E97-4530-9AC4-4BB3622D7614}"/>
    <dgm:cxn modelId="{1944202B-4BAC-4A13-A6DD-1EE1F2135C79}" type="presOf" srcId="{560502A7-04B0-4831-AB1F-0C72612AC6A3}" destId="{8A856741-C0E0-4520-BEEE-5439F3A791EE}" srcOrd="0" destOrd="0" presId="urn:microsoft.com/office/officeart/2005/8/layout/default"/>
    <dgm:cxn modelId="{BB358307-B54B-4333-9AA8-270AB435FE39}" srcId="{5CF15F06-7DE2-4BC3-BECD-B54B5AB49935}" destId="{C3A92A8E-E558-4DF2-BF2A-BD8D041F4641}" srcOrd="7" destOrd="0" parTransId="{B3A5F84A-D2D7-4614-AD53-7306FD8A5A99}" sibTransId="{D3F9DD32-5EF0-4983-ABC9-15BB339004EF}"/>
    <dgm:cxn modelId="{C9A689CC-65A2-4B71-94D0-7636B0634AD4}" srcId="{5CF15F06-7DE2-4BC3-BECD-B54B5AB49935}" destId="{7588BBAD-4DF7-4B02-9C98-C2525829BA11}" srcOrd="8" destOrd="0" parTransId="{A6829513-4296-451A-A144-BF81136BA5FF}" sibTransId="{9465515A-B468-4372-AD71-3821B71A5ABB}"/>
    <dgm:cxn modelId="{A421A4C2-4A83-495C-8B96-08A563AB7F1A}" type="presOf" srcId="{C3A92A8E-E558-4DF2-BF2A-BD8D041F4641}" destId="{72CB692D-807A-412E-B6EC-996E0C87EB96}" srcOrd="0" destOrd="0" presId="urn:microsoft.com/office/officeart/2005/8/layout/default"/>
    <dgm:cxn modelId="{C5826198-6DCA-419D-87AA-1F30118FC747}" type="presOf" srcId="{E5F9E343-58A4-4BD1-9321-05150A1DCCB6}" destId="{E3B4D89C-72F5-4FC3-B73F-70ECFF8C6465}" srcOrd="0" destOrd="0" presId="urn:microsoft.com/office/officeart/2005/8/layout/default"/>
    <dgm:cxn modelId="{AF1BD310-24A7-40EC-8DF8-3DE0966F4F9E}" srcId="{5CF15F06-7DE2-4BC3-BECD-B54B5AB49935}" destId="{E0695C2E-B054-4C2B-B451-5AE053DFDC7B}" srcOrd="3" destOrd="0" parTransId="{F04AAD30-F894-40C9-A832-08156865005B}" sibTransId="{96BDD4C2-02CB-4498-87C3-132D58CCBA6D}"/>
    <dgm:cxn modelId="{8184F41B-9F2A-4189-9725-FEF8AE7E2DDD}" type="presOf" srcId="{5958DA09-D16D-4739-AC7D-B154F4E50426}" destId="{C3E612A1-C434-4AC3-AE03-C759BA232DFF}" srcOrd="0" destOrd="0" presId="urn:microsoft.com/office/officeart/2005/8/layout/default"/>
    <dgm:cxn modelId="{99963E57-6A2C-4DE1-B1D8-1E0DDC003248}" srcId="{5CF15F06-7DE2-4BC3-BECD-B54B5AB49935}" destId="{560502A7-04B0-4831-AB1F-0C72612AC6A3}" srcOrd="0" destOrd="0" parTransId="{A587BB2D-B4ED-44A7-9F23-C4E6F4C075E0}" sibTransId="{91246D4A-895F-4A3A-ACEF-F1357B18D455}"/>
    <dgm:cxn modelId="{9966EC19-CD8E-4E95-8297-A7F7CD22C5B6}" type="presOf" srcId="{7588BBAD-4DF7-4B02-9C98-C2525829BA11}" destId="{08CECDAA-8965-4D80-BE58-A9685118C651}" srcOrd="0" destOrd="0" presId="urn:microsoft.com/office/officeart/2005/8/layout/default"/>
    <dgm:cxn modelId="{02B53775-BA08-4A7A-AF81-2E61B67532B6}" srcId="{5CF15F06-7DE2-4BC3-BECD-B54B5AB49935}" destId="{889778A6-B6E9-4C44-AC6E-EE2F1253793F}" srcOrd="4" destOrd="0" parTransId="{1BE4853C-D60E-483C-9537-1EB02BCCE2A2}" sibTransId="{DF850317-FD0C-47F5-8545-80898A02A370}"/>
    <dgm:cxn modelId="{9C4E31A1-F53A-4C0F-A84C-C5196FBA3F14}" srcId="{5CF15F06-7DE2-4BC3-BECD-B54B5AB49935}" destId="{8307328B-1C9F-4D60-B709-F0DE5F202A84}" srcOrd="1" destOrd="0" parTransId="{325FB0B8-08E6-4946-AEDC-2F7130A01A56}" sibTransId="{7C842BC0-035F-4FD3-842B-1C351F737F7C}"/>
    <dgm:cxn modelId="{C1DFFC46-598E-4417-8415-DB40B32956F8}" type="presOf" srcId="{E0695C2E-B054-4C2B-B451-5AE053DFDC7B}" destId="{7AA08A3B-2DAA-41E4-B4EF-927AB84AE60B}" srcOrd="0" destOrd="0" presId="urn:microsoft.com/office/officeart/2005/8/layout/default"/>
    <dgm:cxn modelId="{71C484F5-05FC-43A7-AD2E-A5238F3599AB}" type="presOf" srcId="{8307328B-1C9F-4D60-B709-F0DE5F202A84}" destId="{0CB3C4FF-F184-4B74-B8BF-18859A8CAFC4}" srcOrd="0" destOrd="0" presId="urn:microsoft.com/office/officeart/2005/8/layout/default"/>
    <dgm:cxn modelId="{C9C6C62A-AF6C-42AD-BAF8-E5BD655BC75F}" type="presOf" srcId="{889778A6-B6E9-4C44-AC6E-EE2F1253793F}" destId="{A147EEE6-643F-43B1-AC5E-FDF63109458C}" srcOrd="0" destOrd="0" presId="urn:microsoft.com/office/officeart/2005/8/layout/default"/>
    <dgm:cxn modelId="{3A6AEBCA-EF6E-4D9F-99C9-A42F6EC38DF3}" srcId="{5CF15F06-7DE2-4BC3-BECD-B54B5AB49935}" destId="{5958DA09-D16D-4739-AC7D-B154F4E50426}" srcOrd="5" destOrd="0" parTransId="{8630A186-0267-44E9-A484-34DC714F6C83}" sibTransId="{F78118CC-65CC-4438-93E9-9725D353E5DA}"/>
    <dgm:cxn modelId="{F3C65952-DBCF-44A7-B7D6-A88CEA28EABB}" type="presOf" srcId="{5CF15F06-7DE2-4BC3-BECD-B54B5AB49935}" destId="{B2E31E57-8221-4545-A707-B85B522D9CBE}" srcOrd="0" destOrd="0" presId="urn:microsoft.com/office/officeart/2005/8/layout/default"/>
    <dgm:cxn modelId="{FA7BF263-E903-4CBC-8FB3-5638E162C676}" type="presOf" srcId="{5E58AD4F-2A85-4206-BAFF-ECEA126230EF}" destId="{88A0595D-9878-4EBF-8FEB-C81EBBEA7DAA}" srcOrd="0" destOrd="0" presId="urn:microsoft.com/office/officeart/2005/8/layout/default"/>
    <dgm:cxn modelId="{3E6614A7-D186-4DB6-87F7-A289C4B8B81E}" type="presParOf" srcId="{B2E31E57-8221-4545-A707-B85B522D9CBE}" destId="{8A856741-C0E0-4520-BEEE-5439F3A791EE}" srcOrd="0" destOrd="0" presId="urn:microsoft.com/office/officeart/2005/8/layout/default"/>
    <dgm:cxn modelId="{53734B79-4BED-4CF8-8705-D00EE984E6F8}" type="presParOf" srcId="{B2E31E57-8221-4545-A707-B85B522D9CBE}" destId="{3626777E-B0C4-4740-A271-4CF9A275EB21}" srcOrd="1" destOrd="0" presId="urn:microsoft.com/office/officeart/2005/8/layout/default"/>
    <dgm:cxn modelId="{5F3A9FFC-FAE5-40A5-B1B7-8F7200C562A2}" type="presParOf" srcId="{B2E31E57-8221-4545-A707-B85B522D9CBE}" destId="{0CB3C4FF-F184-4B74-B8BF-18859A8CAFC4}" srcOrd="2" destOrd="0" presId="urn:microsoft.com/office/officeart/2005/8/layout/default"/>
    <dgm:cxn modelId="{871E37D9-7F8B-4921-890D-C6E625125C41}" type="presParOf" srcId="{B2E31E57-8221-4545-A707-B85B522D9CBE}" destId="{9CFC7B61-6727-4C03-83A8-6226E6D91CDF}" srcOrd="3" destOrd="0" presId="urn:microsoft.com/office/officeart/2005/8/layout/default"/>
    <dgm:cxn modelId="{CA3F9054-72A9-4DC7-9988-CE9BC8CCA050}" type="presParOf" srcId="{B2E31E57-8221-4545-A707-B85B522D9CBE}" destId="{88A0595D-9878-4EBF-8FEB-C81EBBEA7DAA}" srcOrd="4" destOrd="0" presId="urn:microsoft.com/office/officeart/2005/8/layout/default"/>
    <dgm:cxn modelId="{82AF6DAC-AB2B-40C9-8E63-77E99CA3577B}" type="presParOf" srcId="{B2E31E57-8221-4545-A707-B85B522D9CBE}" destId="{04A63FEE-A77F-48D7-9CC9-FAB78EF57323}" srcOrd="5" destOrd="0" presId="urn:microsoft.com/office/officeart/2005/8/layout/default"/>
    <dgm:cxn modelId="{DC98F429-A60E-46A4-9F4E-1AC9D4F7A797}" type="presParOf" srcId="{B2E31E57-8221-4545-A707-B85B522D9CBE}" destId="{7AA08A3B-2DAA-41E4-B4EF-927AB84AE60B}" srcOrd="6" destOrd="0" presId="urn:microsoft.com/office/officeart/2005/8/layout/default"/>
    <dgm:cxn modelId="{77DBEF8C-2B18-499D-8954-901EF2E48464}" type="presParOf" srcId="{B2E31E57-8221-4545-A707-B85B522D9CBE}" destId="{CA763D92-1907-4FF2-A2F4-7D169DF5C687}" srcOrd="7" destOrd="0" presId="urn:microsoft.com/office/officeart/2005/8/layout/default"/>
    <dgm:cxn modelId="{B8226E18-9F35-4FD8-AB55-7C2D9E92FFCC}" type="presParOf" srcId="{B2E31E57-8221-4545-A707-B85B522D9CBE}" destId="{A147EEE6-643F-43B1-AC5E-FDF63109458C}" srcOrd="8" destOrd="0" presId="urn:microsoft.com/office/officeart/2005/8/layout/default"/>
    <dgm:cxn modelId="{E1622B93-EB39-4923-8234-63CDF2FF1B44}" type="presParOf" srcId="{B2E31E57-8221-4545-A707-B85B522D9CBE}" destId="{F5DB6300-17D4-4B07-B50C-73538BE9A54E}" srcOrd="9" destOrd="0" presId="urn:microsoft.com/office/officeart/2005/8/layout/default"/>
    <dgm:cxn modelId="{8ADAF3FA-8A9B-459F-A9BE-70D02B528628}" type="presParOf" srcId="{B2E31E57-8221-4545-A707-B85B522D9CBE}" destId="{C3E612A1-C434-4AC3-AE03-C759BA232DFF}" srcOrd="10" destOrd="0" presId="urn:microsoft.com/office/officeart/2005/8/layout/default"/>
    <dgm:cxn modelId="{2AD7C3E6-C096-4C06-9258-A5BF64BDB599}" type="presParOf" srcId="{B2E31E57-8221-4545-A707-B85B522D9CBE}" destId="{64780471-4866-4E71-8FA3-9C5A0F4A263D}" srcOrd="11" destOrd="0" presId="urn:microsoft.com/office/officeart/2005/8/layout/default"/>
    <dgm:cxn modelId="{46A65669-D274-48C4-B6E1-6B1F12F6C8E3}" type="presParOf" srcId="{B2E31E57-8221-4545-A707-B85B522D9CBE}" destId="{E3B4D89C-72F5-4FC3-B73F-70ECFF8C6465}" srcOrd="12" destOrd="0" presId="urn:microsoft.com/office/officeart/2005/8/layout/default"/>
    <dgm:cxn modelId="{86527F4F-F12C-4F71-AD58-0211B17C197F}" type="presParOf" srcId="{B2E31E57-8221-4545-A707-B85B522D9CBE}" destId="{829B7F4B-FA02-4164-BF93-229666D6DF7D}" srcOrd="13" destOrd="0" presId="urn:microsoft.com/office/officeart/2005/8/layout/default"/>
    <dgm:cxn modelId="{9CB06588-6A71-485B-A080-55A81189CA14}" type="presParOf" srcId="{B2E31E57-8221-4545-A707-B85B522D9CBE}" destId="{72CB692D-807A-412E-B6EC-996E0C87EB96}" srcOrd="14" destOrd="0" presId="urn:microsoft.com/office/officeart/2005/8/layout/default"/>
    <dgm:cxn modelId="{7D8E5E71-C82F-4C2D-84C3-D8A69944E044}" type="presParOf" srcId="{B2E31E57-8221-4545-A707-B85B522D9CBE}" destId="{21163FCB-AC82-4680-9DE2-0EE6CE005CDD}" srcOrd="15" destOrd="0" presId="urn:microsoft.com/office/officeart/2005/8/layout/default"/>
    <dgm:cxn modelId="{5049EF4C-C7DD-4FC7-B8C0-180E36F67981}" type="presParOf" srcId="{B2E31E57-8221-4545-A707-B85B522D9CBE}" destId="{08CECDAA-8965-4D80-BE58-A9685118C651}"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F15F06-7DE2-4BC3-BECD-B54B5AB49935}"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CA"/>
        </a:p>
      </dgm:t>
    </dgm:pt>
    <dgm:pt modelId="{560502A7-04B0-4831-AB1F-0C72612AC6A3}">
      <dgm:prSet phldrT="[Text]"/>
      <dgm:spPr/>
      <dgm:t>
        <a:bodyPr/>
        <a:lstStyle/>
        <a:p>
          <a:r>
            <a:rPr lang="fr-CA" dirty="0" smtClean="0"/>
            <a:t>Conscientisation</a:t>
          </a:r>
          <a:endParaRPr lang="en-CA" dirty="0"/>
        </a:p>
      </dgm:t>
    </dgm:pt>
    <dgm:pt modelId="{A587BB2D-B4ED-44A7-9F23-C4E6F4C075E0}" type="parTrans" cxnId="{99963E57-6A2C-4DE1-B1D8-1E0DDC003248}">
      <dgm:prSet/>
      <dgm:spPr/>
      <dgm:t>
        <a:bodyPr/>
        <a:lstStyle/>
        <a:p>
          <a:endParaRPr lang="en-CA"/>
        </a:p>
      </dgm:t>
    </dgm:pt>
    <dgm:pt modelId="{91246D4A-895F-4A3A-ACEF-F1357B18D455}" type="sibTrans" cxnId="{99963E57-6A2C-4DE1-B1D8-1E0DDC003248}">
      <dgm:prSet/>
      <dgm:spPr/>
      <dgm:t>
        <a:bodyPr/>
        <a:lstStyle/>
        <a:p>
          <a:endParaRPr lang="en-CA"/>
        </a:p>
      </dgm:t>
    </dgm:pt>
    <dgm:pt modelId="{7588BBAD-4DF7-4B02-9C98-C2525829BA11}">
      <dgm:prSet/>
      <dgm:spPr/>
      <dgm:t>
        <a:bodyPr/>
        <a:lstStyle/>
        <a:p>
          <a:r>
            <a:rPr lang="fr-CA" dirty="0" smtClean="0"/>
            <a:t>Formation</a:t>
          </a:r>
          <a:endParaRPr lang="en-CA" dirty="0"/>
        </a:p>
      </dgm:t>
    </dgm:pt>
    <dgm:pt modelId="{A6829513-4296-451A-A144-BF81136BA5FF}" type="parTrans" cxnId="{C9A689CC-65A2-4B71-94D0-7636B0634AD4}">
      <dgm:prSet/>
      <dgm:spPr/>
      <dgm:t>
        <a:bodyPr/>
        <a:lstStyle/>
        <a:p>
          <a:endParaRPr lang="en-CA"/>
        </a:p>
      </dgm:t>
    </dgm:pt>
    <dgm:pt modelId="{9465515A-B468-4372-AD71-3821B71A5ABB}" type="sibTrans" cxnId="{C9A689CC-65A2-4B71-94D0-7636B0634AD4}">
      <dgm:prSet/>
      <dgm:spPr/>
      <dgm:t>
        <a:bodyPr/>
        <a:lstStyle/>
        <a:p>
          <a:endParaRPr lang="en-CA"/>
        </a:p>
      </dgm:t>
    </dgm:pt>
    <dgm:pt modelId="{C3A92A8E-E558-4DF2-BF2A-BD8D041F4641}">
      <dgm:prSet/>
      <dgm:spPr/>
      <dgm:t>
        <a:bodyPr/>
        <a:lstStyle/>
        <a:p>
          <a:r>
            <a:rPr lang="fr-CA" dirty="0" smtClean="0"/>
            <a:t>Sensibilisation</a:t>
          </a:r>
          <a:endParaRPr lang="en-CA" dirty="0"/>
        </a:p>
      </dgm:t>
    </dgm:pt>
    <dgm:pt modelId="{B3A5F84A-D2D7-4614-AD53-7306FD8A5A99}" type="parTrans" cxnId="{BB358307-B54B-4333-9AA8-270AB435FE39}">
      <dgm:prSet/>
      <dgm:spPr/>
      <dgm:t>
        <a:bodyPr/>
        <a:lstStyle/>
        <a:p>
          <a:endParaRPr lang="en-CA"/>
        </a:p>
      </dgm:t>
    </dgm:pt>
    <dgm:pt modelId="{D3F9DD32-5EF0-4983-ABC9-15BB339004EF}" type="sibTrans" cxnId="{BB358307-B54B-4333-9AA8-270AB435FE39}">
      <dgm:prSet/>
      <dgm:spPr/>
      <dgm:t>
        <a:bodyPr/>
        <a:lstStyle/>
        <a:p>
          <a:endParaRPr lang="en-CA"/>
        </a:p>
      </dgm:t>
    </dgm:pt>
    <dgm:pt modelId="{B2E31E57-8221-4545-A707-B85B522D9CBE}" type="pres">
      <dgm:prSet presAssocID="{5CF15F06-7DE2-4BC3-BECD-B54B5AB49935}" presName="diagram" presStyleCnt="0">
        <dgm:presLayoutVars>
          <dgm:dir/>
          <dgm:resizeHandles val="exact"/>
        </dgm:presLayoutVars>
      </dgm:prSet>
      <dgm:spPr/>
      <dgm:t>
        <a:bodyPr/>
        <a:lstStyle/>
        <a:p>
          <a:endParaRPr lang="en-CA"/>
        </a:p>
      </dgm:t>
    </dgm:pt>
    <dgm:pt modelId="{8A856741-C0E0-4520-BEEE-5439F3A791EE}" type="pres">
      <dgm:prSet presAssocID="{560502A7-04B0-4831-AB1F-0C72612AC6A3}" presName="node" presStyleLbl="node1" presStyleIdx="0" presStyleCnt="3">
        <dgm:presLayoutVars>
          <dgm:bulletEnabled val="1"/>
        </dgm:presLayoutVars>
      </dgm:prSet>
      <dgm:spPr/>
      <dgm:t>
        <a:bodyPr/>
        <a:lstStyle/>
        <a:p>
          <a:endParaRPr lang="en-CA"/>
        </a:p>
      </dgm:t>
    </dgm:pt>
    <dgm:pt modelId="{3626777E-B0C4-4740-A271-4CF9A275EB21}" type="pres">
      <dgm:prSet presAssocID="{91246D4A-895F-4A3A-ACEF-F1357B18D455}" presName="sibTrans" presStyleCnt="0"/>
      <dgm:spPr/>
    </dgm:pt>
    <dgm:pt modelId="{72CB692D-807A-412E-B6EC-996E0C87EB96}" type="pres">
      <dgm:prSet presAssocID="{C3A92A8E-E558-4DF2-BF2A-BD8D041F4641}" presName="node" presStyleLbl="node1" presStyleIdx="1" presStyleCnt="3">
        <dgm:presLayoutVars>
          <dgm:bulletEnabled val="1"/>
        </dgm:presLayoutVars>
      </dgm:prSet>
      <dgm:spPr/>
      <dgm:t>
        <a:bodyPr/>
        <a:lstStyle/>
        <a:p>
          <a:endParaRPr lang="en-CA"/>
        </a:p>
      </dgm:t>
    </dgm:pt>
    <dgm:pt modelId="{21163FCB-AC82-4680-9DE2-0EE6CE005CDD}" type="pres">
      <dgm:prSet presAssocID="{D3F9DD32-5EF0-4983-ABC9-15BB339004EF}" presName="sibTrans" presStyleCnt="0"/>
      <dgm:spPr/>
    </dgm:pt>
    <dgm:pt modelId="{08CECDAA-8965-4D80-BE58-A9685118C651}" type="pres">
      <dgm:prSet presAssocID="{7588BBAD-4DF7-4B02-9C98-C2525829BA11}" presName="node" presStyleLbl="node1" presStyleIdx="2" presStyleCnt="3">
        <dgm:presLayoutVars>
          <dgm:bulletEnabled val="1"/>
        </dgm:presLayoutVars>
      </dgm:prSet>
      <dgm:spPr/>
      <dgm:t>
        <a:bodyPr/>
        <a:lstStyle/>
        <a:p>
          <a:endParaRPr lang="en-CA"/>
        </a:p>
      </dgm:t>
    </dgm:pt>
  </dgm:ptLst>
  <dgm:cxnLst>
    <dgm:cxn modelId="{99963E57-6A2C-4DE1-B1D8-1E0DDC003248}" srcId="{5CF15F06-7DE2-4BC3-BECD-B54B5AB49935}" destId="{560502A7-04B0-4831-AB1F-0C72612AC6A3}" srcOrd="0" destOrd="0" parTransId="{A587BB2D-B4ED-44A7-9F23-C4E6F4C075E0}" sibTransId="{91246D4A-895F-4A3A-ACEF-F1357B18D455}"/>
    <dgm:cxn modelId="{C9A689CC-65A2-4B71-94D0-7636B0634AD4}" srcId="{5CF15F06-7DE2-4BC3-BECD-B54B5AB49935}" destId="{7588BBAD-4DF7-4B02-9C98-C2525829BA11}" srcOrd="2" destOrd="0" parTransId="{A6829513-4296-451A-A144-BF81136BA5FF}" sibTransId="{9465515A-B468-4372-AD71-3821B71A5ABB}"/>
    <dgm:cxn modelId="{BB358307-B54B-4333-9AA8-270AB435FE39}" srcId="{5CF15F06-7DE2-4BC3-BECD-B54B5AB49935}" destId="{C3A92A8E-E558-4DF2-BF2A-BD8D041F4641}" srcOrd="1" destOrd="0" parTransId="{B3A5F84A-D2D7-4614-AD53-7306FD8A5A99}" sibTransId="{D3F9DD32-5EF0-4983-ABC9-15BB339004EF}"/>
    <dgm:cxn modelId="{96E8C6ED-ECD1-49FB-82F1-F244FE68F89B}" type="presOf" srcId="{560502A7-04B0-4831-AB1F-0C72612AC6A3}" destId="{8A856741-C0E0-4520-BEEE-5439F3A791EE}" srcOrd="0" destOrd="0" presId="urn:microsoft.com/office/officeart/2005/8/layout/default"/>
    <dgm:cxn modelId="{1138F242-754A-4DB6-AA02-0CB08BB327FE}" type="presOf" srcId="{7588BBAD-4DF7-4B02-9C98-C2525829BA11}" destId="{08CECDAA-8965-4D80-BE58-A9685118C651}" srcOrd="0" destOrd="0" presId="urn:microsoft.com/office/officeart/2005/8/layout/default"/>
    <dgm:cxn modelId="{F9ADAAEC-3633-4AE6-82CB-99FF1FCEFBEE}" type="presOf" srcId="{5CF15F06-7DE2-4BC3-BECD-B54B5AB49935}" destId="{B2E31E57-8221-4545-A707-B85B522D9CBE}" srcOrd="0" destOrd="0" presId="urn:microsoft.com/office/officeart/2005/8/layout/default"/>
    <dgm:cxn modelId="{DAC0693E-D84B-4B9B-886F-CF78EB8D27C9}" type="presOf" srcId="{C3A92A8E-E558-4DF2-BF2A-BD8D041F4641}" destId="{72CB692D-807A-412E-B6EC-996E0C87EB96}" srcOrd="0" destOrd="0" presId="urn:microsoft.com/office/officeart/2005/8/layout/default"/>
    <dgm:cxn modelId="{41C28A8F-8FE1-492C-9D2E-D8CA86FAFFA2}" type="presParOf" srcId="{B2E31E57-8221-4545-A707-B85B522D9CBE}" destId="{8A856741-C0E0-4520-BEEE-5439F3A791EE}" srcOrd="0" destOrd="0" presId="urn:microsoft.com/office/officeart/2005/8/layout/default"/>
    <dgm:cxn modelId="{8D965105-CE37-4721-82A1-BE451CC20B61}" type="presParOf" srcId="{B2E31E57-8221-4545-A707-B85B522D9CBE}" destId="{3626777E-B0C4-4740-A271-4CF9A275EB21}" srcOrd="1" destOrd="0" presId="urn:microsoft.com/office/officeart/2005/8/layout/default"/>
    <dgm:cxn modelId="{299688BB-B6CA-4E29-ADF6-D7B4094C4291}" type="presParOf" srcId="{B2E31E57-8221-4545-A707-B85B522D9CBE}" destId="{72CB692D-807A-412E-B6EC-996E0C87EB96}" srcOrd="2" destOrd="0" presId="urn:microsoft.com/office/officeart/2005/8/layout/default"/>
    <dgm:cxn modelId="{0D67B16F-80E3-4784-8343-E368675E32A5}" type="presParOf" srcId="{B2E31E57-8221-4545-A707-B85B522D9CBE}" destId="{21163FCB-AC82-4680-9DE2-0EE6CE005CDD}" srcOrd="3" destOrd="0" presId="urn:microsoft.com/office/officeart/2005/8/layout/default"/>
    <dgm:cxn modelId="{51452942-5DF3-4C16-B74D-329F412BE750}" type="presParOf" srcId="{B2E31E57-8221-4545-A707-B85B522D9CBE}" destId="{08CECDAA-8965-4D80-BE58-A9685118C65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F15F06-7DE2-4BC3-BECD-B54B5AB49935}" type="doc">
      <dgm:prSet loTypeId="urn:microsoft.com/office/officeart/2005/8/layout/default" loCatId="list" qsTypeId="urn:microsoft.com/office/officeart/2005/8/quickstyle/3d3" qsCatId="3D" csTypeId="urn:microsoft.com/office/officeart/2005/8/colors/accent3_2" csCatId="accent3" phldr="1"/>
      <dgm:spPr/>
      <dgm:t>
        <a:bodyPr/>
        <a:lstStyle/>
        <a:p>
          <a:endParaRPr lang="en-CA"/>
        </a:p>
      </dgm:t>
    </dgm:pt>
    <dgm:pt modelId="{560502A7-04B0-4831-AB1F-0C72612AC6A3}">
      <dgm:prSet phldrT="[Text]" custT="1"/>
      <dgm:spPr>
        <a:solidFill>
          <a:schemeClr val="bg1"/>
        </a:solidFill>
      </dgm:spPr>
      <dgm:t>
        <a:bodyPr/>
        <a:lstStyle/>
        <a:p>
          <a:pPr algn="l"/>
          <a:r>
            <a:rPr lang="fr-CA" sz="1800" dirty="0" smtClean="0">
              <a:solidFill>
                <a:schemeClr val="tx1"/>
              </a:solidFill>
            </a:rPr>
            <a:t>- Démarche structurée et concertée</a:t>
          </a:r>
        </a:p>
        <a:p>
          <a:pPr algn="l"/>
          <a:r>
            <a:rPr lang="fr-CA" sz="1800" dirty="0" smtClean="0">
              <a:solidFill>
                <a:schemeClr val="tx1"/>
              </a:solidFill>
            </a:rPr>
            <a:t>- Calendrier annuel de planification</a:t>
          </a:r>
        </a:p>
        <a:p>
          <a:pPr algn="l"/>
          <a:r>
            <a:rPr lang="fr-CA" sz="1800" dirty="0" smtClean="0">
              <a:solidFill>
                <a:schemeClr val="tx1"/>
              </a:solidFill>
            </a:rPr>
            <a:t>- Fiches descriptives des activités et initiatives</a:t>
          </a:r>
        </a:p>
        <a:p>
          <a:pPr algn="l"/>
          <a:r>
            <a:rPr lang="fr-CA" sz="1800" dirty="0" smtClean="0">
              <a:solidFill>
                <a:schemeClr val="tx1"/>
              </a:solidFill>
            </a:rPr>
            <a:t>- Outils de sensibilisation</a:t>
          </a:r>
        </a:p>
        <a:p>
          <a:pPr algn="l"/>
          <a:r>
            <a:rPr lang="fr-CA" sz="1800" dirty="0" smtClean="0">
              <a:solidFill>
                <a:schemeClr val="tx1"/>
              </a:solidFill>
            </a:rPr>
            <a:t>- Plan de communication et de promotion</a:t>
          </a:r>
        </a:p>
        <a:p>
          <a:pPr algn="l"/>
          <a:r>
            <a:rPr lang="fr-CA" sz="1800" dirty="0" smtClean="0">
              <a:solidFill>
                <a:schemeClr val="tx1"/>
              </a:solidFill>
            </a:rPr>
            <a:t>- Démarche d’amélioration continue des pratiques, basée sur les besoins</a:t>
          </a:r>
        </a:p>
      </dgm:t>
    </dgm:pt>
    <dgm:pt modelId="{A587BB2D-B4ED-44A7-9F23-C4E6F4C075E0}" type="parTrans" cxnId="{99963E57-6A2C-4DE1-B1D8-1E0DDC003248}">
      <dgm:prSet/>
      <dgm:spPr/>
      <dgm:t>
        <a:bodyPr/>
        <a:lstStyle/>
        <a:p>
          <a:endParaRPr lang="en-CA"/>
        </a:p>
      </dgm:t>
    </dgm:pt>
    <dgm:pt modelId="{91246D4A-895F-4A3A-ACEF-F1357B18D455}" type="sibTrans" cxnId="{99963E57-6A2C-4DE1-B1D8-1E0DDC003248}">
      <dgm:prSet/>
      <dgm:spPr/>
      <dgm:t>
        <a:bodyPr/>
        <a:lstStyle/>
        <a:p>
          <a:endParaRPr lang="en-CA"/>
        </a:p>
      </dgm:t>
    </dgm:pt>
    <dgm:pt modelId="{B2E31E57-8221-4545-A707-B85B522D9CBE}" type="pres">
      <dgm:prSet presAssocID="{5CF15F06-7DE2-4BC3-BECD-B54B5AB49935}" presName="diagram" presStyleCnt="0">
        <dgm:presLayoutVars>
          <dgm:dir/>
          <dgm:resizeHandles val="exact"/>
        </dgm:presLayoutVars>
      </dgm:prSet>
      <dgm:spPr/>
      <dgm:t>
        <a:bodyPr/>
        <a:lstStyle/>
        <a:p>
          <a:endParaRPr lang="en-CA"/>
        </a:p>
      </dgm:t>
    </dgm:pt>
    <dgm:pt modelId="{8A856741-C0E0-4520-BEEE-5439F3A791EE}" type="pres">
      <dgm:prSet presAssocID="{560502A7-04B0-4831-AB1F-0C72612AC6A3}" presName="node" presStyleLbl="node1" presStyleIdx="0" presStyleCnt="1" custScaleY="80776">
        <dgm:presLayoutVars>
          <dgm:bulletEnabled val="1"/>
        </dgm:presLayoutVars>
      </dgm:prSet>
      <dgm:spPr/>
      <dgm:t>
        <a:bodyPr/>
        <a:lstStyle/>
        <a:p>
          <a:endParaRPr lang="en-CA"/>
        </a:p>
      </dgm:t>
    </dgm:pt>
  </dgm:ptLst>
  <dgm:cxnLst>
    <dgm:cxn modelId="{7E1D790B-A4FB-4B92-9F7F-BF6D01AED900}" type="presOf" srcId="{5CF15F06-7DE2-4BC3-BECD-B54B5AB49935}" destId="{B2E31E57-8221-4545-A707-B85B522D9CBE}" srcOrd="0" destOrd="0" presId="urn:microsoft.com/office/officeart/2005/8/layout/default"/>
    <dgm:cxn modelId="{99963E57-6A2C-4DE1-B1D8-1E0DDC003248}" srcId="{5CF15F06-7DE2-4BC3-BECD-B54B5AB49935}" destId="{560502A7-04B0-4831-AB1F-0C72612AC6A3}" srcOrd="0" destOrd="0" parTransId="{A587BB2D-B4ED-44A7-9F23-C4E6F4C075E0}" sibTransId="{91246D4A-895F-4A3A-ACEF-F1357B18D455}"/>
    <dgm:cxn modelId="{E4C17739-0334-444D-979B-D851EF5655DC}" type="presOf" srcId="{560502A7-04B0-4831-AB1F-0C72612AC6A3}" destId="{8A856741-C0E0-4520-BEEE-5439F3A791EE}" srcOrd="0" destOrd="0" presId="urn:microsoft.com/office/officeart/2005/8/layout/default"/>
    <dgm:cxn modelId="{5F9C8CEE-F72A-468B-B781-C31ADC08066C}" type="presParOf" srcId="{B2E31E57-8221-4545-A707-B85B522D9CBE}" destId="{8A856741-C0E0-4520-BEEE-5439F3A791EE}"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5A187-4D19-40EB-99A3-0534E66DEF09}">
      <dsp:nvSpPr>
        <dsp:cNvPr id="0" name=""/>
        <dsp:cNvSpPr/>
      </dsp:nvSpPr>
      <dsp:spPr>
        <a:xfrm>
          <a:off x="1265721" y="411287"/>
          <a:ext cx="2743941" cy="2743941"/>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05A0A-8C7D-4972-B426-A99D7608F4E2}">
      <dsp:nvSpPr>
        <dsp:cNvPr id="0" name=""/>
        <dsp:cNvSpPr/>
      </dsp:nvSpPr>
      <dsp:spPr>
        <a:xfrm>
          <a:off x="1265721" y="411287"/>
          <a:ext cx="2743941" cy="2743941"/>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0F8F60-B00E-47F7-801C-BCB24B5937C9}">
      <dsp:nvSpPr>
        <dsp:cNvPr id="0" name=""/>
        <dsp:cNvSpPr/>
      </dsp:nvSpPr>
      <dsp:spPr>
        <a:xfrm>
          <a:off x="1265721" y="411287"/>
          <a:ext cx="2743941" cy="2743941"/>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B96EC0-7A5E-458E-909C-7D4BB1EB2C41}">
      <dsp:nvSpPr>
        <dsp:cNvPr id="0" name=""/>
        <dsp:cNvSpPr/>
      </dsp:nvSpPr>
      <dsp:spPr>
        <a:xfrm>
          <a:off x="1265721" y="411287"/>
          <a:ext cx="2743941" cy="2743941"/>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B02F63-18A1-407A-9C53-76A28EB58436}">
      <dsp:nvSpPr>
        <dsp:cNvPr id="0" name=""/>
        <dsp:cNvSpPr/>
      </dsp:nvSpPr>
      <dsp:spPr>
        <a:xfrm>
          <a:off x="1879038" y="1009689"/>
          <a:ext cx="1517307" cy="15471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1" kern="1200" dirty="0" err="1" smtClean="0">
              <a:solidFill>
                <a:schemeClr val="tx1"/>
              </a:solidFill>
            </a:rPr>
            <a:t>Comité</a:t>
          </a:r>
          <a:r>
            <a:rPr lang="en-CA" sz="1800" b="1" kern="1200" dirty="0" smtClean="0">
              <a:solidFill>
                <a:schemeClr val="tx1"/>
              </a:solidFill>
            </a:rPr>
            <a:t> </a:t>
          </a:r>
          <a:r>
            <a:rPr lang="en-CA" sz="1800" b="1" kern="1200" dirty="0" err="1" smtClean="0">
              <a:solidFill>
                <a:schemeClr val="tx1"/>
              </a:solidFill>
            </a:rPr>
            <a:t>consultatif</a:t>
          </a:r>
          <a:endParaRPr lang="en-CA" sz="1800" b="1" kern="1200" dirty="0">
            <a:solidFill>
              <a:schemeClr val="tx1"/>
            </a:solidFill>
          </a:endParaRPr>
        </a:p>
      </dsp:txBody>
      <dsp:txXfrm>
        <a:off x="2101242" y="1236262"/>
        <a:ext cx="1072899" cy="1093992"/>
      </dsp:txXfrm>
    </dsp:sp>
    <dsp:sp modelId="{8B63303A-7721-490E-9A15-228AC68B4EF2}">
      <dsp:nvSpPr>
        <dsp:cNvPr id="0" name=""/>
        <dsp:cNvSpPr/>
      </dsp:nvSpPr>
      <dsp:spPr>
        <a:xfrm>
          <a:off x="2195479" y="914"/>
          <a:ext cx="884425" cy="8844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CA" sz="800" b="1" kern="1200" dirty="0" smtClean="0"/>
            <a:t>3 </a:t>
          </a:r>
          <a:r>
            <a:rPr lang="en-CA" sz="800" b="1" kern="1200" dirty="0" err="1" smtClean="0"/>
            <a:t>membres</a:t>
          </a:r>
          <a:r>
            <a:rPr lang="en-CA" sz="800" b="1" kern="1200" dirty="0" smtClean="0"/>
            <a:t> </a:t>
          </a:r>
          <a:r>
            <a:rPr lang="en-CA" sz="800" b="1" kern="1200" dirty="0"/>
            <a:t>de </a:t>
          </a:r>
          <a:r>
            <a:rPr lang="en-CA" sz="800" b="1" kern="1200" dirty="0" err="1"/>
            <a:t>l'Équipe</a:t>
          </a:r>
          <a:r>
            <a:rPr lang="en-CA" sz="800" b="1" kern="1200" dirty="0"/>
            <a:t> de coordination</a:t>
          </a:r>
        </a:p>
      </dsp:txBody>
      <dsp:txXfrm>
        <a:off x="2325000" y="130435"/>
        <a:ext cx="625383" cy="625383"/>
      </dsp:txXfrm>
    </dsp:sp>
    <dsp:sp modelId="{3A97C252-BD7D-40D0-81B6-E9323585305C}">
      <dsp:nvSpPr>
        <dsp:cNvPr id="0" name=""/>
        <dsp:cNvSpPr/>
      </dsp:nvSpPr>
      <dsp:spPr>
        <a:xfrm>
          <a:off x="3535611" y="1341045"/>
          <a:ext cx="884425" cy="8844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CA" sz="800" b="1" kern="1200" dirty="0" smtClean="0"/>
            <a:t>8 </a:t>
          </a:r>
          <a:r>
            <a:rPr lang="en-CA" sz="800" b="1" kern="1200" dirty="0" err="1"/>
            <a:t>personnes</a:t>
          </a:r>
          <a:r>
            <a:rPr lang="en-CA" sz="800" b="1" kern="1200" dirty="0"/>
            <a:t> </a:t>
          </a:r>
          <a:r>
            <a:rPr lang="en-CA" sz="800" b="1" kern="1200" dirty="0" err="1"/>
            <a:t>enseignantes</a:t>
          </a:r>
          <a:endParaRPr lang="en-CA" sz="800" b="1" kern="1200" dirty="0"/>
        </a:p>
      </dsp:txBody>
      <dsp:txXfrm>
        <a:off x="3665132" y="1470566"/>
        <a:ext cx="625383" cy="625383"/>
      </dsp:txXfrm>
    </dsp:sp>
    <dsp:sp modelId="{6249CCA8-72BE-48EF-88BE-D355677A45DF}">
      <dsp:nvSpPr>
        <dsp:cNvPr id="0" name=""/>
        <dsp:cNvSpPr/>
      </dsp:nvSpPr>
      <dsp:spPr>
        <a:xfrm>
          <a:off x="2195479" y="2681177"/>
          <a:ext cx="884425" cy="8844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CA" sz="800" b="1" kern="1200" dirty="0" smtClean="0"/>
            <a:t>7 </a:t>
          </a:r>
          <a:r>
            <a:rPr lang="en-CA" sz="800" b="1" kern="1200" dirty="0" err="1" smtClean="0"/>
            <a:t>personnes</a:t>
          </a:r>
          <a:r>
            <a:rPr lang="en-CA" sz="800" b="1" kern="1200" dirty="0" smtClean="0"/>
            <a:t> </a:t>
          </a:r>
          <a:r>
            <a:rPr lang="en-CA" sz="800" b="1" kern="1200" dirty="0"/>
            <a:t>non </a:t>
          </a:r>
          <a:r>
            <a:rPr lang="en-CA" sz="800" b="1" kern="1200" dirty="0" err="1"/>
            <a:t>enseignantes</a:t>
          </a:r>
          <a:endParaRPr lang="en-CA" sz="800" b="1" kern="1200" dirty="0"/>
        </a:p>
      </dsp:txBody>
      <dsp:txXfrm>
        <a:off x="2325000" y="2810698"/>
        <a:ext cx="625383" cy="625383"/>
      </dsp:txXfrm>
    </dsp:sp>
    <dsp:sp modelId="{E42A916F-17BC-4804-8B98-86591C4963C8}">
      <dsp:nvSpPr>
        <dsp:cNvPr id="0" name=""/>
        <dsp:cNvSpPr/>
      </dsp:nvSpPr>
      <dsp:spPr>
        <a:xfrm>
          <a:off x="855348" y="1341045"/>
          <a:ext cx="884425" cy="8844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CA" sz="800" b="1" kern="1200" dirty="0"/>
            <a:t>8 </a:t>
          </a:r>
          <a:r>
            <a:rPr lang="en-CA" sz="800" b="1" kern="1200" dirty="0" err="1" smtClean="0"/>
            <a:t>personnes</a:t>
          </a:r>
          <a:r>
            <a:rPr lang="en-CA" sz="800" b="1" kern="1200" dirty="0" smtClean="0"/>
            <a:t> </a:t>
          </a:r>
          <a:r>
            <a:rPr lang="en-CA" sz="800" b="1" kern="1200" dirty="0" err="1"/>
            <a:t>étudiantes</a:t>
          </a:r>
          <a:endParaRPr lang="en-CA" sz="800" b="1" kern="1200" dirty="0"/>
        </a:p>
      </dsp:txBody>
      <dsp:txXfrm>
        <a:off x="984869" y="1470566"/>
        <a:ext cx="625383" cy="625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41814-4BA1-4875-9D5A-6F51F6177496}">
      <dsp:nvSpPr>
        <dsp:cNvPr id="0" name=""/>
        <dsp:cNvSpPr/>
      </dsp:nvSpPr>
      <dsp:spPr>
        <a:xfrm>
          <a:off x="1742991" y="1196815"/>
          <a:ext cx="1833210" cy="1594701"/>
        </a:xfrm>
        <a:prstGeom prst="gear9">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CA" sz="1400" b="1" kern="1200" dirty="0" smtClean="0"/>
            <a:t>Près de 50 personnes ont contribué aux travaux du projet</a:t>
          </a:r>
          <a:endParaRPr lang="en-CA" sz="1400" b="1" kern="1200" dirty="0"/>
        </a:p>
      </dsp:txBody>
      <dsp:txXfrm>
        <a:off x="2093722" y="1570366"/>
        <a:ext cx="1131748" cy="819709"/>
      </dsp:txXfrm>
    </dsp:sp>
    <dsp:sp modelId="{52294789-1A2E-42EC-9469-6013D17C88AC}">
      <dsp:nvSpPr>
        <dsp:cNvPr id="0" name=""/>
        <dsp:cNvSpPr/>
      </dsp:nvSpPr>
      <dsp:spPr>
        <a:xfrm>
          <a:off x="1018925" y="870570"/>
          <a:ext cx="1109723" cy="1109723"/>
        </a:xfrm>
        <a:prstGeom prst="gear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b="1" kern="1200" dirty="0" smtClean="0"/>
            <a:t>40 %</a:t>
          </a:r>
          <a:r>
            <a:rPr lang="fr-CA" sz="800" kern="1200" dirty="0" smtClean="0"/>
            <a:t> personnes étudiantes</a:t>
          </a:r>
          <a:endParaRPr lang="en-CA" sz="800" kern="1200" dirty="0"/>
        </a:p>
      </dsp:txBody>
      <dsp:txXfrm>
        <a:off x="1298301" y="1151635"/>
        <a:ext cx="550971" cy="547593"/>
      </dsp:txXfrm>
    </dsp:sp>
    <dsp:sp modelId="{DD24FE1B-1A20-4C6E-AA1A-21D8211E15FC}">
      <dsp:nvSpPr>
        <dsp:cNvPr id="0" name=""/>
        <dsp:cNvSpPr/>
      </dsp:nvSpPr>
      <dsp:spPr>
        <a:xfrm rot="20700000">
          <a:off x="1630440" y="104974"/>
          <a:ext cx="1087302" cy="1087302"/>
        </a:xfrm>
        <a:prstGeom prst="gear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b="1" kern="1200" dirty="0" smtClean="0"/>
            <a:t>24 % </a:t>
          </a:r>
          <a:r>
            <a:rPr lang="fr-CA" sz="800" kern="1200" dirty="0" smtClean="0"/>
            <a:t>personnes enseignantes</a:t>
          </a:r>
          <a:endParaRPr lang="en-CA" sz="800" kern="1200" dirty="0"/>
        </a:p>
      </dsp:txBody>
      <dsp:txXfrm rot="-20700000">
        <a:off x="1868918" y="343452"/>
        <a:ext cx="610347" cy="610347"/>
      </dsp:txXfrm>
    </dsp:sp>
    <dsp:sp modelId="{EFA0B284-9C43-4AF0-829D-1AB2897BD163}">
      <dsp:nvSpPr>
        <dsp:cNvPr id="0" name=""/>
        <dsp:cNvSpPr/>
      </dsp:nvSpPr>
      <dsp:spPr>
        <a:xfrm>
          <a:off x="1764431" y="1009330"/>
          <a:ext cx="1953113" cy="1953113"/>
        </a:xfrm>
        <a:prstGeom prst="circularArrow">
          <a:avLst>
            <a:gd name="adj1" fmla="val 4687"/>
            <a:gd name="adj2" fmla="val 299029"/>
            <a:gd name="adj3" fmla="val 2468694"/>
            <a:gd name="adj4" fmla="val 15967615"/>
            <a:gd name="adj5" fmla="val 5469"/>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2AA1B33-D8A8-4799-AC51-FA81074D99CD}">
      <dsp:nvSpPr>
        <dsp:cNvPr id="0" name=""/>
        <dsp:cNvSpPr/>
      </dsp:nvSpPr>
      <dsp:spPr>
        <a:xfrm>
          <a:off x="812352" y="631124"/>
          <a:ext cx="1419059" cy="141905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49D0459-1846-4A56-9875-259F12A0DDBB}">
      <dsp:nvSpPr>
        <dsp:cNvPr id="0" name=""/>
        <dsp:cNvSpPr/>
      </dsp:nvSpPr>
      <dsp:spPr>
        <a:xfrm>
          <a:off x="1378936" y="-127091"/>
          <a:ext cx="1530031" cy="153003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87E6-D801-42E8-A6F5-D2F49E164ABE}">
      <dsp:nvSpPr>
        <dsp:cNvPr id="0" name=""/>
        <dsp:cNvSpPr/>
      </dsp:nvSpPr>
      <dsp:spPr>
        <a:xfrm>
          <a:off x="833546" y="243549"/>
          <a:ext cx="1018778" cy="1018778"/>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b="1" kern="1200" dirty="0" smtClean="0"/>
            <a:t>12 %</a:t>
          </a:r>
          <a:r>
            <a:rPr lang="fr-CA" sz="900" kern="1200" dirty="0" smtClean="0"/>
            <a:t> personnes cadres</a:t>
          </a:r>
          <a:endParaRPr lang="en-CA" sz="1000" kern="1200" dirty="0"/>
        </a:p>
      </dsp:txBody>
      <dsp:txXfrm>
        <a:off x="1038366" y="482193"/>
        <a:ext cx="609138" cy="523673"/>
      </dsp:txXfrm>
    </dsp:sp>
    <dsp:sp modelId="{10110C0F-6567-453D-A49B-3BE5A3122CBC}">
      <dsp:nvSpPr>
        <dsp:cNvPr id="0" name=""/>
        <dsp:cNvSpPr/>
      </dsp:nvSpPr>
      <dsp:spPr>
        <a:xfrm rot="21087972">
          <a:off x="790064" y="-158093"/>
          <a:ext cx="1253097" cy="1253097"/>
        </a:xfrm>
        <a:prstGeom prst="circularArrow">
          <a:avLst>
            <a:gd name="adj1" fmla="val 4878"/>
            <a:gd name="adj2" fmla="val 312630"/>
            <a:gd name="adj3" fmla="val 2871167"/>
            <a:gd name="adj4" fmla="val 15639924"/>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87E6-D801-42E8-A6F5-D2F49E164ABE}">
      <dsp:nvSpPr>
        <dsp:cNvPr id="0" name=""/>
        <dsp:cNvSpPr/>
      </dsp:nvSpPr>
      <dsp:spPr>
        <a:xfrm>
          <a:off x="833546" y="12439"/>
          <a:ext cx="1018778" cy="1018778"/>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CA" sz="1000" b="1" kern="1200" dirty="0" smtClean="0"/>
            <a:t>24 % </a:t>
          </a:r>
          <a:r>
            <a:rPr lang="fr-CA" sz="800" kern="1200" dirty="0" smtClean="0"/>
            <a:t>personnes non enseignantes</a:t>
          </a:r>
          <a:endParaRPr lang="en-CA" sz="800" kern="1200" dirty="0"/>
        </a:p>
      </dsp:txBody>
      <dsp:txXfrm>
        <a:off x="1038366" y="251083"/>
        <a:ext cx="609138" cy="523673"/>
      </dsp:txXfrm>
    </dsp:sp>
    <dsp:sp modelId="{10110C0F-6567-453D-A49B-3BE5A3122CBC}">
      <dsp:nvSpPr>
        <dsp:cNvPr id="0" name=""/>
        <dsp:cNvSpPr/>
      </dsp:nvSpPr>
      <dsp:spPr>
        <a:xfrm>
          <a:off x="790064" y="-158093"/>
          <a:ext cx="1253097" cy="1253097"/>
        </a:xfrm>
        <a:prstGeom prst="circularArrow">
          <a:avLst>
            <a:gd name="adj1" fmla="val 4878"/>
            <a:gd name="adj2" fmla="val 312630"/>
            <a:gd name="adj3" fmla="val 2871167"/>
            <a:gd name="adj4" fmla="val 15639924"/>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9886FC-9412-A441-AEF1-0BA1AD173D80}" type="datetimeFigureOut">
              <a:rPr lang="en-US" smtClean="0"/>
              <a:t>9/9/2019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4F2E01D-B7B9-FE4E-8061-4D9D3F4EECEF}" type="slidenum">
              <a:rPr lang="en-US" smtClean="0"/>
              <a:t>‹#›</a:t>
            </a:fld>
            <a:endParaRPr lang="en-US"/>
          </a:p>
        </p:txBody>
      </p:sp>
    </p:spTree>
    <p:extLst>
      <p:ext uri="{BB962C8B-B14F-4D97-AF65-F5344CB8AC3E}">
        <p14:creationId xmlns:p14="http://schemas.microsoft.com/office/powerpoint/2010/main" val="131802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872D02-C088-497B-A585-3B97985ACFE2}" type="datetimeFigureOut">
              <a:rPr lang="fr-CA" smtClean="0"/>
              <a:t>2019-09-09</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B0B4A2-70EB-4B76-B4D2-5E856A31274B}" type="slidenum">
              <a:rPr lang="fr-CA" smtClean="0"/>
              <a:t>‹#›</a:t>
            </a:fld>
            <a:endParaRPr lang="fr-CA"/>
          </a:p>
        </p:txBody>
      </p:sp>
    </p:spTree>
    <p:extLst>
      <p:ext uri="{BB962C8B-B14F-4D97-AF65-F5344CB8AC3E}">
        <p14:creationId xmlns:p14="http://schemas.microsoft.com/office/powerpoint/2010/main" val="198367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7550" y="1162050"/>
            <a:ext cx="5575300" cy="3136900"/>
          </a:xfrm>
        </p:spPr>
      </p:sp>
      <p:sp>
        <p:nvSpPr>
          <p:cNvPr id="3" name="Espace réservé des notes 2"/>
          <p:cNvSpPr>
            <a:spLocks noGrp="1"/>
          </p:cNvSpPr>
          <p:nvPr>
            <p:ph type="body" idx="1"/>
          </p:nvPr>
        </p:nvSpPr>
        <p:spPr/>
        <p:txBody>
          <a:bodyPr/>
          <a:lstStyle/>
          <a:p>
            <a:endParaRPr lang="fr-CA" dirty="0">
              <a:solidFill>
                <a:schemeClr val="tx1"/>
              </a:solidFill>
            </a:endParaRPr>
          </a:p>
        </p:txBody>
      </p:sp>
      <p:sp>
        <p:nvSpPr>
          <p:cNvPr id="4" name="Espace réservé du numéro de diapositive 3"/>
          <p:cNvSpPr>
            <a:spLocks noGrp="1"/>
          </p:cNvSpPr>
          <p:nvPr>
            <p:ph type="sldNum" sz="quarter" idx="10"/>
          </p:nvPr>
        </p:nvSpPr>
        <p:spPr/>
        <p:txBody>
          <a:bodyPr/>
          <a:lstStyle/>
          <a:p>
            <a:fld id="{7BB0B4A2-70EB-4B76-B4D2-5E856A31274B}" type="slidenum">
              <a:rPr lang="fr-CA" smtClean="0"/>
              <a:t>1</a:t>
            </a:fld>
            <a:endParaRPr lang="fr-CA"/>
          </a:p>
        </p:txBody>
      </p:sp>
    </p:spTree>
    <p:extLst>
      <p:ext uri="{BB962C8B-B14F-4D97-AF65-F5344CB8AC3E}">
        <p14:creationId xmlns:p14="http://schemas.microsoft.com/office/powerpoint/2010/main" val="2108275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7550" y="1162050"/>
            <a:ext cx="5575300" cy="3136900"/>
          </a:xfrm>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CA" b="0" dirty="0"/>
              <a:t> </a:t>
            </a:r>
          </a:p>
        </p:txBody>
      </p:sp>
      <p:sp>
        <p:nvSpPr>
          <p:cNvPr id="4" name="Espace réservé du numéro de diapositive 3"/>
          <p:cNvSpPr>
            <a:spLocks noGrp="1"/>
          </p:cNvSpPr>
          <p:nvPr>
            <p:ph type="sldNum" sz="quarter" idx="10"/>
          </p:nvPr>
        </p:nvSpPr>
        <p:spPr/>
        <p:txBody>
          <a:bodyPr/>
          <a:lstStyle/>
          <a:p>
            <a:fld id="{7BB0B4A2-70EB-4B76-B4D2-5E856A31274B}" type="slidenum">
              <a:rPr lang="fr-CA" smtClean="0"/>
              <a:t>10</a:t>
            </a:fld>
            <a:endParaRPr lang="fr-CA"/>
          </a:p>
        </p:txBody>
      </p:sp>
    </p:spTree>
    <p:extLst>
      <p:ext uri="{BB962C8B-B14F-4D97-AF65-F5344CB8AC3E}">
        <p14:creationId xmlns:p14="http://schemas.microsoft.com/office/powerpoint/2010/main" val="358840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chemeClr val="tx1"/>
              </a:solidFill>
            </a:endParaRPr>
          </a:p>
        </p:txBody>
      </p:sp>
      <p:sp>
        <p:nvSpPr>
          <p:cNvPr id="4" name="Slide Number Placeholder 3"/>
          <p:cNvSpPr>
            <a:spLocks noGrp="1"/>
          </p:cNvSpPr>
          <p:nvPr>
            <p:ph type="sldNum" sz="quarter" idx="10"/>
          </p:nvPr>
        </p:nvSpPr>
        <p:spPr/>
        <p:txBody>
          <a:bodyPr/>
          <a:lstStyle/>
          <a:p>
            <a:fld id="{7BB0B4A2-70EB-4B76-B4D2-5E856A31274B}" type="slidenum">
              <a:rPr lang="fr-CA" smtClean="0"/>
              <a:t>2</a:t>
            </a:fld>
            <a:endParaRPr lang="fr-CA"/>
          </a:p>
        </p:txBody>
      </p:sp>
    </p:spTree>
    <p:extLst>
      <p:ext uri="{BB962C8B-B14F-4D97-AF65-F5344CB8AC3E}">
        <p14:creationId xmlns:p14="http://schemas.microsoft.com/office/powerpoint/2010/main" val="13109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0" i="0"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7BB0B4A2-70EB-4B76-B4D2-5E856A31274B}" type="slidenum">
              <a:rPr lang="fr-CA" smtClean="0"/>
              <a:t>3</a:t>
            </a:fld>
            <a:endParaRPr lang="fr-CA"/>
          </a:p>
        </p:txBody>
      </p:sp>
    </p:spTree>
    <p:extLst>
      <p:ext uri="{BB962C8B-B14F-4D97-AF65-F5344CB8AC3E}">
        <p14:creationId xmlns:p14="http://schemas.microsoft.com/office/powerpoint/2010/main" val="213210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i="0" baseline="0" dirty="0" smtClean="0">
                <a:solidFill>
                  <a:schemeClr val="tx1"/>
                </a:solidFill>
              </a:rPr>
              <a:t>Comité consultatif :</a:t>
            </a:r>
          </a:p>
          <a:p>
            <a:pPr marL="628650" lvl="1" indent="-171450">
              <a:buFont typeface="Arial" panose="020B0604020202020204" pitchFamily="34" charset="0"/>
              <a:buChar char="•"/>
            </a:pPr>
            <a:r>
              <a:rPr lang="fr-CA" i="0" baseline="0" dirty="0" smtClean="0">
                <a:solidFill>
                  <a:schemeClr val="tx1"/>
                </a:solidFill>
              </a:rPr>
              <a:t>Dans la composition, 4 postes réservés aux comités syndicaux portant sur la cause des femmes</a:t>
            </a:r>
          </a:p>
          <a:p>
            <a:pPr marL="628650" lvl="1" indent="-171450">
              <a:buFont typeface="Arial" panose="020B0604020202020204" pitchFamily="34" charset="0"/>
              <a:buChar char="•"/>
            </a:pPr>
            <a:r>
              <a:rPr lang="fr-CA" i="0" baseline="0" dirty="0" smtClean="0">
                <a:solidFill>
                  <a:schemeClr val="tx1"/>
                </a:solidFill>
              </a:rPr>
              <a:t>Taux d’assiduité aux rencontres : 75 %</a:t>
            </a:r>
          </a:p>
          <a:p>
            <a:pPr marL="628650" lvl="1" indent="-171450">
              <a:buFont typeface="Arial" panose="020B0604020202020204" pitchFamily="34" charset="0"/>
              <a:buChar char="•"/>
            </a:pPr>
            <a:endParaRPr lang="fr-CA" i="0" baseline="0" dirty="0" smtClean="0">
              <a:solidFill>
                <a:schemeClr val="tx1"/>
              </a:solidFill>
            </a:endParaRPr>
          </a:p>
          <a:p>
            <a:pPr marL="0" lvl="0" indent="0">
              <a:buFont typeface="Arial" panose="020B0604020202020204" pitchFamily="34" charset="0"/>
              <a:buNone/>
            </a:pPr>
            <a:r>
              <a:rPr lang="fr-CA" i="0" baseline="0" dirty="0" smtClean="0">
                <a:solidFill>
                  <a:schemeClr val="tx1"/>
                </a:solidFill>
              </a:rPr>
              <a:t>Au total, c’est près d’une cinquantaine de membres de la communauté universitaire qui ont contribué, à un moment donné ou à un autre, à définir le projet d’une université sans violence sexuelle.  </a:t>
            </a:r>
          </a:p>
        </p:txBody>
      </p:sp>
      <p:sp>
        <p:nvSpPr>
          <p:cNvPr id="4" name="Espace réservé du numéro de diapositive 3"/>
          <p:cNvSpPr>
            <a:spLocks noGrp="1"/>
          </p:cNvSpPr>
          <p:nvPr>
            <p:ph type="sldNum" sz="quarter" idx="10"/>
          </p:nvPr>
        </p:nvSpPr>
        <p:spPr/>
        <p:txBody>
          <a:bodyPr/>
          <a:lstStyle/>
          <a:p>
            <a:fld id="{7BB0B4A2-70EB-4B76-B4D2-5E856A31274B}" type="slidenum">
              <a:rPr lang="fr-CA" smtClean="0"/>
              <a:t>4</a:t>
            </a:fld>
            <a:endParaRPr lang="fr-CA"/>
          </a:p>
        </p:txBody>
      </p:sp>
    </p:spTree>
    <p:extLst>
      <p:ext uri="{BB962C8B-B14F-4D97-AF65-F5344CB8AC3E}">
        <p14:creationId xmlns:p14="http://schemas.microsoft.com/office/powerpoint/2010/main" val="332024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i="0" baseline="0" dirty="0" smtClean="0">
                <a:solidFill>
                  <a:schemeClr val="tx1"/>
                </a:solidFill>
              </a:rPr>
              <a:t>À compter de l’AN 3, l’orchestration du plan d’action des activités et initiatives 2019-2020 est sous la gouverne du Comité permanent et du BIMI.</a:t>
            </a:r>
          </a:p>
        </p:txBody>
      </p:sp>
      <p:sp>
        <p:nvSpPr>
          <p:cNvPr id="4" name="Espace réservé du numéro de diapositive 3"/>
          <p:cNvSpPr>
            <a:spLocks noGrp="1"/>
          </p:cNvSpPr>
          <p:nvPr>
            <p:ph type="sldNum" sz="quarter" idx="10"/>
          </p:nvPr>
        </p:nvSpPr>
        <p:spPr/>
        <p:txBody>
          <a:bodyPr/>
          <a:lstStyle/>
          <a:p>
            <a:fld id="{7BB0B4A2-70EB-4B76-B4D2-5E856A31274B}" type="slidenum">
              <a:rPr lang="fr-CA" smtClean="0"/>
              <a:t>5</a:t>
            </a:fld>
            <a:endParaRPr lang="fr-CA"/>
          </a:p>
        </p:txBody>
      </p:sp>
    </p:spTree>
    <p:extLst>
      <p:ext uri="{BB962C8B-B14F-4D97-AF65-F5344CB8AC3E}">
        <p14:creationId xmlns:p14="http://schemas.microsoft.com/office/powerpoint/2010/main" val="149854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Les travaux se sont terminés 15</a:t>
            </a:r>
            <a:r>
              <a:rPr lang="fr-CA" baseline="0" dirty="0" smtClean="0"/>
              <a:t> mois plus tôt que prévus. Nonobstant, un mécanisme de gouvernance est adopté, soit la </a:t>
            </a:r>
            <a:r>
              <a:rPr lang="fr-CA" i="1" baseline="0" dirty="0" smtClean="0"/>
              <a:t>Politique pour prévenir et combattre les violences à caractère sexuel</a:t>
            </a:r>
            <a:r>
              <a:rPr lang="fr-CA" i="0" baseline="0" dirty="0" smtClean="0"/>
              <a:t>.  </a:t>
            </a:r>
          </a:p>
          <a:p>
            <a:endParaRPr lang="fr-CA" i="0" baseline="0" dirty="0" smtClean="0"/>
          </a:p>
          <a:p>
            <a:r>
              <a:rPr lang="fr-CA" i="0" baseline="0" dirty="0" smtClean="0"/>
              <a:t>Selon une </a:t>
            </a:r>
            <a:r>
              <a:rPr lang="fr-CA" b="0" i="0" baseline="0" dirty="0" smtClean="0"/>
              <a:t>approche institutionnelle, systémique,</a:t>
            </a:r>
            <a:r>
              <a:rPr lang="fr-CA" b="0" i="0" dirty="0" smtClean="0"/>
              <a:t> </a:t>
            </a:r>
            <a:r>
              <a:rPr lang="fr-CA" b="0" i="0" baseline="0" dirty="0" smtClean="0"/>
              <a:t>inclusive et plurielle, </a:t>
            </a:r>
            <a:r>
              <a:rPr lang="fr-CA" i="0" baseline="0" dirty="0" smtClean="0"/>
              <a:t>cette contribution s’est faite de diverses manières, par exemple, soit lors de/du :</a:t>
            </a:r>
          </a:p>
          <a:p>
            <a:pPr marL="171450" indent="-171450">
              <a:buFont typeface="Arial" panose="020B0604020202020204" pitchFamily="34" charset="0"/>
              <a:buChar char="•"/>
            </a:pPr>
            <a:r>
              <a:rPr lang="fr-CA" i="0" baseline="0" dirty="0" smtClean="0"/>
              <a:t>la pré-consultation portant sur les grands éléments en réponse aux obligations de la Loi : avril à mai 2018</a:t>
            </a:r>
          </a:p>
          <a:p>
            <a:pPr marL="171450" indent="-171450">
              <a:buFont typeface="Arial" panose="020B0604020202020204" pitchFamily="34" charset="0"/>
              <a:buChar char="•"/>
            </a:pPr>
            <a:r>
              <a:rPr lang="fr-CA" i="0" baseline="0" dirty="0" smtClean="0"/>
              <a:t>la formulation d’avis au Secrétaire général portant sur le document de travail soutenant l’élaboration de la politique : septembre 2018</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i="0" baseline="0" dirty="0" smtClean="0"/>
              <a:t>la consultation portant sur l’ébauche de politique soumise à la communauté universitaire : octobre 2018</a:t>
            </a:r>
          </a:p>
          <a:p>
            <a:pPr marL="171450" indent="-171450">
              <a:buFont typeface="Arial" panose="020B0604020202020204" pitchFamily="34" charset="0"/>
              <a:buChar char="•"/>
            </a:pPr>
            <a:r>
              <a:rPr lang="fr-CA" i="0" baseline="0" dirty="0" smtClean="0"/>
              <a:t>partage de l’ensemble des avis et recommandations du Comité consultatif et de ses cinq groupes de travail (compendiums) formulés de mars 2017 à novembre 2018</a:t>
            </a:r>
          </a:p>
          <a:p>
            <a:pPr marL="171450" indent="-171450">
              <a:buFont typeface="Arial" panose="020B0604020202020204" pitchFamily="34" charset="0"/>
              <a:buChar char="•"/>
            </a:pPr>
            <a:r>
              <a:rPr lang="fr-CA" i="0" baseline="0" dirty="0" smtClean="0"/>
              <a:t>partage d’une proposition de contribution du Comité consultatif au Comité permanent (plan de déploiement) : janvier 2019</a:t>
            </a:r>
          </a:p>
          <a:p>
            <a:pPr marL="171450" indent="-171450">
              <a:buFont typeface="Arial" panose="020B0604020202020204" pitchFamily="34" charset="0"/>
              <a:buChar char="•"/>
            </a:pPr>
            <a:r>
              <a:rPr lang="fr-CA" i="0" baseline="0" dirty="0" smtClean="0"/>
              <a:t>partage d’informations et de documents liés aux travaux du projet, de manière continue au Secrétaire général, à son équipe et au Comité permanent : août 2018 à août 2019</a:t>
            </a:r>
          </a:p>
          <a:p>
            <a:pPr marL="0" indent="0">
              <a:buFont typeface="Arial" panose="020B0604020202020204" pitchFamily="34" charset="0"/>
              <a:buNone/>
            </a:pPr>
            <a:endParaRPr lang="fr-CA" i="0" baseline="0" dirty="0" smtClean="0"/>
          </a:p>
          <a:p>
            <a:r>
              <a:rPr lang="fr-CA" i="0" baseline="0" dirty="0" smtClean="0"/>
              <a:t>Sans compter que des projets sont en cours de développement :</a:t>
            </a:r>
          </a:p>
          <a:p>
            <a:pPr marL="171450" indent="-171450">
              <a:buFont typeface="Arial" panose="020B0604020202020204" pitchFamily="34" charset="0"/>
              <a:buChar char="•"/>
            </a:pPr>
            <a:r>
              <a:rPr lang="fr-CA" i="1" baseline="0" dirty="0" smtClean="0"/>
              <a:t>Reconnaître la diversité sexuelle et de genre à l’UQO </a:t>
            </a:r>
            <a:r>
              <a:rPr lang="fr-CA" i="0" baseline="0" dirty="0" smtClean="0"/>
              <a:t>: compréhension et sensibilisation (financé par le MEES ; responsables : Monique Benoit, Karine Baril et Isabel Côté)</a:t>
            </a:r>
          </a:p>
          <a:p>
            <a:pPr marL="171450" indent="-171450">
              <a:buFont typeface="Arial" panose="020B0604020202020204" pitchFamily="34" charset="0"/>
              <a:buChar char="•"/>
            </a:pPr>
            <a:r>
              <a:rPr lang="fr-CA" i="1" baseline="0" dirty="0" smtClean="0"/>
              <a:t>Évaluer la faisabilité de l’implantation d’un programme de prévention de l’agression sexuelle offert aux étudiantes inscrites en première année de baccalauréat </a:t>
            </a:r>
            <a:r>
              <a:rPr lang="fr-CA" i="0" baseline="0" dirty="0" smtClean="0"/>
              <a:t>(projet de recherche multi-sites financé par les IRSC ; chercheure principale de l’Université de Montréal : Isabelle </a:t>
            </a:r>
            <a:r>
              <a:rPr lang="fr-CA" i="0" baseline="0" dirty="0" err="1" smtClean="0"/>
              <a:t>Daigneault</a:t>
            </a:r>
            <a:r>
              <a:rPr lang="fr-CA" i="0" baseline="0" dirty="0" smtClean="0"/>
              <a:t>, </a:t>
            </a:r>
            <a:r>
              <a:rPr lang="fr-CA" i="0" baseline="0" dirty="0" err="1" smtClean="0"/>
              <a:t>co</a:t>
            </a:r>
            <a:r>
              <a:rPr lang="fr-CA" i="0" baseline="0" dirty="0" smtClean="0"/>
              <a:t>-chercheure de l’UQO : Karine Baril)</a:t>
            </a:r>
          </a:p>
          <a:p>
            <a:pPr marL="171450" indent="-171450">
              <a:buFont typeface="Arial" panose="020B0604020202020204" pitchFamily="34" charset="0"/>
              <a:buChar char="•"/>
            </a:pPr>
            <a:r>
              <a:rPr lang="fr-CA" i="0" baseline="0" dirty="0" smtClean="0"/>
              <a:t>Sondage visant à connaître les habitudes de la communauté universitaire, de même que leur sentiment de sécurité quant aux lieux physiques (responsable : GT-5  portant sur la sécurité des personnes; co-responsable : Mélanie Bertrand)</a:t>
            </a:r>
          </a:p>
          <a:p>
            <a:pPr marL="171450" indent="-171450">
              <a:buFont typeface="Arial" panose="020B0604020202020204" pitchFamily="34" charset="0"/>
              <a:buChar char="•"/>
            </a:pPr>
            <a:r>
              <a:rPr lang="fr-CA" i="0" baseline="0" dirty="0" smtClean="0"/>
              <a:t>Modules de formation en développement par l’UQ en réponse aux obligations de la Loi en matière de formations obligatoires (représentante UQO : Karine Baril)</a:t>
            </a:r>
            <a:endParaRPr lang="fr-CA" i="1" baseline="0" dirty="0" smtClean="0"/>
          </a:p>
        </p:txBody>
      </p:sp>
      <p:sp>
        <p:nvSpPr>
          <p:cNvPr id="4" name="Slide Number Placeholder 3"/>
          <p:cNvSpPr>
            <a:spLocks noGrp="1"/>
          </p:cNvSpPr>
          <p:nvPr>
            <p:ph type="sldNum" sz="quarter" idx="10"/>
          </p:nvPr>
        </p:nvSpPr>
        <p:spPr/>
        <p:txBody>
          <a:bodyPr/>
          <a:lstStyle/>
          <a:p>
            <a:fld id="{7BB0B4A2-70EB-4B76-B4D2-5E856A31274B}" type="slidenum">
              <a:rPr lang="fr-CA" smtClean="0"/>
              <a:t>6</a:t>
            </a:fld>
            <a:endParaRPr lang="fr-CA"/>
          </a:p>
        </p:txBody>
      </p:sp>
    </p:spTree>
    <p:extLst>
      <p:ext uri="{BB962C8B-B14F-4D97-AF65-F5344CB8AC3E}">
        <p14:creationId xmlns:p14="http://schemas.microsoft.com/office/powerpoint/2010/main" val="189182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Parmi les activités</a:t>
            </a:r>
            <a:r>
              <a:rPr lang="fr-CA" baseline="0" dirty="0" smtClean="0"/>
              <a:t> et initiatives réalisées :</a:t>
            </a:r>
          </a:p>
          <a:p>
            <a:endParaRPr lang="fr-CA" baseline="0" dirty="0" smtClean="0"/>
          </a:p>
          <a:p>
            <a:pPr marL="171450" indent="-171450">
              <a:buFont typeface="Arial" panose="020B0604020202020204" pitchFamily="34" charset="0"/>
              <a:buChar char="•"/>
            </a:pPr>
            <a:r>
              <a:rPr lang="fr-CA" baseline="0" dirty="0" smtClean="0"/>
              <a:t>Campagne de sensibilisation </a:t>
            </a:r>
            <a:r>
              <a:rPr lang="fr-CA" i="1" baseline="0" dirty="0" smtClean="0"/>
              <a:t>Sans oui, c’est non! Sans consentement, c’est une agression!</a:t>
            </a:r>
            <a:r>
              <a:rPr lang="fr-CA" i="0" baseline="0" dirty="0" smtClean="0"/>
              <a:t> (trimestres d’automne et d’hiver)</a:t>
            </a:r>
          </a:p>
          <a:p>
            <a:pPr marL="171450" indent="-171450">
              <a:buFont typeface="Arial" panose="020B0604020202020204" pitchFamily="34" charset="0"/>
              <a:buChar char="•"/>
            </a:pPr>
            <a:r>
              <a:rPr lang="fr-CA" i="0" baseline="0" dirty="0" smtClean="0"/>
              <a:t>Campagne des 12 jours d’action contre la violence envers les femmes (trimestre d’automne)</a:t>
            </a:r>
          </a:p>
          <a:p>
            <a:pPr marL="171450" indent="-171450">
              <a:buFont typeface="Arial" panose="020B0604020202020204" pitchFamily="34" charset="0"/>
              <a:buChar char="•"/>
            </a:pPr>
            <a:r>
              <a:rPr lang="fr-CA" i="0" baseline="0" dirty="0" smtClean="0"/>
              <a:t>Campagne de sensibilisation </a:t>
            </a:r>
            <a:r>
              <a:rPr lang="fr-CA" i="1" baseline="0" dirty="0" smtClean="0"/>
              <a:t>Non au </a:t>
            </a:r>
            <a:r>
              <a:rPr lang="fr-CA" i="1" baseline="0" dirty="0" err="1" smtClean="0"/>
              <a:t>victim</a:t>
            </a:r>
            <a:r>
              <a:rPr lang="fr-CA" i="1" baseline="0" dirty="0" smtClean="0"/>
              <a:t> </a:t>
            </a:r>
            <a:r>
              <a:rPr lang="fr-CA" i="1" baseline="0" dirty="0" err="1" smtClean="0"/>
              <a:t>blaming</a:t>
            </a:r>
            <a:r>
              <a:rPr lang="fr-CA" i="1" baseline="0" dirty="0" smtClean="0"/>
              <a:t>. La honte doit changer de camp </a:t>
            </a:r>
            <a:r>
              <a:rPr lang="fr-CA" i="0" baseline="0" dirty="0" smtClean="0"/>
              <a:t>(trimestre d’hiver)</a:t>
            </a:r>
          </a:p>
          <a:p>
            <a:pPr marL="171450" indent="-171450">
              <a:buFont typeface="Arial" panose="020B0604020202020204" pitchFamily="34" charset="0"/>
              <a:buChar char="•"/>
            </a:pPr>
            <a:r>
              <a:rPr lang="fr-CA" i="0" baseline="0" dirty="0" smtClean="0"/>
              <a:t>Exposition d’art survivant </a:t>
            </a:r>
            <a:r>
              <a:rPr lang="fr-CA" i="1" baseline="0" dirty="0" smtClean="0"/>
              <a:t>Que portais-tu?</a:t>
            </a:r>
            <a:r>
              <a:rPr lang="fr-CA" i="0" baseline="0" dirty="0" smtClean="0"/>
              <a:t> (trimestre d’hiver)</a:t>
            </a:r>
          </a:p>
          <a:p>
            <a:pPr marL="171450" indent="-171450">
              <a:buFont typeface="Arial" panose="020B0604020202020204" pitchFamily="34" charset="0"/>
              <a:buChar char="•"/>
            </a:pPr>
            <a:r>
              <a:rPr lang="fr-CA" i="0" baseline="0" dirty="0" smtClean="0"/>
              <a:t>Ateliers de formation (22 ateliers) :</a:t>
            </a:r>
          </a:p>
          <a:p>
            <a:pPr marL="628650" lvl="1" indent="-171450">
              <a:buFont typeface="Arial" panose="020B0604020202020204" pitchFamily="34" charset="0"/>
              <a:buChar char="•"/>
            </a:pPr>
            <a:r>
              <a:rPr lang="fr-CA" i="0" baseline="0" dirty="0" smtClean="0"/>
              <a:t>Un pour les cadres supérieurs et les cadres</a:t>
            </a:r>
          </a:p>
          <a:p>
            <a:pPr marL="628650" lvl="1" indent="-171450">
              <a:buFont typeface="Arial" panose="020B0604020202020204" pitchFamily="34" charset="0"/>
              <a:buChar char="•"/>
            </a:pPr>
            <a:r>
              <a:rPr lang="fr-CA" i="0" baseline="0" dirty="0" smtClean="0"/>
              <a:t>Un pour le personnel des services aux étudiants, du Secrétariat général et du Bureau de la vice-rectrice responsable du projet</a:t>
            </a:r>
          </a:p>
          <a:p>
            <a:pPr marL="628650" lvl="1" indent="-171450">
              <a:buFont typeface="Arial" panose="020B0604020202020204" pitchFamily="34" charset="0"/>
              <a:buChar char="•"/>
            </a:pPr>
            <a:r>
              <a:rPr lang="fr-CA" i="0" baseline="0" dirty="0" smtClean="0"/>
              <a:t>Un pour le personnel du café-bar Le </a:t>
            </a:r>
            <a:r>
              <a:rPr lang="fr-CA" i="0" baseline="0" dirty="0" err="1" smtClean="0"/>
              <a:t>Tonik</a:t>
            </a:r>
            <a:r>
              <a:rPr lang="fr-CA" i="0" baseline="0" dirty="0" smtClean="0"/>
              <a:t> (initiative </a:t>
            </a:r>
            <a:r>
              <a:rPr lang="fr-CA" i="1" baseline="0" dirty="0" smtClean="0"/>
              <a:t>Commande un Angelot</a:t>
            </a:r>
            <a:r>
              <a:rPr lang="fr-CA" i="0" baseline="0" dirty="0" smtClean="0"/>
              <a:t>)</a:t>
            </a:r>
          </a:p>
          <a:p>
            <a:pPr marL="628650" lvl="1" indent="-171450">
              <a:buFont typeface="Arial" panose="020B0604020202020204" pitchFamily="34" charset="0"/>
              <a:buChar char="•"/>
            </a:pPr>
            <a:r>
              <a:rPr lang="fr-CA" i="0" baseline="0" dirty="0" smtClean="0"/>
              <a:t>Trois ateliers pour le personnel des modules et départements</a:t>
            </a:r>
          </a:p>
          <a:p>
            <a:pPr marL="628650" lvl="1" indent="-171450">
              <a:buFont typeface="Arial" panose="020B0604020202020204" pitchFamily="34" charset="0"/>
              <a:buChar char="•"/>
            </a:pPr>
            <a:r>
              <a:rPr lang="fr-CA" i="0" baseline="0" dirty="0" smtClean="0"/>
              <a:t>Seize ateliers pour les comités organisateurs d’activités sociales et festives</a:t>
            </a:r>
          </a:p>
          <a:p>
            <a:pPr marL="171450" lvl="0" indent="-171450">
              <a:buFont typeface="Arial" panose="020B0604020202020204" pitchFamily="34" charset="0"/>
              <a:buChar char="•"/>
            </a:pPr>
            <a:r>
              <a:rPr lang="fr-CA" i="0" baseline="0" dirty="0" smtClean="0"/>
              <a:t>Trois conférences portant sur des enjeux spécifiques des violences à caractère sexuel, dont le harcèlement sexuel</a:t>
            </a:r>
          </a:p>
          <a:p>
            <a:pPr marL="171450" lvl="0" indent="-171450">
              <a:buFont typeface="Arial" panose="020B0604020202020204" pitchFamily="34" charset="0"/>
              <a:buChar char="•"/>
            </a:pPr>
            <a:r>
              <a:rPr lang="fr-CA" i="0" baseline="0" dirty="0" smtClean="0"/>
              <a:t>Outils de sensibilisation : dépliants, affiches, bannières, fiches d’information, macarons, messages dans les plans de cours et agendas étudiants, capsules de sensibilisation, clips vidéo, guide d’encadrement des activités sociales et festives, site Web dédié, ressources d’aide sur et hors campus, etc.</a:t>
            </a:r>
          </a:p>
          <a:p>
            <a:pPr marL="628650" lvl="1"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7BB0B4A2-70EB-4B76-B4D2-5E856A31274B}" type="slidenum">
              <a:rPr lang="fr-CA" smtClean="0"/>
              <a:t>7</a:t>
            </a:fld>
            <a:endParaRPr lang="fr-CA"/>
          </a:p>
        </p:txBody>
      </p:sp>
    </p:spTree>
    <p:extLst>
      <p:ext uri="{BB962C8B-B14F-4D97-AF65-F5344CB8AC3E}">
        <p14:creationId xmlns:p14="http://schemas.microsoft.com/office/powerpoint/2010/main" val="189182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B0B4A2-70EB-4B76-B4D2-5E856A31274B}" type="slidenum">
              <a:rPr lang="fr-CA" smtClean="0"/>
              <a:t>8</a:t>
            </a:fld>
            <a:endParaRPr lang="fr-CA"/>
          </a:p>
        </p:txBody>
      </p:sp>
    </p:spTree>
    <p:extLst>
      <p:ext uri="{BB962C8B-B14F-4D97-AF65-F5344CB8AC3E}">
        <p14:creationId xmlns:p14="http://schemas.microsoft.com/office/powerpoint/2010/main" val="366030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IMPORTANT : La</a:t>
            </a:r>
            <a:r>
              <a:rPr lang="fr-CA" baseline="0" dirty="0" smtClean="0"/>
              <a:t> citation de Karine Baril est à venir et l’utilisation de celle de Monique Benoit est à confirmer.</a:t>
            </a:r>
            <a:endParaRPr lang="en-CA" dirty="0"/>
          </a:p>
        </p:txBody>
      </p:sp>
      <p:sp>
        <p:nvSpPr>
          <p:cNvPr id="4" name="Slide Number Placeholder 3"/>
          <p:cNvSpPr>
            <a:spLocks noGrp="1"/>
          </p:cNvSpPr>
          <p:nvPr>
            <p:ph type="sldNum" sz="quarter" idx="10"/>
          </p:nvPr>
        </p:nvSpPr>
        <p:spPr/>
        <p:txBody>
          <a:bodyPr/>
          <a:lstStyle/>
          <a:p>
            <a:fld id="{7BB0B4A2-70EB-4B76-B4D2-5E856A31274B}" type="slidenum">
              <a:rPr lang="fr-CA" smtClean="0"/>
              <a:t>9</a:t>
            </a:fld>
            <a:endParaRPr lang="fr-CA"/>
          </a:p>
        </p:txBody>
      </p:sp>
    </p:spTree>
    <p:extLst>
      <p:ext uri="{BB962C8B-B14F-4D97-AF65-F5344CB8AC3E}">
        <p14:creationId xmlns:p14="http://schemas.microsoft.com/office/powerpoint/2010/main" val="1281900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1">
              <a:lumMod val="85000"/>
              <a:lumOff val="1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lumMod val="60000"/>
                  <a:lumOff val="40000"/>
                </a:scheme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5829" y="6032943"/>
            <a:ext cx="1352019" cy="422885"/>
          </a:xfrm>
          <a:prstGeom prst="rect">
            <a:avLst/>
          </a:prstGeom>
        </p:spPr>
      </p:pic>
    </p:spTree>
    <p:extLst>
      <p:ext uri="{BB962C8B-B14F-4D97-AF65-F5344CB8AC3E}">
        <p14:creationId xmlns:p14="http://schemas.microsoft.com/office/powerpoint/2010/main" val="241728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descr="BackgroudUQ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115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2F597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Image 1" descr="Logo-Marine-Blan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5829" y="6041701"/>
            <a:ext cx="1352019" cy="422885"/>
          </a:xfrm>
          <a:prstGeom prst="rect">
            <a:avLst/>
          </a:prstGeom>
        </p:spPr>
      </p:pic>
    </p:spTree>
    <p:extLst>
      <p:ext uri="{BB962C8B-B14F-4D97-AF65-F5344CB8AC3E}">
        <p14:creationId xmlns:p14="http://schemas.microsoft.com/office/powerpoint/2010/main" val="25127970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DE463F"/>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5829" y="6032942"/>
            <a:ext cx="1352019" cy="422884"/>
          </a:xfrm>
          <a:prstGeom prst="rect">
            <a:avLst/>
          </a:prstGeom>
        </p:spPr>
      </p:pic>
    </p:spTree>
    <p:extLst>
      <p:ext uri="{BB962C8B-B14F-4D97-AF65-F5344CB8AC3E}">
        <p14:creationId xmlns:p14="http://schemas.microsoft.com/office/powerpoint/2010/main" val="244374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15533" y="0"/>
            <a:ext cx="12192000" cy="6858000"/>
          </a:xfrm>
          <a:prstGeom prst="rect">
            <a:avLst/>
          </a:prstGeom>
          <a:solidFill>
            <a:srgbClr val="41B4B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5829" y="6032942"/>
            <a:ext cx="1352019" cy="422884"/>
          </a:xfrm>
          <a:prstGeom prst="rect">
            <a:avLst/>
          </a:prstGeom>
        </p:spPr>
      </p:pic>
    </p:spTree>
    <p:extLst>
      <p:ext uri="{BB962C8B-B14F-4D97-AF65-F5344CB8AC3E}">
        <p14:creationId xmlns:p14="http://schemas.microsoft.com/office/powerpoint/2010/main" val="235500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172" y="5727763"/>
            <a:ext cx="1420504" cy="418507"/>
          </a:xfrm>
          <a:prstGeom prst="rect">
            <a:avLst/>
          </a:prstGeom>
        </p:spPr>
      </p:pic>
      <p:sp>
        <p:nvSpPr>
          <p:cNvPr id="10" name="Rectangle 9"/>
          <p:cNvSpPr/>
          <p:nvPr userDrawn="1"/>
        </p:nvSpPr>
        <p:spPr>
          <a:xfrm>
            <a:off x="-58387" y="6356901"/>
            <a:ext cx="12320460" cy="174764"/>
          </a:xfrm>
          <a:prstGeom prst="rect">
            <a:avLst/>
          </a:prstGeom>
          <a:solidFill>
            <a:srgbClr val="2F59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3343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p:cNvSpPr/>
          <p:nvPr userDrawn="1"/>
        </p:nvSpPr>
        <p:spPr>
          <a:xfrm>
            <a:off x="-58387" y="6356901"/>
            <a:ext cx="12320460" cy="174764"/>
          </a:xfrm>
          <a:prstGeom prst="rect">
            <a:avLst/>
          </a:prstGeom>
          <a:solidFill>
            <a:srgbClr val="2F59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097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4" descr="EdificeCr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339797"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5507" y="6098316"/>
            <a:ext cx="1229108" cy="362118"/>
          </a:xfrm>
          <a:prstGeom prst="rect">
            <a:avLst/>
          </a:prstGeom>
        </p:spPr>
      </p:pic>
      <p:sp>
        <p:nvSpPr>
          <p:cNvPr id="5" name="Rectangle 4"/>
          <p:cNvSpPr/>
          <p:nvPr userDrawn="1"/>
        </p:nvSpPr>
        <p:spPr>
          <a:xfrm>
            <a:off x="4326558" y="0"/>
            <a:ext cx="233564" cy="6858000"/>
          </a:xfrm>
          <a:prstGeom prst="rect">
            <a:avLst/>
          </a:prstGeom>
          <a:solidFill>
            <a:srgbClr val="2F59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2516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5507" y="6098316"/>
            <a:ext cx="1229108" cy="362118"/>
          </a:xfrm>
          <a:prstGeom prst="rect">
            <a:avLst/>
          </a:prstGeom>
        </p:spPr>
      </p:pic>
      <p:sp>
        <p:nvSpPr>
          <p:cNvPr id="4" name="Rectangle 3"/>
          <p:cNvSpPr/>
          <p:nvPr userDrawn="1"/>
        </p:nvSpPr>
        <p:spPr>
          <a:xfrm>
            <a:off x="4326558" y="0"/>
            <a:ext cx="233564" cy="6858000"/>
          </a:xfrm>
          <a:prstGeom prst="rect">
            <a:avLst/>
          </a:prstGeom>
          <a:solidFill>
            <a:srgbClr val="2F59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8022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lumMod val="85000"/>
              <a:lumOff val="1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a:off x="-58387" y="6356901"/>
            <a:ext cx="12320460" cy="174764"/>
          </a:xfrm>
          <a:prstGeom prst="rect">
            <a:avLst/>
          </a:prstGeom>
          <a:solidFill>
            <a:srgbClr val="2F59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5646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Page</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D648D-8D08-664E-9882-490D2055D930}" type="slidenum">
              <a:rPr lang="en-US" smtClean="0"/>
              <a:t>‹#›</a:t>
            </a:fld>
            <a:endParaRPr lang="en-US"/>
          </a:p>
        </p:txBody>
      </p:sp>
    </p:spTree>
    <p:extLst>
      <p:ext uri="{BB962C8B-B14F-4D97-AF65-F5344CB8AC3E}">
        <p14:creationId xmlns:p14="http://schemas.microsoft.com/office/powerpoint/2010/main" val="332665088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24.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7.png"/><Relationship Id="rId4" Type="http://schemas.openxmlformats.org/officeDocument/2006/relationships/diagramLayout" Target="../diagrams/layout5.xm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p:nvPr/>
        </p:nvSpPr>
        <p:spPr>
          <a:xfrm>
            <a:off x="5943184" y="2041930"/>
            <a:ext cx="4807112" cy="2369880"/>
          </a:xfrm>
          <a:prstGeom prst="rect">
            <a:avLst/>
          </a:prstGeom>
          <a:noFill/>
        </p:spPr>
        <p:txBody>
          <a:bodyPr wrap="square" rtlCol="0">
            <a:spAutoFit/>
          </a:bodyPr>
          <a:lstStyle/>
          <a:p>
            <a:r>
              <a:rPr lang="en-US" sz="2800" b="1" dirty="0" smtClean="0">
                <a:solidFill>
                  <a:schemeClr val="tx2"/>
                </a:solidFill>
                <a:latin typeface="Raleway Light"/>
                <a:cs typeface="Raleway Light"/>
              </a:rPr>
              <a:t>Aux </a:t>
            </a:r>
            <a:r>
              <a:rPr lang="en-US" sz="2800" b="1" dirty="0" err="1" smtClean="0">
                <a:solidFill>
                  <a:schemeClr val="tx2"/>
                </a:solidFill>
                <a:latin typeface="Raleway Light"/>
                <a:cs typeface="Raleway Light"/>
              </a:rPr>
              <a:t>termes</a:t>
            </a:r>
            <a:r>
              <a:rPr lang="en-US" sz="2800" b="1" dirty="0" smtClean="0">
                <a:solidFill>
                  <a:schemeClr val="tx2"/>
                </a:solidFill>
                <a:latin typeface="Raleway Light"/>
                <a:cs typeface="Raleway Light"/>
              </a:rPr>
              <a:t> du </a:t>
            </a:r>
            <a:r>
              <a:rPr lang="en-US" sz="2800" b="1" dirty="0" err="1">
                <a:solidFill>
                  <a:schemeClr val="tx2"/>
                </a:solidFill>
                <a:latin typeface="Raleway Light"/>
                <a:cs typeface="Raleway Light"/>
              </a:rPr>
              <a:t>p</a:t>
            </a:r>
            <a:r>
              <a:rPr lang="en-US" sz="2800" b="1" dirty="0" err="1" smtClean="0">
                <a:solidFill>
                  <a:schemeClr val="tx2"/>
                </a:solidFill>
                <a:latin typeface="Raleway Light"/>
                <a:cs typeface="Raleway Light"/>
              </a:rPr>
              <a:t>rojet</a:t>
            </a:r>
            <a:r>
              <a:rPr lang="en-US" sz="2800" b="1" dirty="0" smtClean="0">
                <a:solidFill>
                  <a:schemeClr val="tx2"/>
                </a:solidFill>
                <a:latin typeface="Raleway Light"/>
                <a:cs typeface="Raleway Light"/>
              </a:rPr>
              <a:t> :</a:t>
            </a:r>
          </a:p>
          <a:p>
            <a:pPr lvl="1"/>
            <a:r>
              <a:rPr lang="en-US" sz="2400" b="1" i="1" dirty="0" smtClean="0">
                <a:solidFill>
                  <a:schemeClr val="tx2"/>
                </a:solidFill>
                <a:latin typeface="Raleway Light"/>
                <a:cs typeface="Raleway Light"/>
              </a:rPr>
              <a:t>Pour </a:t>
            </a:r>
            <a:r>
              <a:rPr lang="en-US" sz="2400" b="1" i="1" dirty="0" err="1">
                <a:solidFill>
                  <a:schemeClr val="tx2"/>
                </a:solidFill>
                <a:latin typeface="Raleway Light"/>
                <a:cs typeface="Raleway Light"/>
              </a:rPr>
              <a:t>une</a:t>
            </a:r>
            <a:r>
              <a:rPr lang="en-US" sz="2400" b="1" i="1" dirty="0">
                <a:solidFill>
                  <a:schemeClr val="tx2"/>
                </a:solidFill>
                <a:latin typeface="Raleway Light"/>
                <a:cs typeface="Raleway Light"/>
              </a:rPr>
              <a:t> </a:t>
            </a:r>
            <a:r>
              <a:rPr lang="en-US" sz="2400" b="1" i="1" dirty="0" err="1">
                <a:solidFill>
                  <a:schemeClr val="tx2"/>
                </a:solidFill>
                <a:latin typeface="Raleway Light"/>
                <a:cs typeface="Raleway Light"/>
              </a:rPr>
              <a:t>communauté</a:t>
            </a:r>
            <a:r>
              <a:rPr lang="en-US" sz="2400" b="1" i="1" dirty="0">
                <a:solidFill>
                  <a:schemeClr val="tx2"/>
                </a:solidFill>
                <a:latin typeface="Raleway Light"/>
                <a:cs typeface="Raleway Light"/>
              </a:rPr>
              <a:t> </a:t>
            </a:r>
            <a:r>
              <a:rPr lang="en-US" sz="2400" b="1" i="1" dirty="0" err="1">
                <a:solidFill>
                  <a:schemeClr val="tx2"/>
                </a:solidFill>
                <a:latin typeface="Raleway Light"/>
                <a:cs typeface="Raleway Light"/>
              </a:rPr>
              <a:t>universitaire</a:t>
            </a:r>
            <a:r>
              <a:rPr lang="en-US" sz="2400" b="1" i="1" dirty="0">
                <a:solidFill>
                  <a:schemeClr val="tx2"/>
                </a:solidFill>
                <a:latin typeface="Raleway Light"/>
                <a:cs typeface="Raleway Light"/>
              </a:rPr>
              <a:t> </a:t>
            </a:r>
            <a:r>
              <a:rPr lang="en-US" sz="2400" b="1" i="1" dirty="0" err="1">
                <a:solidFill>
                  <a:schemeClr val="tx2"/>
                </a:solidFill>
                <a:latin typeface="Raleway Light"/>
                <a:cs typeface="Raleway Light"/>
              </a:rPr>
              <a:t>exempte</a:t>
            </a:r>
            <a:r>
              <a:rPr lang="en-US" sz="2400" b="1" i="1" dirty="0">
                <a:solidFill>
                  <a:schemeClr val="tx2"/>
                </a:solidFill>
                <a:latin typeface="Raleway Light"/>
                <a:cs typeface="Raleway Light"/>
              </a:rPr>
              <a:t> de </a:t>
            </a:r>
            <a:r>
              <a:rPr lang="en-US" sz="2400" b="1" i="1" dirty="0" err="1">
                <a:solidFill>
                  <a:schemeClr val="tx2"/>
                </a:solidFill>
                <a:latin typeface="Raleway Light"/>
                <a:cs typeface="Raleway Light"/>
              </a:rPr>
              <a:t>harcèlement</a:t>
            </a:r>
            <a:r>
              <a:rPr lang="en-US" sz="2400" b="1" i="1" dirty="0">
                <a:solidFill>
                  <a:schemeClr val="tx2"/>
                </a:solidFill>
                <a:latin typeface="Raleway Light"/>
                <a:cs typeface="Raleway Light"/>
              </a:rPr>
              <a:t>, de violence et </a:t>
            </a:r>
            <a:r>
              <a:rPr lang="en-US" sz="2400" b="1" i="1" dirty="0" err="1">
                <a:solidFill>
                  <a:schemeClr val="tx2"/>
                </a:solidFill>
                <a:latin typeface="Raleway Light"/>
                <a:cs typeface="Raleway Light"/>
              </a:rPr>
              <a:t>d’agression</a:t>
            </a:r>
            <a:r>
              <a:rPr lang="en-US" sz="2400" b="1" i="1" dirty="0">
                <a:solidFill>
                  <a:schemeClr val="tx2"/>
                </a:solidFill>
                <a:latin typeface="Raleway Light"/>
                <a:cs typeface="Raleway Light"/>
              </a:rPr>
              <a:t> à </a:t>
            </a:r>
            <a:r>
              <a:rPr lang="en-US" sz="2400" b="1" i="1" dirty="0" err="1">
                <a:solidFill>
                  <a:schemeClr val="tx2"/>
                </a:solidFill>
                <a:latin typeface="Raleway Light"/>
                <a:cs typeface="Raleway Light"/>
              </a:rPr>
              <a:t>caractère</a:t>
            </a:r>
            <a:r>
              <a:rPr lang="en-US" sz="2400" b="1" i="1" dirty="0">
                <a:solidFill>
                  <a:schemeClr val="tx2"/>
                </a:solidFill>
                <a:latin typeface="Raleway Light"/>
                <a:cs typeface="Raleway Light"/>
              </a:rPr>
              <a:t> </a:t>
            </a:r>
            <a:r>
              <a:rPr lang="en-US" sz="2400" b="1" i="1" dirty="0" err="1">
                <a:solidFill>
                  <a:schemeClr val="tx2"/>
                </a:solidFill>
                <a:latin typeface="Raleway Light"/>
                <a:cs typeface="Raleway Light"/>
              </a:rPr>
              <a:t>sexuel</a:t>
            </a:r>
            <a:endParaRPr lang="en-US" sz="2400" b="1" dirty="0">
              <a:solidFill>
                <a:schemeClr val="tx2"/>
              </a:solidFill>
              <a:latin typeface="Raleway Light"/>
              <a:cs typeface="Raleway Light"/>
            </a:endParaRPr>
          </a:p>
        </p:txBody>
      </p:sp>
    </p:spTree>
    <p:extLst>
      <p:ext uri="{BB962C8B-B14F-4D97-AF65-F5344CB8AC3E}">
        <p14:creationId xmlns:p14="http://schemas.microsoft.com/office/powerpoint/2010/main" val="644802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37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7678" y="2065510"/>
            <a:ext cx="9190952" cy="2677656"/>
          </a:xfrm>
          <a:prstGeom prst="rect">
            <a:avLst/>
          </a:prstGeom>
          <a:noFill/>
        </p:spPr>
        <p:txBody>
          <a:bodyPr wrap="square" rtlCol="0">
            <a:spAutoFit/>
          </a:bodyPr>
          <a:lstStyle/>
          <a:p>
            <a:r>
              <a:rPr lang="fr-CA" sz="2800" b="1" dirty="0" smtClean="0"/>
              <a:t>Une priorité institutionnelle, un projet du </a:t>
            </a:r>
            <a:r>
              <a:rPr lang="fr-CA" sz="2800" b="1" i="1" dirty="0" smtClean="0"/>
              <a:t>plan stratégique 2016-2020 : Être plus près, Aller plus loin, </a:t>
            </a:r>
            <a:r>
              <a:rPr lang="fr-CA" sz="2800" b="1" dirty="0" smtClean="0"/>
              <a:t>inscrit sous l’orientation stratégique « </a:t>
            </a:r>
            <a:r>
              <a:rPr lang="fr-CA" sz="2800" b="1" i="1" dirty="0" smtClean="0"/>
              <a:t>Enrichir l’expérience étudiante </a:t>
            </a:r>
            <a:r>
              <a:rPr lang="fr-CA" sz="2800" b="1" dirty="0" smtClean="0"/>
              <a:t>».</a:t>
            </a:r>
            <a:endParaRPr lang="fr-CA" sz="2800" b="1" i="1" dirty="0" smtClean="0"/>
          </a:p>
          <a:p>
            <a:endParaRPr lang="fr-CA" sz="2800" b="1" i="1" dirty="0" smtClean="0">
              <a:solidFill>
                <a:schemeClr val="bg1">
                  <a:lumMod val="95000"/>
                </a:schemeClr>
              </a:solidFill>
            </a:endParaRPr>
          </a:p>
          <a:p>
            <a:pPr lvl="1"/>
            <a:r>
              <a:rPr lang="fr-CA" sz="2800" b="1" i="1" dirty="0" smtClean="0">
                <a:solidFill>
                  <a:schemeClr val="bg1">
                    <a:lumMod val="95000"/>
                  </a:schemeClr>
                </a:solidFill>
              </a:rPr>
              <a:t>Pour une communauté universitaire exempte de harcèlement, de violence et d’agression à caractère sexuel</a:t>
            </a:r>
          </a:p>
        </p:txBody>
      </p:sp>
      <p:pic>
        <p:nvPicPr>
          <p:cNvPr id="3" name="Image 3" descr="https://uqo.ca/sites/default/files/styles/diaporama/public/images/diaporama/screen_shot_2016-07-06_at_2.33.54_pm.png?itok=mZkVy6a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10" y="198208"/>
            <a:ext cx="2453005" cy="1565669"/>
          </a:xfrm>
          <a:prstGeom prst="rect">
            <a:avLst/>
          </a:prstGeom>
          <a:noFill/>
          <a:ln>
            <a:noFill/>
          </a:ln>
        </p:spPr>
      </p:pic>
      <p:pic>
        <p:nvPicPr>
          <p:cNvPr id="4" name="Image 4" descr="https://uqo.ca/sites/default/files/styles/diaporama/public/images/diaporama/screen_shot_2016-07-06_at_2.37.46_pm.png?itok=1nt41YB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7382" y="199872"/>
            <a:ext cx="2502535" cy="1564005"/>
          </a:xfrm>
          <a:prstGeom prst="rect">
            <a:avLst/>
          </a:prstGeom>
          <a:noFill/>
          <a:ln>
            <a:noFill/>
          </a:ln>
        </p:spPr>
      </p:pic>
      <p:pic>
        <p:nvPicPr>
          <p:cNvPr id="5" name="Image 5" descr="https://uqo.ca/sites/default/files/styles/diaporama/public/images/diaporama/screen_shot_2016-07-06_at_2.49.40_pm.png?itok=EpqY68M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3154" y="199872"/>
            <a:ext cx="2419350" cy="1564005"/>
          </a:xfrm>
          <a:prstGeom prst="rect">
            <a:avLst/>
          </a:prstGeom>
          <a:noFill/>
          <a:ln>
            <a:noFill/>
          </a:ln>
        </p:spPr>
      </p:pic>
      <p:pic>
        <p:nvPicPr>
          <p:cNvPr id="6" name="Image 6" descr="https://uqo.ca/sites/default/files/styles/diaporama/public/images/diaporama/screen_shot_2016-07-06_at_2.37.21_pm.png?itok=jBUNFPdy"/>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9827" y="199872"/>
            <a:ext cx="2502535" cy="1564005"/>
          </a:xfrm>
          <a:prstGeom prst="rect">
            <a:avLst/>
          </a:prstGeom>
          <a:noFill/>
          <a:ln>
            <a:noFill/>
          </a:ln>
        </p:spPr>
      </p:pic>
    </p:spTree>
    <p:extLst>
      <p:ext uri="{BB962C8B-B14F-4D97-AF65-F5344CB8AC3E}">
        <p14:creationId xmlns:p14="http://schemas.microsoft.com/office/powerpoint/2010/main" val="3367170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301" y="89888"/>
            <a:ext cx="10115141"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CA" sz="3600" b="1" dirty="0" smtClean="0"/>
              <a:t>Un projet qui s’est précisé et défini au fil du temps…</a:t>
            </a:r>
            <a:endParaRPr lang="fr-CA" sz="3600" b="1" dirty="0"/>
          </a:p>
        </p:txBody>
      </p:sp>
      <p:sp>
        <p:nvSpPr>
          <p:cNvPr id="5" name="Rectangle 4"/>
          <p:cNvSpPr/>
          <p:nvPr/>
        </p:nvSpPr>
        <p:spPr>
          <a:xfrm>
            <a:off x="722113" y="880487"/>
            <a:ext cx="1944687" cy="584775"/>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CA" sz="3200" b="1" dirty="0"/>
              <a:t>e</a:t>
            </a:r>
            <a:r>
              <a:rPr lang="fr-CA" sz="3200" b="1" dirty="0" smtClean="0"/>
              <a:t>n 2015</a:t>
            </a:r>
            <a:endParaRPr lang="fr-CA" sz="2000" dirty="0"/>
          </a:p>
        </p:txBody>
      </p:sp>
      <p:sp>
        <p:nvSpPr>
          <p:cNvPr id="7" name="Rectangle 6"/>
          <p:cNvSpPr/>
          <p:nvPr/>
        </p:nvSpPr>
        <p:spPr>
          <a:xfrm>
            <a:off x="5642620" y="856623"/>
            <a:ext cx="1944687" cy="584775"/>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CA" sz="3200" b="1" dirty="0"/>
              <a:t>e</a:t>
            </a:r>
            <a:r>
              <a:rPr lang="fr-CA" sz="3200" b="1" dirty="0" smtClean="0"/>
              <a:t>n 2016</a:t>
            </a:r>
            <a:endParaRPr lang="fr-CA" sz="2000" dirty="0"/>
          </a:p>
        </p:txBody>
      </p:sp>
      <p:sp>
        <p:nvSpPr>
          <p:cNvPr id="11" name="Rectangle 10"/>
          <p:cNvSpPr/>
          <p:nvPr/>
        </p:nvSpPr>
        <p:spPr>
          <a:xfrm>
            <a:off x="2500801" y="3876982"/>
            <a:ext cx="1944687" cy="584775"/>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CA" sz="3200" b="1" dirty="0"/>
              <a:t>e</a:t>
            </a:r>
            <a:r>
              <a:rPr lang="fr-CA" sz="3200" b="1" dirty="0" smtClean="0"/>
              <a:t>n 2017</a:t>
            </a:r>
            <a:endParaRPr lang="fr-CA" sz="2000" dirty="0"/>
          </a:p>
        </p:txBody>
      </p:sp>
      <p:grpSp>
        <p:nvGrpSpPr>
          <p:cNvPr id="3" name="Group 4"/>
          <p:cNvGrpSpPr>
            <a:grpSpLocks noChangeAspect="1"/>
          </p:cNvGrpSpPr>
          <p:nvPr/>
        </p:nvGrpSpPr>
        <p:grpSpPr bwMode="auto">
          <a:xfrm>
            <a:off x="1992906" y="4636341"/>
            <a:ext cx="1347787" cy="1836738"/>
            <a:chOff x="345" y="3000"/>
            <a:chExt cx="849" cy="1157"/>
          </a:xfrm>
        </p:grpSpPr>
        <p:sp>
          <p:nvSpPr>
            <p:cNvPr id="15" name="AutoShape 3"/>
            <p:cNvSpPr>
              <a:spLocks noChangeAspect="1" noTextEdit="1"/>
            </p:cNvSpPr>
            <p:nvPr/>
          </p:nvSpPr>
          <p:spPr bwMode="auto">
            <a:xfrm>
              <a:off x="345" y="3000"/>
              <a:ext cx="849" cy="1157"/>
            </a:xfrm>
            <a:prstGeom prst="rect">
              <a:avLst/>
            </a:prstGeom>
            <a:solidFill>
              <a:srgbClr val="FFFFFF"/>
            </a:solidFill>
            <a:ln w="76200" cap="sq" cmpd="sng" algn="ctr">
              <a:solidFill>
                <a:srgbClr val="EAEAEA"/>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CA"/>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 y="3000"/>
              <a:ext cx="851"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8"/>
          <p:cNvGrpSpPr>
            <a:grpSpLocks noChangeAspect="1"/>
          </p:cNvGrpSpPr>
          <p:nvPr/>
        </p:nvGrpSpPr>
        <p:grpSpPr bwMode="auto">
          <a:xfrm>
            <a:off x="4432410" y="1561305"/>
            <a:ext cx="1339850" cy="1833563"/>
            <a:chOff x="1796" y="984"/>
            <a:chExt cx="844" cy="1155"/>
          </a:xfrm>
        </p:grpSpPr>
        <p:sp>
          <p:nvSpPr>
            <p:cNvPr id="17" name="AutoShape 7"/>
            <p:cNvSpPr>
              <a:spLocks noChangeAspect="1" noTextEdit="1"/>
            </p:cNvSpPr>
            <p:nvPr/>
          </p:nvSpPr>
          <p:spPr bwMode="auto">
            <a:xfrm>
              <a:off x="1796" y="984"/>
              <a:ext cx="844" cy="1155"/>
            </a:xfrm>
            <a:prstGeom prst="rect">
              <a:avLst/>
            </a:prstGeom>
            <a:solidFill>
              <a:srgbClr val="FFFFFF"/>
            </a:solidFill>
            <a:ln w="76200" cap="sq" cmpd="sng" algn="ctr">
              <a:solidFill>
                <a:srgbClr val="EAEAEA"/>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CA"/>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 y="984"/>
              <a:ext cx="846" cy="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2"/>
          <p:cNvGrpSpPr>
            <a:grpSpLocks noChangeAspect="1"/>
          </p:cNvGrpSpPr>
          <p:nvPr/>
        </p:nvGrpSpPr>
        <p:grpSpPr bwMode="auto">
          <a:xfrm>
            <a:off x="5960121" y="1558699"/>
            <a:ext cx="1309687" cy="1809750"/>
            <a:chOff x="2729" y="999"/>
            <a:chExt cx="825" cy="1140"/>
          </a:xfrm>
        </p:grpSpPr>
        <p:sp>
          <p:nvSpPr>
            <p:cNvPr id="19" name="AutoShape 11"/>
            <p:cNvSpPr>
              <a:spLocks noChangeAspect="1" noTextEdit="1"/>
            </p:cNvSpPr>
            <p:nvPr/>
          </p:nvSpPr>
          <p:spPr bwMode="auto">
            <a:xfrm>
              <a:off x="2729" y="999"/>
              <a:ext cx="825" cy="1140"/>
            </a:xfrm>
            <a:prstGeom prst="rect">
              <a:avLst/>
            </a:prstGeom>
            <a:solidFill>
              <a:srgbClr val="FFFFFF"/>
            </a:solidFill>
            <a:ln w="76200" cap="sq" cmpd="sng" algn="ctr">
              <a:solidFill>
                <a:srgbClr val="EAEAEA"/>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CA"/>
            </a:p>
          </p:txBody>
        </p:sp>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 y="999"/>
              <a:ext cx="827"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6"/>
          <p:cNvGrpSpPr>
            <a:grpSpLocks noChangeAspect="1"/>
          </p:cNvGrpSpPr>
          <p:nvPr/>
        </p:nvGrpSpPr>
        <p:grpSpPr bwMode="auto">
          <a:xfrm>
            <a:off x="7443910" y="1550238"/>
            <a:ext cx="1349375" cy="1833563"/>
            <a:chOff x="3670" y="984"/>
            <a:chExt cx="850" cy="1155"/>
          </a:xfrm>
        </p:grpSpPr>
        <p:sp>
          <p:nvSpPr>
            <p:cNvPr id="21" name="AutoShape 15"/>
            <p:cNvSpPr>
              <a:spLocks noChangeAspect="1" noTextEdit="1"/>
            </p:cNvSpPr>
            <p:nvPr/>
          </p:nvSpPr>
          <p:spPr bwMode="auto">
            <a:xfrm>
              <a:off x="3670" y="984"/>
              <a:ext cx="850" cy="1155"/>
            </a:xfrm>
            <a:prstGeom prst="rect">
              <a:avLst/>
            </a:prstGeom>
            <a:solidFill>
              <a:srgbClr val="FFFFFF"/>
            </a:solidFill>
            <a:ln w="76200" cap="sq" cmpd="sng" algn="ctr">
              <a:solidFill>
                <a:srgbClr val="EAEAEA"/>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CA"/>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0" y="984"/>
              <a:ext cx="851" cy="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0"/>
          <p:cNvGrpSpPr>
            <a:grpSpLocks noChangeAspect="1"/>
          </p:cNvGrpSpPr>
          <p:nvPr/>
        </p:nvGrpSpPr>
        <p:grpSpPr bwMode="auto">
          <a:xfrm>
            <a:off x="8996821" y="1561305"/>
            <a:ext cx="1365250" cy="1857375"/>
            <a:chOff x="4627" y="969"/>
            <a:chExt cx="860" cy="1170"/>
          </a:xfrm>
        </p:grpSpPr>
        <p:sp>
          <p:nvSpPr>
            <p:cNvPr id="23" name="AutoShape 19"/>
            <p:cNvSpPr>
              <a:spLocks noChangeAspect="1" noTextEdit="1"/>
            </p:cNvSpPr>
            <p:nvPr/>
          </p:nvSpPr>
          <p:spPr bwMode="auto">
            <a:xfrm>
              <a:off x="4627" y="969"/>
              <a:ext cx="860" cy="1170"/>
            </a:xfrm>
            <a:prstGeom prst="rect">
              <a:avLst/>
            </a:prstGeom>
            <a:solidFill>
              <a:srgbClr val="FFFFFF"/>
            </a:solidFill>
            <a:ln w="76200" cap="sq" cmpd="sng" algn="ctr">
              <a:solidFill>
                <a:srgbClr val="EAEAEA"/>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CA"/>
            </a:p>
          </p:txBody>
        </p:sp>
        <p:pic>
          <p:nvPicPr>
            <p:cNvPr id="1045"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7" y="969"/>
              <a:ext cx="862" cy="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4"/>
          <p:cNvGrpSpPr>
            <a:grpSpLocks noChangeAspect="1"/>
          </p:cNvGrpSpPr>
          <p:nvPr/>
        </p:nvGrpSpPr>
        <p:grpSpPr bwMode="auto">
          <a:xfrm>
            <a:off x="3120081" y="1517651"/>
            <a:ext cx="1160266" cy="1878806"/>
            <a:chOff x="345" y="923"/>
            <a:chExt cx="788" cy="1276"/>
          </a:xfrm>
        </p:grpSpPr>
        <p:sp>
          <p:nvSpPr>
            <p:cNvPr id="25" name="AutoShape 23"/>
            <p:cNvSpPr>
              <a:spLocks noChangeAspect="1" noChangeArrowheads="1" noTextEdit="1"/>
            </p:cNvSpPr>
            <p:nvPr/>
          </p:nvSpPr>
          <p:spPr bwMode="auto">
            <a:xfrm>
              <a:off x="345" y="923"/>
              <a:ext cx="788" cy="1276"/>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pic>
          <p:nvPicPr>
            <p:cNvPr id="1049"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 y="923"/>
              <a:ext cx="791"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8"/>
          <p:cNvGrpSpPr>
            <a:grpSpLocks noChangeAspect="1"/>
          </p:cNvGrpSpPr>
          <p:nvPr/>
        </p:nvGrpSpPr>
        <p:grpSpPr bwMode="auto">
          <a:xfrm>
            <a:off x="442913" y="4670929"/>
            <a:ext cx="1355725" cy="1833563"/>
            <a:chOff x="1369" y="3000"/>
            <a:chExt cx="854" cy="1155"/>
          </a:xfrm>
        </p:grpSpPr>
        <p:sp>
          <p:nvSpPr>
            <p:cNvPr id="27" name="AutoShape 27"/>
            <p:cNvSpPr>
              <a:spLocks noChangeAspect="1" noTextEdit="1"/>
            </p:cNvSpPr>
            <p:nvPr/>
          </p:nvSpPr>
          <p:spPr bwMode="auto">
            <a:xfrm>
              <a:off x="1369" y="3000"/>
              <a:ext cx="854" cy="1155"/>
            </a:xfrm>
            <a:prstGeom prst="rect">
              <a:avLst/>
            </a:prstGeom>
            <a:solidFill>
              <a:srgbClr val="FFFFFF"/>
            </a:solidFill>
            <a:ln w="76200" cap="sq" cmpd="sng" algn="ctr">
              <a:solidFill>
                <a:srgbClr val="EAEAEA"/>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CA"/>
            </a:p>
          </p:txBody>
        </p:sp>
        <p:pic>
          <p:nvPicPr>
            <p:cNvPr id="1053"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9" y="3000"/>
              <a:ext cx="855" cy="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32"/>
          <p:cNvGrpSpPr>
            <a:grpSpLocks noChangeAspect="1"/>
          </p:cNvGrpSpPr>
          <p:nvPr/>
        </p:nvGrpSpPr>
        <p:grpSpPr bwMode="auto">
          <a:xfrm>
            <a:off x="3473144" y="4625229"/>
            <a:ext cx="1241425" cy="1847850"/>
            <a:chOff x="2251" y="2942"/>
            <a:chExt cx="782" cy="1164"/>
          </a:xfrm>
        </p:grpSpPr>
        <p:sp>
          <p:nvSpPr>
            <p:cNvPr id="29" name="AutoShape 31"/>
            <p:cNvSpPr>
              <a:spLocks noChangeAspect="1" noTextEdit="1"/>
            </p:cNvSpPr>
            <p:nvPr/>
          </p:nvSpPr>
          <p:spPr bwMode="auto">
            <a:xfrm>
              <a:off x="2251" y="2942"/>
              <a:ext cx="782" cy="1164"/>
            </a:xfrm>
            <a:prstGeom prst="rect">
              <a:avLst/>
            </a:prstGeom>
            <a:solidFill>
              <a:srgbClr val="FFFFFF"/>
            </a:solidFill>
            <a:ln w="76200" cap="sq" cmpd="sng" algn="ctr">
              <a:solidFill>
                <a:srgbClr val="EAEAEA"/>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CA"/>
            </a:p>
          </p:txBody>
        </p:sp>
        <p:pic>
          <p:nvPicPr>
            <p:cNvPr id="1057"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1" y="2942"/>
              <a:ext cx="784"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58"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2861" y="4585301"/>
            <a:ext cx="1533357" cy="191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9" name="Picture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3959" y="1561305"/>
            <a:ext cx="1457073" cy="1940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39"/>
          <p:cNvSpPr/>
          <p:nvPr/>
        </p:nvSpPr>
        <p:spPr>
          <a:xfrm>
            <a:off x="7443910" y="3876981"/>
            <a:ext cx="1944687" cy="584775"/>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CA" sz="3200" b="1" dirty="0"/>
              <a:t>e</a:t>
            </a:r>
            <a:r>
              <a:rPr lang="fr-CA" sz="3200" b="1" dirty="0" smtClean="0"/>
              <a:t>n 2018</a:t>
            </a:r>
            <a:endParaRPr lang="fr-CA" sz="2000" dirty="0"/>
          </a:p>
        </p:txBody>
      </p:sp>
      <p:pic>
        <p:nvPicPr>
          <p:cNvPr id="106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3340" y="4538011"/>
            <a:ext cx="1605826" cy="193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3"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27465" y="1517651"/>
            <a:ext cx="1497516" cy="193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85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2284" y="383939"/>
            <a:ext cx="4313431" cy="2308324"/>
          </a:xfrm>
          <a:prstGeom prst="rect">
            <a:avLst/>
          </a:prstGeom>
          <a:noFill/>
          <a:ln>
            <a:solidFill>
              <a:srgbClr val="3B708E"/>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fr-CA" sz="3600" b="1" dirty="0" smtClean="0"/>
              <a:t>La structure de fonctionnement de la mise en œuvre du projet</a:t>
            </a:r>
            <a:endParaRPr lang="fr-CA" sz="3600" b="1" dirty="0"/>
          </a:p>
        </p:txBody>
      </p:sp>
      <p:graphicFrame>
        <p:nvGraphicFramePr>
          <p:cNvPr id="4" name="Diagram 3"/>
          <p:cNvGraphicFramePr/>
          <p:nvPr>
            <p:extLst>
              <p:ext uri="{D42A27DB-BD31-4B8C-83A1-F6EECF244321}">
                <p14:modId xmlns:p14="http://schemas.microsoft.com/office/powerpoint/2010/main" val="3826782274"/>
              </p:ext>
            </p:extLst>
          </p:nvPr>
        </p:nvGraphicFramePr>
        <p:xfrm>
          <a:off x="281354" y="3020011"/>
          <a:ext cx="5275385" cy="3566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triped Right Arrow 7"/>
          <p:cNvSpPr/>
          <p:nvPr/>
        </p:nvSpPr>
        <p:spPr>
          <a:xfrm>
            <a:off x="5004079" y="4210261"/>
            <a:ext cx="2180492" cy="104502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b="1" dirty="0" smtClean="0">
                <a:solidFill>
                  <a:schemeClr val="tx1"/>
                </a:solidFill>
              </a:rPr>
              <a:t>ET cinq groupes de travail =</a:t>
            </a:r>
            <a:endParaRPr lang="en-CA" b="1" dirty="0">
              <a:solidFill>
                <a:schemeClr val="tx1"/>
              </a:solidFill>
            </a:endParaRPr>
          </a:p>
        </p:txBody>
      </p:sp>
      <p:graphicFrame>
        <p:nvGraphicFramePr>
          <p:cNvPr id="9" name="Diagram 8"/>
          <p:cNvGraphicFramePr/>
          <p:nvPr>
            <p:extLst>
              <p:ext uri="{D42A27DB-BD31-4B8C-83A1-F6EECF244321}">
                <p14:modId xmlns:p14="http://schemas.microsoft.com/office/powerpoint/2010/main" val="2070907789"/>
              </p:ext>
            </p:extLst>
          </p:nvPr>
        </p:nvGraphicFramePr>
        <p:xfrm>
          <a:off x="6375217" y="3759912"/>
          <a:ext cx="4224424" cy="27743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991139905"/>
              </p:ext>
            </p:extLst>
          </p:nvPr>
        </p:nvGraphicFramePr>
        <p:xfrm>
          <a:off x="8897197" y="4316681"/>
          <a:ext cx="1852325" cy="187721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extLst>
              <p:ext uri="{D42A27DB-BD31-4B8C-83A1-F6EECF244321}">
                <p14:modId xmlns:p14="http://schemas.microsoft.com/office/powerpoint/2010/main" val="3426395137"/>
              </p:ext>
            </p:extLst>
          </p:nvPr>
        </p:nvGraphicFramePr>
        <p:xfrm>
          <a:off x="8293081" y="3695540"/>
          <a:ext cx="1852325" cy="187721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13" name="Group 4"/>
          <p:cNvGrpSpPr>
            <a:grpSpLocks noChangeAspect="1"/>
          </p:cNvGrpSpPr>
          <p:nvPr/>
        </p:nvGrpSpPr>
        <p:grpSpPr bwMode="auto">
          <a:xfrm>
            <a:off x="6224588" y="130175"/>
            <a:ext cx="4524375" cy="3340100"/>
            <a:chOff x="3921" y="82"/>
            <a:chExt cx="2850" cy="2104"/>
          </a:xfrm>
        </p:grpSpPr>
        <p:sp>
          <p:nvSpPr>
            <p:cNvPr id="14" name="AutoShape 3"/>
            <p:cNvSpPr>
              <a:spLocks noChangeAspect="1" noTextEdit="1"/>
            </p:cNvSpPr>
            <p:nvPr/>
          </p:nvSpPr>
          <p:spPr bwMode="auto">
            <a:xfrm>
              <a:off x="3921" y="82"/>
              <a:ext cx="2850" cy="2104"/>
            </a:xfrm>
            <a:prstGeom prst="rect">
              <a:avLst/>
            </a:prstGeom>
            <a:solidFill>
              <a:srgbClr val="FFFFFF"/>
            </a:solidFill>
            <a:ln w="76200" cap="sq" cmpd="sng" algn="ctr">
              <a:solidFill>
                <a:srgbClr val="EAEAEA"/>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CA"/>
            </a:p>
          </p:txBody>
        </p:sp>
        <p:pic>
          <p:nvPicPr>
            <p:cNvPr id="3077" name="Picture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21" y="82"/>
              <a:ext cx="2853" cy="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5982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47826054"/>
              </p:ext>
            </p:extLst>
          </p:nvPr>
        </p:nvGraphicFramePr>
        <p:xfrm>
          <a:off x="482320" y="131371"/>
          <a:ext cx="11374734" cy="2574316"/>
        </p:xfrm>
        <a:graphic>
          <a:graphicData uri="http://schemas.openxmlformats.org/drawingml/2006/table">
            <a:tbl>
              <a:tblPr firstRow="1" bandRow="1">
                <a:tableStyleId>{073A0DAA-6AF3-43AB-8588-CEC1D06C72B9}</a:tableStyleId>
              </a:tblPr>
              <a:tblGrid>
                <a:gridCol w="3054700"/>
                <a:gridCol w="4250453"/>
                <a:gridCol w="4069581"/>
              </a:tblGrid>
              <a:tr h="370840">
                <a:tc>
                  <a:txBody>
                    <a:bodyPr/>
                    <a:lstStyle/>
                    <a:p>
                      <a:r>
                        <a:rPr lang="fr-CA" dirty="0" smtClean="0"/>
                        <a:t>GRANDS OBJECTIFS</a:t>
                      </a:r>
                    </a:p>
                    <a:p>
                      <a:r>
                        <a:rPr lang="fr-CA" dirty="0" smtClean="0"/>
                        <a:t>DU</a:t>
                      </a:r>
                      <a:r>
                        <a:rPr lang="fr-CA" baseline="0" dirty="0" smtClean="0"/>
                        <a:t> PROJET</a:t>
                      </a:r>
                      <a:endParaRPr lang="en-CA" dirty="0"/>
                    </a:p>
                  </a:txBody>
                  <a:tcPr/>
                </a:tc>
                <a:tc gridSpan="2">
                  <a:txBody>
                    <a:bodyPr/>
                    <a:lstStyle/>
                    <a:p>
                      <a:pPr marL="285750" indent="-285750" algn="l">
                        <a:buFont typeface="Arial" panose="020B0604020202020204" pitchFamily="34" charset="0"/>
                        <a:buChar char="•"/>
                      </a:pPr>
                      <a:r>
                        <a:rPr lang="fr-CA" sz="1600" dirty="0" smtClean="0"/>
                        <a:t>Sensibiliser</a:t>
                      </a:r>
                      <a:r>
                        <a:rPr lang="fr-CA" sz="1600" baseline="0" dirty="0" smtClean="0"/>
                        <a:t> la communauté universitaire aux grands enjeux liés aux violences à caractère sexuel</a:t>
                      </a:r>
                    </a:p>
                    <a:p>
                      <a:pPr marL="285750" indent="-285750" algn="l">
                        <a:buFont typeface="Arial" panose="020B0604020202020204" pitchFamily="34" charset="0"/>
                        <a:buChar char="•"/>
                      </a:pPr>
                      <a:r>
                        <a:rPr lang="fr-CA" sz="1600" baseline="0" dirty="0" smtClean="0"/>
                        <a:t>Équiper l’UQO de mécanismes pour prévenir et combattre les violences à caractère sexuel</a:t>
                      </a:r>
                    </a:p>
                    <a:p>
                      <a:pPr marL="285750" indent="-285750" algn="l">
                        <a:buFont typeface="Arial" panose="020B0604020202020204" pitchFamily="34" charset="0"/>
                        <a:buChar char="•"/>
                      </a:pPr>
                      <a:r>
                        <a:rPr lang="fr-CA" sz="1600" baseline="0" dirty="0" smtClean="0"/>
                        <a:t>Assurer un milieu universitaire sécuritaire</a:t>
                      </a:r>
                      <a:endParaRPr lang="en-CA" sz="1600" b="0" dirty="0">
                        <a:solidFill>
                          <a:schemeClr val="bg1"/>
                        </a:solidFill>
                      </a:endParaRPr>
                    </a:p>
                  </a:txBody>
                  <a:tcPr/>
                </a:tc>
                <a:tc hMerge="1">
                  <a:txBody>
                    <a:bodyPr/>
                    <a:lstStyle/>
                    <a:p>
                      <a:endParaRPr lang="en-CA"/>
                    </a:p>
                  </a:txBody>
                  <a:tcPr/>
                </a:tc>
              </a:tr>
              <a:tr h="370840">
                <a:tc>
                  <a:txBody>
                    <a:bodyPr/>
                    <a:lstStyle/>
                    <a:p>
                      <a:r>
                        <a:rPr lang="fr-CA" b="1" dirty="0" smtClean="0"/>
                        <a:t>Le calendrier</a:t>
                      </a:r>
                      <a:endParaRPr lang="en-CA" b="1" dirty="0"/>
                    </a:p>
                  </a:txBody>
                  <a:tcPr/>
                </a:tc>
                <a:tc>
                  <a:txBody>
                    <a:bodyPr/>
                    <a:lstStyle/>
                    <a:p>
                      <a:pPr marL="0" indent="0" algn="l">
                        <a:buFont typeface="Arial" panose="020B0604020202020204" pitchFamily="34" charset="0"/>
                        <a:buNone/>
                      </a:pPr>
                      <a:r>
                        <a:rPr lang="fr-CA" sz="1800" b="1" dirty="0" smtClean="0"/>
                        <a:t>Le</a:t>
                      </a:r>
                      <a:r>
                        <a:rPr lang="fr-CA" sz="1800" b="1" baseline="0" dirty="0" smtClean="0"/>
                        <a:t> budget</a:t>
                      </a:r>
                      <a:endParaRPr lang="en-CA" sz="1800" b="1" dirty="0">
                        <a:solidFill>
                          <a:schemeClr val="tx1"/>
                        </a:solidFill>
                      </a:endParaRPr>
                    </a:p>
                  </a:txBody>
                  <a:tcPr/>
                </a:tc>
                <a:tc>
                  <a:txBody>
                    <a:bodyPr/>
                    <a:lstStyle/>
                    <a:p>
                      <a:pPr marL="0" indent="0" algn="l">
                        <a:buFont typeface="Arial" panose="020B0604020202020204" pitchFamily="34" charset="0"/>
                        <a:buNone/>
                      </a:pPr>
                      <a:r>
                        <a:rPr lang="fr-CA" sz="1800" b="1" dirty="0" smtClean="0"/>
                        <a:t>Les dépenses</a:t>
                      </a:r>
                      <a:endParaRPr lang="en-CA" sz="1800" b="1" dirty="0">
                        <a:solidFill>
                          <a:schemeClr val="tx1"/>
                        </a:solidFill>
                      </a:endParaRPr>
                    </a:p>
                  </a:txBody>
                  <a:tcPr/>
                </a:tc>
              </a:tr>
              <a:tr h="282566">
                <a:tc>
                  <a:txBody>
                    <a:bodyPr/>
                    <a:lstStyle/>
                    <a:p>
                      <a:r>
                        <a:rPr lang="fr-CA" sz="1200" dirty="0" smtClean="0"/>
                        <a:t>AN 1 : 24 octobre 2016 au 30 avril 2017</a:t>
                      </a:r>
                      <a:endParaRPr lang="en-CA" sz="1200" dirty="0"/>
                    </a:p>
                  </a:txBody>
                  <a:tcPr/>
                </a:tc>
                <a:tc rowSpan="4">
                  <a:txBody>
                    <a:bodyPr/>
                    <a:lstStyle/>
                    <a:p>
                      <a:pPr marL="285750" indent="-285750" algn="l">
                        <a:buFont typeface="Arial" panose="020B0604020202020204" pitchFamily="34" charset="0"/>
                        <a:buChar char="•"/>
                      </a:pPr>
                      <a:r>
                        <a:rPr lang="fr-CA" sz="1400" dirty="0" smtClean="0"/>
                        <a:t>Projection</a:t>
                      </a:r>
                      <a:r>
                        <a:rPr lang="fr-CA" sz="1400" baseline="0" dirty="0" smtClean="0"/>
                        <a:t> budgétaire initiale :               275 314 $</a:t>
                      </a:r>
                    </a:p>
                    <a:p>
                      <a:pPr marL="285750" indent="-285750" algn="l">
                        <a:buFont typeface="Arial" panose="020B0604020202020204" pitchFamily="34" charset="0"/>
                        <a:buChar char="•"/>
                      </a:pPr>
                      <a:r>
                        <a:rPr lang="fr-CA" sz="1400" baseline="0" dirty="0" smtClean="0"/>
                        <a:t>Budget total octroyé (AN 1 à AN 4) :     233 409 $</a:t>
                      </a:r>
                    </a:p>
                    <a:p>
                      <a:pPr marL="0" indent="0" algn="l">
                        <a:buFont typeface="Arial" panose="020B0604020202020204" pitchFamily="34" charset="0"/>
                        <a:buNone/>
                      </a:pPr>
                      <a:endParaRPr lang="fr-CA" sz="1400" baseline="0" dirty="0" smtClean="0"/>
                    </a:p>
                    <a:p>
                      <a:pPr marL="0" indent="0" algn="l">
                        <a:buFont typeface="Arial" panose="020B0604020202020204" pitchFamily="34" charset="0"/>
                        <a:buNone/>
                      </a:pPr>
                      <a:r>
                        <a:rPr lang="fr-CA" sz="1100" baseline="0" dirty="0" smtClean="0"/>
                        <a:t>Note : Toutes les sources de financement (planification stratégique/budget de fonctionnement du vice-rectorat).</a:t>
                      </a:r>
                      <a:endParaRPr lang="fr-CA" sz="1100" b="0" baseline="0" dirty="0" smtClean="0">
                        <a:solidFill>
                          <a:schemeClr val="tx1"/>
                        </a:solidFill>
                      </a:endParaRPr>
                    </a:p>
                  </a:txBody>
                  <a:tcPr/>
                </a:tc>
                <a:tc rowSpan="4">
                  <a:txBody>
                    <a:bodyPr/>
                    <a:lstStyle/>
                    <a:p>
                      <a:pPr marL="285750" indent="-285750" algn="l">
                        <a:buFont typeface="Arial" panose="020B0604020202020204" pitchFamily="34" charset="0"/>
                        <a:buChar char="•"/>
                      </a:pPr>
                      <a:endParaRPr lang="fr-CA" sz="1400" dirty="0" smtClean="0"/>
                    </a:p>
                    <a:p>
                      <a:pPr marL="285750" indent="-285750" algn="l">
                        <a:buFont typeface="Arial" panose="020B0604020202020204" pitchFamily="34" charset="0"/>
                        <a:buChar char="•"/>
                      </a:pPr>
                      <a:r>
                        <a:rPr lang="fr-CA" sz="1400" dirty="0" smtClean="0"/>
                        <a:t>Dépenses totales </a:t>
                      </a:r>
                      <a:r>
                        <a:rPr lang="fr-CA" sz="1400" smtClean="0"/>
                        <a:t>:             </a:t>
                      </a:r>
                      <a:r>
                        <a:rPr lang="fr-CA" sz="1400" smtClean="0"/>
                        <a:t>218 272</a:t>
                      </a:r>
                      <a:r>
                        <a:rPr lang="fr-CA" sz="1400" baseline="0" smtClean="0"/>
                        <a:t> </a:t>
                      </a:r>
                      <a:r>
                        <a:rPr lang="fr-CA" sz="1400" smtClean="0"/>
                        <a:t>$</a:t>
                      </a:r>
                      <a:endParaRPr lang="fr-CA" sz="1400" dirty="0" smtClean="0"/>
                    </a:p>
                    <a:p>
                      <a:pPr marL="0" indent="0" algn="l">
                        <a:buFont typeface="Arial" panose="020B0604020202020204" pitchFamily="34" charset="0"/>
                        <a:buNone/>
                      </a:pPr>
                      <a:endParaRPr lang="fr-CA" sz="1400" dirty="0" smtClean="0"/>
                    </a:p>
                    <a:p>
                      <a:pPr marL="0" indent="0" algn="l">
                        <a:buFont typeface="Arial" panose="020B0604020202020204" pitchFamily="34" charset="0"/>
                        <a:buNone/>
                      </a:pPr>
                      <a:r>
                        <a:rPr lang="fr-CA" sz="1100" dirty="0" smtClean="0"/>
                        <a:t>Note : Il s’agit d’une économie de dépenses</a:t>
                      </a:r>
                      <a:r>
                        <a:rPr lang="fr-CA" sz="1100" baseline="0" dirty="0" smtClean="0"/>
                        <a:t> de </a:t>
                      </a:r>
                      <a:r>
                        <a:rPr lang="fr-CA" sz="1100" baseline="0" dirty="0" smtClean="0"/>
                        <a:t>15 137 $ </a:t>
                      </a:r>
                      <a:r>
                        <a:rPr lang="fr-CA" sz="1100" baseline="0" dirty="0" smtClean="0"/>
                        <a:t>par rapport au budget total octroyé.</a:t>
                      </a:r>
                      <a:endParaRPr lang="en-CA" sz="1100" b="0" dirty="0">
                        <a:solidFill>
                          <a:schemeClr val="tx1"/>
                        </a:solidFill>
                      </a:endParaRPr>
                    </a:p>
                  </a:txBody>
                  <a:tcPr/>
                </a:tc>
              </a:tr>
              <a:tr h="2914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200" dirty="0" smtClean="0"/>
                        <a:t>AN 2 : 1</a:t>
                      </a:r>
                      <a:r>
                        <a:rPr lang="fr-CA" sz="1200" baseline="30000" dirty="0" smtClean="0"/>
                        <a:t>er</a:t>
                      </a:r>
                      <a:r>
                        <a:rPr lang="fr-CA" sz="1200" dirty="0" smtClean="0"/>
                        <a:t> mai 2017 au 30 avril 2018</a:t>
                      </a:r>
                      <a:endParaRPr lang="en-CA" sz="1200" dirty="0" smtClean="0"/>
                    </a:p>
                  </a:txBody>
                  <a:tcPr/>
                </a:tc>
                <a:tc vMerge="1">
                  <a:txBody>
                    <a:bodyPr/>
                    <a:lstStyle/>
                    <a:p>
                      <a:pPr marL="0" indent="0" algn="l">
                        <a:buFont typeface="Arial" panose="020B0604020202020204" pitchFamily="34" charset="0"/>
                        <a:buNone/>
                      </a:pPr>
                      <a:endParaRPr lang="en-CA" sz="1800" b="0" dirty="0">
                        <a:solidFill>
                          <a:schemeClr val="tx1"/>
                        </a:solidFill>
                      </a:endParaRPr>
                    </a:p>
                  </a:txBody>
                  <a:tcPr/>
                </a:tc>
                <a:tc vMerge="1">
                  <a:txBody>
                    <a:bodyPr/>
                    <a:lstStyle/>
                    <a:p>
                      <a:pPr marL="0" indent="0" algn="l">
                        <a:buFont typeface="Arial" panose="020B0604020202020204" pitchFamily="34" charset="0"/>
                        <a:buNone/>
                      </a:pPr>
                      <a:endParaRPr lang="en-CA" sz="1800" b="0" dirty="0">
                        <a:solidFill>
                          <a:schemeClr val="tx1"/>
                        </a:solidFill>
                      </a:endParaRPr>
                    </a:p>
                  </a:txBody>
                  <a:tcPr/>
                </a:tc>
              </a:tr>
              <a:tr h="2320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200" dirty="0" smtClean="0"/>
                        <a:t>AN 3 : 1</a:t>
                      </a:r>
                      <a:r>
                        <a:rPr lang="fr-CA" sz="1200" baseline="30000" dirty="0" smtClean="0"/>
                        <a:t>er</a:t>
                      </a:r>
                      <a:r>
                        <a:rPr lang="fr-CA" sz="1200" dirty="0" smtClean="0"/>
                        <a:t> mai 2018 au 30 avril 2019</a:t>
                      </a:r>
                      <a:endParaRPr lang="en-CA" sz="1200" dirty="0" smtClean="0"/>
                    </a:p>
                  </a:txBody>
                  <a:tcPr/>
                </a:tc>
                <a:tc vMerge="1">
                  <a:txBody>
                    <a:bodyPr/>
                    <a:lstStyle/>
                    <a:p>
                      <a:pPr marL="0" indent="0" algn="l">
                        <a:buFont typeface="Arial" panose="020B0604020202020204" pitchFamily="34" charset="0"/>
                        <a:buNone/>
                      </a:pPr>
                      <a:endParaRPr lang="en-CA" sz="1800" b="0" dirty="0">
                        <a:solidFill>
                          <a:schemeClr val="tx1"/>
                        </a:solidFill>
                      </a:endParaRPr>
                    </a:p>
                  </a:txBody>
                  <a:tcPr/>
                </a:tc>
                <a:tc vMerge="1">
                  <a:txBody>
                    <a:bodyPr/>
                    <a:lstStyle/>
                    <a:p>
                      <a:pPr marL="0" indent="0" algn="l">
                        <a:buFont typeface="Arial" panose="020B0604020202020204" pitchFamily="34" charset="0"/>
                        <a:buNone/>
                      </a:pPr>
                      <a:endParaRPr lang="en-CA" sz="1800" b="0" dirty="0">
                        <a:solidFill>
                          <a:schemeClr val="tx1"/>
                        </a:solidFill>
                      </a:endParaRPr>
                    </a:p>
                  </a:txBody>
                  <a:tcPr/>
                </a:tc>
              </a:tr>
              <a:tr h="2883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200" dirty="0" smtClean="0"/>
                        <a:t>AN 4 : 1</a:t>
                      </a:r>
                      <a:r>
                        <a:rPr lang="fr-CA" sz="1200" baseline="30000" dirty="0" smtClean="0"/>
                        <a:t>er</a:t>
                      </a:r>
                      <a:r>
                        <a:rPr lang="fr-CA" sz="1200" dirty="0" smtClean="0"/>
                        <a:t> mai 2019 au 31 août 2019</a:t>
                      </a:r>
                      <a:endParaRPr lang="en-CA" sz="1200" dirty="0" smtClean="0"/>
                    </a:p>
                  </a:txBody>
                  <a:tcPr/>
                </a:tc>
                <a:tc vMerge="1">
                  <a:txBody>
                    <a:bodyPr/>
                    <a:lstStyle/>
                    <a:p>
                      <a:pPr marL="0" indent="0" algn="l">
                        <a:buFont typeface="Arial" panose="020B0604020202020204" pitchFamily="34" charset="0"/>
                        <a:buNone/>
                      </a:pPr>
                      <a:endParaRPr lang="en-CA" sz="1800" b="0" dirty="0">
                        <a:solidFill>
                          <a:schemeClr val="tx1"/>
                        </a:solidFill>
                      </a:endParaRPr>
                    </a:p>
                  </a:txBody>
                  <a:tcPr/>
                </a:tc>
                <a:tc vMerge="1">
                  <a:txBody>
                    <a:bodyPr/>
                    <a:lstStyle/>
                    <a:p>
                      <a:pPr marL="0" indent="0" algn="l">
                        <a:buFont typeface="Arial" panose="020B0604020202020204" pitchFamily="34" charset="0"/>
                        <a:buNone/>
                      </a:pPr>
                      <a:endParaRPr lang="en-CA" sz="1800" b="0" dirty="0">
                        <a:solidFill>
                          <a:schemeClr val="tx1"/>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67093707"/>
              </p:ext>
            </p:extLst>
          </p:nvPr>
        </p:nvGraphicFramePr>
        <p:xfrm>
          <a:off x="482320" y="2818579"/>
          <a:ext cx="11374734" cy="3751719"/>
        </p:xfrm>
        <a:graphic>
          <a:graphicData uri="http://schemas.openxmlformats.org/drawingml/2006/table">
            <a:tbl>
              <a:tblPr firstRow="1" bandRow="1">
                <a:tableStyleId>{5C22544A-7EE6-4342-B048-85BDC9FD1C3A}</a:tableStyleId>
              </a:tblPr>
              <a:tblGrid>
                <a:gridCol w="1617786"/>
                <a:gridCol w="2592474"/>
                <a:gridCol w="6119447"/>
                <a:gridCol w="1045027"/>
              </a:tblGrid>
              <a:tr h="673239">
                <a:tc>
                  <a:txBody>
                    <a:bodyPr/>
                    <a:lstStyle/>
                    <a:p>
                      <a:r>
                        <a:rPr lang="fr-CA" dirty="0" smtClean="0"/>
                        <a:t>GRANDS JALONS</a:t>
                      </a:r>
                      <a:endParaRPr lang="en-CA" dirty="0"/>
                    </a:p>
                  </a:txBody>
                  <a:tcPr/>
                </a:tc>
                <a:tc>
                  <a:txBody>
                    <a:bodyPr/>
                    <a:lstStyle/>
                    <a:p>
                      <a:pPr algn="ctr"/>
                      <a:r>
                        <a:rPr lang="fr-CA" dirty="0" smtClean="0"/>
                        <a:t>Les finalités du projet</a:t>
                      </a:r>
                      <a:endParaRPr lang="en-CA" dirty="0"/>
                    </a:p>
                  </a:txBody>
                  <a:tcPr/>
                </a:tc>
                <a:tc>
                  <a:txBody>
                    <a:bodyPr/>
                    <a:lstStyle/>
                    <a:p>
                      <a:pPr algn="ctr"/>
                      <a:r>
                        <a:rPr lang="fr-CA" dirty="0" smtClean="0"/>
                        <a:t>Les objectifs à</a:t>
                      </a:r>
                      <a:r>
                        <a:rPr lang="fr-CA" baseline="0" dirty="0" smtClean="0"/>
                        <a:t> réaliser</a:t>
                      </a:r>
                    </a:p>
                  </a:txBody>
                  <a:tcPr/>
                </a:tc>
                <a:tc>
                  <a:txBody>
                    <a:bodyPr/>
                    <a:lstStyle/>
                    <a:p>
                      <a:pPr algn="ctr"/>
                      <a:r>
                        <a:rPr lang="fr-CA" dirty="0" smtClean="0"/>
                        <a:t>Les résultats</a:t>
                      </a:r>
                      <a:endParaRPr lang="en-CA" dirty="0"/>
                    </a:p>
                  </a:txBody>
                  <a:tcPr/>
                </a:tc>
              </a:tr>
              <a:tr h="370840">
                <a:tc>
                  <a:txBody>
                    <a:bodyPr/>
                    <a:lstStyle/>
                    <a:p>
                      <a:r>
                        <a:rPr lang="fr-CA" dirty="0" smtClean="0"/>
                        <a:t>1. </a:t>
                      </a:r>
                      <a:r>
                        <a:rPr lang="fr-CA" b="1" dirty="0" smtClean="0"/>
                        <a:t>Direction</a:t>
                      </a:r>
                      <a:r>
                        <a:rPr lang="fr-CA" b="1" baseline="0" dirty="0" smtClean="0"/>
                        <a:t> et mise en œuvre du projet</a:t>
                      </a:r>
                      <a:endParaRPr lang="en-CA" b="1" dirty="0"/>
                    </a:p>
                  </a:txBody>
                  <a:tcPr/>
                </a:tc>
                <a:tc>
                  <a:txBody>
                    <a:bodyPr/>
                    <a:lstStyle/>
                    <a:p>
                      <a:r>
                        <a:rPr lang="fr-CA" sz="1400" dirty="0" smtClean="0"/>
                        <a:t>Contribuer aux travaux d’élaboration et de mise en œuvre de la</a:t>
                      </a:r>
                      <a:r>
                        <a:rPr lang="fr-CA" sz="1400" baseline="0" dirty="0" smtClean="0"/>
                        <a:t> politique… en vue de </a:t>
                      </a:r>
                      <a:r>
                        <a:rPr lang="fr-CA" sz="1400" baseline="0" dirty="0" smtClean="0">
                          <a:effectLst>
                            <a:outerShdw blurRad="38100" dist="38100" dir="2700000" algn="tl">
                              <a:srgbClr val="000000">
                                <a:alpha val="43137"/>
                              </a:srgbClr>
                            </a:outerShdw>
                          </a:effectLst>
                        </a:rPr>
                        <a:t>créer une université sans violence sexuelle</a:t>
                      </a:r>
                      <a:r>
                        <a:rPr lang="fr-CA" sz="1400" baseline="0" dirty="0" smtClean="0"/>
                        <a:t>.</a:t>
                      </a:r>
                      <a:endParaRPr lang="en-CA" sz="1400" dirty="0"/>
                    </a:p>
                  </a:txBody>
                  <a:tcPr/>
                </a:tc>
                <a:tc>
                  <a:txBody>
                    <a:bodyPr/>
                    <a:lstStyle/>
                    <a:p>
                      <a:pPr marL="285750" indent="-285750">
                        <a:buFont typeface="Arial" panose="020B0604020202020204" pitchFamily="34" charset="0"/>
                        <a:buChar char="•"/>
                      </a:pPr>
                      <a:r>
                        <a:rPr lang="fr-CA" sz="1200" dirty="0" smtClean="0"/>
                        <a:t>Recenser l</a:t>
                      </a:r>
                      <a:r>
                        <a:rPr lang="fr-CA" sz="1200" baseline="0" dirty="0" smtClean="0"/>
                        <a:t>es comités et groupes de l’UQO qui se penchent sur les enjeux liés aux violences à caractère sexuel (AN 1).</a:t>
                      </a:r>
                    </a:p>
                    <a:p>
                      <a:pPr marL="285750" indent="-285750">
                        <a:buFont typeface="Arial" panose="020B0604020202020204" pitchFamily="34" charset="0"/>
                        <a:buChar char="•"/>
                      </a:pPr>
                      <a:r>
                        <a:rPr lang="fr-CA" sz="1200" baseline="0" dirty="0" smtClean="0"/>
                        <a:t>Déterminer un processus permettant la coordination et la communication nécessaire à la mise en œuvre du projet (AN 1).</a:t>
                      </a:r>
                    </a:p>
                    <a:p>
                      <a:pPr marL="285750" indent="-285750">
                        <a:buFont typeface="Arial" panose="020B0604020202020204" pitchFamily="34" charset="0"/>
                        <a:buChar char="•"/>
                      </a:pPr>
                      <a:r>
                        <a:rPr lang="fr-CA" sz="1200" baseline="0" dirty="0" smtClean="0"/>
                        <a:t>Finaliser la structure de fonctionnement et la direction à donner aux travaux (AN 2).</a:t>
                      </a:r>
                    </a:p>
                    <a:p>
                      <a:pPr marL="285750" indent="-285750">
                        <a:buFont typeface="Arial" panose="020B0604020202020204" pitchFamily="34" charset="0"/>
                        <a:buChar char="•"/>
                      </a:pPr>
                      <a:r>
                        <a:rPr lang="fr-CA" sz="1200" baseline="0" dirty="0" smtClean="0"/>
                        <a:t>Mettre sur pied les groupes de travail et lancer les travaux en vue de traiter des grands enjeux liés aux violences à caractère sexuel (AN 2).</a:t>
                      </a:r>
                    </a:p>
                    <a:p>
                      <a:pPr marL="285750" indent="-285750">
                        <a:buFont typeface="Arial" panose="020B0604020202020204" pitchFamily="34" charset="0"/>
                        <a:buChar char="•"/>
                      </a:pPr>
                      <a:r>
                        <a:rPr lang="fr-CA" sz="1200" baseline="0" dirty="0" smtClean="0"/>
                        <a:t>Contribuer aux travaux de rédaction de la politique institutionnelle (AN 3).</a:t>
                      </a:r>
                    </a:p>
                    <a:p>
                      <a:pPr marL="285750" indent="-285750">
                        <a:buFont typeface="Arial" panose="020B0604020202020204" pitchFamily="34" charset="0"/>
                        <a:buChar char="•"/>
                      </a:pPr>
                      <a:r>
                        <a:rPr lang="fr-CA" sz="1200" baseline="0" dirty="0" smtClean="0"/>
                        <a:t>Contribuer à alimenter les travaux de mise en œuvre de la politique (AN 3 et AN 4).</a:t>
                      </a:r>
                      <a:endParaRPr lang="en-CA" sz="1200" baseline="0" dirty="0" smtClean="0"/>
                    </a:p>
                    <a:p>
                      <a:pPr marL="285750" indent="-285750">
                        <a:buFont typeface="Arial" panose="020B0604020202020204" pitchFamily="34" charset="0"/>
                        <a:buChar char="•"/>
                      </a:pPr>
                      <a:r>
                        <a:rPr lang="fr-CA" sz="1200" baseline="0" dirty="0" smtClean="0"/>
                        <a:t>Contribuer aux travaux visant à soutenir la transformation culturelle (AN 1 à AN4).</a:t>
                      </a:r>
                    </a:p>
                  </a:txBody>
                  <a:tcPr/>
                </a:tc>
                <a:tc>
                  <a:txBody>
                    <a:bodyPr/>
                    <a:lstStyle/>
                    <a:p>
                      <a:pPr algn="ctr"/>
                      <a:r>
                        <a:rPr lang="fr-CA" sz="1200" dirty="0" smtClean="0"/>
                        <a:t>Tous les</a:t>
                      </a:r>
                      <a:r>
                        <a:rPr lang="fr-CA" sz="1200" baseline="0" dirty="0" smtClean="0"/>
                        <a:t> objectifs sont réalisés.</a:t>
                      </a:r>
                      <a:endParaRPr lang="en-CA" sz="1200" dirty="0"/>
                    </a:p>
                  </a:txBody>
                  <a:tcPr/>
                </a:tc>
              </a:tr>
              <a:tr h="370840">
                <a:tc>
                  <a:txBody>
                    <a:bodyPr/>
                    <a:lstStyle/>
                    <a:p>
                      <a:r>
                        <a:rPr lang="fr-CA" dirty="0" smtClean="0"/>
                        <a:t>2. </a:t>
                      </a:r>
                      <a:r>
                        <a:rPr lang="fr-CA" b="1" dirty="0" smtClean="0"/>
                        <a:t>Réalisation d’activités et d’initiatives</a:t>
                      </a:r>
                      <a:endParaRPr lang="en-CA"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400" dirty="0" smtClean="0"/>
                        <a:t>Développer un plan</a:t>
                      </a:r>
                      <a:r>
                        <a:rPr lang="fr-CA" sz="1400" baseline="0" dirty="0" smtClean="0"/>
                        <a:t> d’action annuel des activités et initiatives… en vue de </a:t>
                      </a:r>
                      <a:r>
                        <a:rPr lang="fr-CA" sz="1400" baseline="0" dirty="0" smtClean="0">
                          <a:effectLst>
                            <a:outerShdw blurRad="38100" dist="38100" dir="2700000" algn="tl">
                              <a:srgbClr val="000000">
                                <a:alpha val="43137"/>
                              </a:srgbClr>
                            </a:outerShdw>
                          </a:effectLst>
                        </a:rPr>
                        <a:t>développer une culture du respect, inclusive et égalitaire</a:t>
                      </a:r>
                      <a:r>
                        <a:rPr lang="fr-CA" sz="1400" baseline="0" dirty="0" smtClean="0"/>
                        <a:t>.</a:t>
                      </a:r>
                      <a:endParaRPr lang="en-CA" sz="1400" dirty="0" smtClean="0"/>
                    </a:p>
                  </a:txBody>
                  <a:tcPr/>
                </a:tc>
                <a:tc>
                  <a:txBody>
                    <a:bodyPr/>
                    <a:lstStyle/>
                    <a:p>
                      <a:pPr marL="171450" indent="-171450">
                        <a:buFont typeface="Arial" panose="020B0604020202020204" pitchFamily="34" charset="0"/>
                        <a:buChar char="•"/>
                      </a:pPr>
                      <a:r>
                        <a:rPr lang="fr-CA" sz="1200" dirty="0" smtClean="0"/>
                        <a:t>    Planifier et proposer un plan d’action</a:t>
                      </a:r>
                      <a:r>
                        <a:rPr lang="fr-CA" sz="1200" baseline="0" dirty="0" smtClean="0"/>
                        <a:t> annuel, coordonné et systémique (AN 1 à AN 4)</a:t>
                      </a:r>
                    </a:p>
                    <a:p>
                      <a:pPr marL="171450" indent="-171450">
                        <a:buFont typeface="Arial" panose="020B0604020202020204" pitchFamily="34" charset="0"/>
                        <a:buChar char="•"/>
                      </a:pPr>
                      <a:r>
                        <a:rPr lang="fr-CA" sz="1200" baseline="0" dirty="0" smtClean="0"/>
                        <a:t>    Réaliser des activités et initiatives de sensibilisation et de prévention (AN 1 à AN 3)</a:t>
                      </a:r>
                      <a:endParaRPr lang="fr-CA" sz="1200" dirty="0" smtClean="0"/>
                    </a:p>
                    <a:p>
                      <a:pPr marL="171450" indent="-171450">
                        <a:buFont typeface="Arial" panose="020B0604020202020204" pitchFamily="34" charset="0"/>
                        <a:buChar char="•"/>
                      </a:pPr>
                      <a:endParaRPr lang="en-CA" sz="1200" dirty="0"/>
                    </a:p>
                  </a:txBody>
                  <a:tcPr/>
                </a:tc>
                <a:tc>
                  <a:txBody>
                    <a:bodyPr/>
                    <a:lstStyle/>
                    <a:p>
                      <a:pPr algn="ctr"/>
                      <a:r>
                        <a:rPr lang="fr-CA" sz="1200" dirty="0" smtClean="0"/>
                        <a:t>Tous les objectifs sont  réalisés.</a:t>
                      </a:r>
                      <a:endParaRPr lang="en-CA" sz="1200" dirty="0"/>
                    </a:p>
                  </a:txBody>
                  <a:tcPr/>
                </a:tc>
              </a:tr>
            </a:tbl>
          </a:graphicData>
        </a:graphic>
      </p:graphicFrame>
    </p:spTree>
    <p:extLst>
      <p:ext uri="{BB962C8B-B14F-4D97-AF65-F5344CB8AC3E}">
        <p14:creationId xmlns:p14="http://schemas.microsoft.com/office/powerpoint/2010/main" val="361316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p:nvPr/>
        </p:nvSpPr>
        <p:spPr>
          <a:xfrm>
            <a:off x="201220" y="142336"/>
            <a:ext cx="11786464" cy="1200329"/>
          </a:xfrm>
          <a:prstGeom prst="rect">
            <a:avLst/>
          </a:prstGeom>
          <a:noFill/>
          <a:ln>
            <a:solidFill>
              <a:srgbClr val="3B708E"/>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fr-CA" sz="3600" b="1" dirty="0" smtClean="0"/>
              <a:t>Des avis et recommandations tenant compte des cinq grands chantiers et portant sur :</a:t>
            </a:r>
            <a:endParaRPr lang="fr-CA" sz="3600" b="1" dirty="0"/>
          </a:p>
        </p:txBody>
      </p:sp>
      <p:graphicFrame>
        <p:nvGraphicFramePr>
          <p:cNvPr id="5" name="Diagram 4"/>
          <p:cNvGraphicFramePr/>
          <p:nvPr>
            <p:extLst>
              <p:ext uri="{D42A27DB-BD31-4B8C-83A1-F6EECF244321}">
                <p14:modId xmlns:p14="http://schemas.microsoft.com/office/powerpoint/2010/main" val="1617115172"/>
              </p:ext>
            </p:extLst>
          </p:nvPr>
        </p:nvGraphicFramePr>
        <p:xfrm>
          <a:off x="3366198" y="1909187"/>
          <a:ext cx="4783015" cy="3516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triped Right Arrow 5"/>
          <p:cNvSpPr/>
          <p:nvPr/>
        </p:nvSpPr>
        <p:spPr>
          <a:xfrm>
            <a:off x="381836" y="2532185"/>
            <a:ext cx="2743201" cy="1095270"/>
          </a:xfrm>
          <a:prstGeom prst="striped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CA" dirty="0" smtClean="0"/>
              <a:t>… l’élaboration de la politique</a:t>
            </a:r>
            <a:endParaRPr lang="en-CA" dirty="0"/>
          </a:p>
        </p:txBody>
      </p:sp>
      <p:sp>
        <p:nvSpPr>
          <p:cNvPr id="8" name="Striped Right Arrow 7"/>
          <p:cNvSpPr/>
          <p:nvPr/>
        </p:nvSpPr>
        <p:spPr>
          <a:xfrm>
            <a:off x="381835" y="3940628"/>
            <a:ext cx="2743202" cy="1095270"/>
          </a:xfrm>
          <a:prstGeom prst="striped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CA" dirty="0" smtClean="0"/>
              <a:t>… la mise en œuvre de la politique</a:t>
            </a:r>
            <a:endParaRPr lang="en-CA" dirty="0"/>
          </a:p>
        </p:txBody>
      </p:sp>
      <p:pic>
        <p:nvPicPr>
          <p:cNvPr id="10"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15833" y="1964681"/>
            <a:ext cx="2089530" cy="251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Equal 10"/>
          <p:cNvSpPr/>
          <p:nvPr/>
        </p:nvSpPr>
        <p:spPr>
          <a:xfrm>
            <a:off x="8410470" y="3170255"/>
            <a:ext cx="914400" cy="914400"/>
          </a:xfrm>
          <a:prstGeom prst="mathEqual">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CA">
              <a:solidFill>
                <a:schemeClr val="tx1"/>
              </a:solidFill>
            </a:endParaRPr>
          </a:p>
        </p:txBody>
      </p:sp>
      <p:pic>
        <p:nvPicPr>
          <p:cNvPr id="12"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3612" y="4546076"/>
            <a:ext cx="1286189" cy="140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60598" y="4546076"/>
            <a:ext cx="1273234" cy="140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85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p:nvPr/>
        </p:nvSpPr>
        <p:spPr>
          <a:xfrm>
            <a:off x="201220" y="142336"/>
            <a:ext cx="11786464" cy="1200329"/>
          </a:xfrm>
          <a:prstGeom prst="rect">
            <a:avLst/>
          </a:prstGeom>
          <a:noFill/>
          <a:ln>
            <a:solidFill>
              <a:srgbClr val="3B708E"/>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fr-CA" sz="3600" b="1" dirty="0" smtClean="0"/>
              <a:t>Un plan d’action annuel, planifié, coordonné et axé sur les meilleures pratiques :</a:t>
            </a:r>
            <a:endParaRPr lang="fr-CA" sz="3600" b="1" dirty="0"/>
          </a:p>
        </p:txBody>
      </p:sp>
      <p:sp>
        <p:nvSpPr>
          <p:cNvPr id="9" name="Striped Right Arrow 8"/>
          <p:cNvSpPr/>
          <p:nvPr/>
        </p:nvSpPr>
        <p:spPr>
          <a:xfrm>
            <a:off x="406954" y="3257340"/>
            <a:ext cx="2708034" cy="1095270"/>
          </a:xfrm>
          <a:prstGeom prst="striped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CA" dirty="0" smtClean="0"/>
              <a:t>Réalisation d’activités et d’initiatives</a:t>
            </a:r>
            <a:endParaRPr lang="en-CA" dirty="0"/>
          </a:p>
        </p:txBody>
      </p:sp>
      <p:graphicFrame>
        <p:nvGraphicFramePr>
          <p:cNvPr id="7" name="Diagram 6"/>
          <p:cNvGraphicFramePr/>
          <p:nvPr>
            <p:extLst>
              <p:ext uri="{D42A27DB-BD31-4B8C-83A1-F6EECF244321}">
                <p14:modId xmlns:p14="http://schemas.microsoft.com/office/powerpoint/2010/main" val="4081978384"/>
              </p:ext>
            </p:extLst>
          </p:nvPr>
        </p:nvGraphicFramePr>
        <p:xfrm>
          <a:off x="3185328" y="2120202"/>
          <a:ext cx="2311120" cy="3516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Equal 9"/>
          <p:cNvSpPr/>
          <p:nvPr/>
        </p:nvSpPr>
        <p:spPr>
          <a:xfrm>
            <a:off x="5496448" y="3359497"/>
            <a:ext cx="914400" cy="914400"/>
          </a:xfrm>
          <a:prstGeom prst="mathEqual">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CA">
              <a:solidFill>
                <a:schemeClr val="tx1"/>
              </a:solidFill>
            </a:endParaRPr>
          </a:p>
        </p:txBody>
      </p:sp>
      <p:graphicFrame>
        <p:nvGraphicFramePr>
          <p:cNvPr id="14" name="Diagram 13"/>
          <p:cNvGraphicFramePr/>
          <p:nvPr>
            <p:extLst>
              <p:ext uri="{D42A27DB-BD31-4B8C-83A1-F6EECF244321}">
                <p14:modId xmlns:p14="http://schemas.microsoft.com/office/powerpoint/2010/main" val="3136505642"/>
              </p:ext>
            </p:extLst>
          </p:nvPr>
        </p:nvGraphicFramePr>
        <p:xfrm>
          <a:off x="6593394" y="2120202"/>
          <a:ext cx="5183274" cy="35169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5426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ficher l’image 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525"/>
            <a:ext cx="15240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1305" y="261256"/>
            <a:ext cx="8320036" cy="4924425"/>
          </a:xfrm>
          <a:prstGeom prst="rect">
            <a:avLst/>
          </a:prstGeom>
          <a:noFill/>
        </p:spPr>
        <p:txBody>
          <a:bodyPr wrap="square" rtlCol="0">
            <a:spAutoFit/>
          </a:bodyPr>
          <a:lstStyle/>
          <a:p>
            <a:r>
              <a:rPr lang="fr-CA" sz="1400" dirty="0" smtClean="0">
                <a:solidFill>
                  <a:schemeClr val="bg1"/>
                </a:solidFill>
              </a:rPr>
              <a:t>Des traces tangibles de la transformation culturelle :</a:t>
            </a:r>
          </a:p>
          <a:p>
            <a:pPr marL="742950" lvl="1" indent="-285750">
              <a:buFont typeface="Wingdings" panose="05000000000000000000" pitchFamily="2" charset="2"/>
              <a:buChar char="v"/>
            </a:pPr>
            <a:r>
              <a:rPr lang="fr-CA" sz="1200" dirty="0" smtClean="0">
                <a:solidFill>
                  <a:schemeClr val="bg1"/>
                </a:solidFill>
              </a:rPr>
              <a:t>Une approche institutionnelle, systémique, inclusive et plurielle pour traiter d’enjeux liés aux violences à caractère sexuel</a:t>
            </a:r>
          </a:p>
          <a:p>
            <a:pPr marL="742950" lvl="1" indent="-285750">
              <a:buFont typeface="Wingdings" panose="05000000000000000000" pitchFamily="2" charset="2"/>
              <a:buChar char="v"/>
            </a:pPr>
            <a:r>
              <a:rPr lang="fr-CA" sz="1200" dirty="0" smtClean="0">
                <a:solidFill>
                  <a:schemeClr val="bg1"/>
                </a:solidFill>
              </a:rPr>
              <a:t>Un grand message institutionnel de tolérance zéro en matière de violence à caractère sexuel</a:t>
            </a:r>
          </a:p>
          <a:p>
            <a:pPr marL="742950" lvl="1" indent="-285750">
              <a:buFont typeface="Wingdings" panose="05000000000000000000" pitchFamily="2" charset="2"/>
              <a:buChar char="v"/>
            </a:pPr>
            <a:r>
              <a:rPr lang="fr-CA" sz="1200" dirty="0" smtClean="0">
                <a:solidFill>
                  <a:schemeClr val="bg1"/>
                </a:solidFill>
              </a:rPr>
              <a:t>Des outils et initiatives en matière de prévention des violences à caractère sexuel,  visant à assurer un milieu plus sécuritaire </a:t>
            </a:r>
          </a:p>
          <a:p>
            <a:pPr marL="1200150" lvl="2" indent="-285750">
              <a:buFont typeface="Wingdings" panose="05000000000000000000" pitchFamily="2" charset="2"/>
              <a:buChar char="§"/>
            </a:pPr>
            <a:r>
              <a:rPr lang="fr-CA" sz="1200" dirty="0" smtClean="0">
                <a:solidFill>
                  <a:schemeClr val="bg1"/>
                </a:solidFill>
              </a:rPr>
              <a:t>Campagnes de sensibilisation, expositions, dépliants, affiches, clips vidéo, capsules, site Web…</a:t>
            </a:r>
          </a:p>
          <a:p>
            <a:pPr marL="1200150" lvl="2" indent="-285750">
              <a:buFont typeface="Wingdings" panose="05000000000000000000" pitchFamily="2" charset="2"/>
              <a:buChar char="§"/>
            </a:pPr>
            <a:r>
              <a:rPr lang="fr-CA" sz="1200" dirty="0" smtClean="0">
                <a:solidFill>
                  <a:schemeClr val="bg1"/>
                </a:solidFill>
              </a:rPr>
              <a:t>Ateliers de formation</a:t>
            </a:r>
          </a:p>
          <a:p>
            <a:pPr marL="1200150" lvl="2" indent="-285750">
              <a:buFont typeface="Wingdings" panose="05000000000000000000" pitchFamily="2" charset="2"/>
              <a:buChar char="§"/>
            </a:pPr>
            <a:r>
              <a:rPr lang="fr-CA" sz="1200" dirty="0" smtClean="0">
                <a:solidFill>
                  <a:schemeClr val="bg1"/>
                </a:solidFill>
              </a:rPr>
              <a:t>Guide d’encadrement des activités sociales et festives</a:t>
            </a:r>
          </a:p>
          <a:p>
            <a:pPr marL="1200150" lvl="2" indent="-285750">
              <a:buFont typeface="Wingdings" panose="05000000000000000000" pitchFamily="2" charset="2"/>
              <a:buChar char="§"/>
            </a:pPr>
            <a:r>
              <a:rPr lang="fr-CA" sz="1200" dirty="0" smtClean="0">
                <a:solidFill>
                  <a:schemeClr val="bg1"/>
                </a:solidFill>
              </a:rPr>
              <a:t>Initiative </a:t>
            </a:r>
            <a:r>
              <a:rPr lang="fr-CA" sz="1200" i="1" dirty="0" smtClean="0">
                <a:solidFill>
                  <a:schemeClr val="bg1"/>
                </a:solidFill>
              </a:rPr>
              <a:t>Commande un Angelot</a:t>
            </a:r>
            <a:endParaRPr lang="fr-CA" sz="1200" dirty="0" smtClean="0">
              <a:solidFill>
                <a:schemeClr val="bg1"/>
              </a:solidFill>
            </a:endParaRPr>
          </a:p>
          <a:p>
            <a:pPr marL="1200150" lvl="2" indent="-285750">
              <a:buFont typeface="Wingdings" panose="05000000000000000000" pitchFamily="2" charset="2"/>
              <a:buChar char="§"/>
            </a:pPr>
            <a:r>
              <a:rPr lang="fr-CA" sz="1200" dirty="0" smtClean="0">
                <a:solidFill>
                  <a:schemeClr val="bg1"/>
                </a:solidFill>
              </a:rPr>
              <a:t>Ressources d’aide sur et hors campus</a:t>
            </a:r>
          </a:p>
          <a:p>
            <a:pPr marL="1200150" lvl="2" indent="-285750">
              <a:buFont typeface="Wingdings" panose="05000000000000000000" pitchFamily="2" charset="2"/>
              <a:buChar char="§"/>
            </a:pPr>
            <a:r>
              <a:rPr lang="fr-CA" sz="1200" dirty="0" smtClean="0">
                <a:solidFill>
                  <a:schemeClr val="bg1"/>
                </a:solidFill>
              </a:rPr>
              <a:t>Projet en cours pour prévenir les agressions sexuelles</a:t>
            </a:r>
          </a:p>
          <a:p>
            <a:pPr marL="742950" lvl="1" indent="-285750">
              <a:buFont typeface="Wingdings" panose="05000000000000000000" pitchFamily="2" charset="2"/>
              <a:buChar char="v"/>
            </a:pPr>
            <a:r>
              <a:rPr lang="fr-CA" sz="1200" dirty="0">
                <a:solidFill>
                  <a:schemeClr val="bg1"/>
                </a:solidFill>
              </a:rPr>
              <a:t>Une communauté universitaire composée de plus en plus de témoins actifs</a:t>
            </a:r>
          </a:p>
          <a:p>
            <a:pPr marL="742950" lvl="1" indent="-285750">
              <a:buFont typeface="Wingdings" panose="05000000000000000000" pitchFamily="2" charset="2"/>
              <a:buChar char="v"/>
            </a:pPr>
            <a:r>
              <a:rPr lang="fr-CA" sz="1200" dirty="0" smtClean="0">
                <a:solidFill>
                  <a:schemeClr val="bg1"/>
                </a:solidFill>
              </a:rPr>
              <a:t>Des outils et initiatives en matière de sensibilisation à la diversité sexuelle et de genre </a:t>
            </a:r>
          </a:p>
          <a:p>
            <a:pPr marL="1200150" lvl="2" indent="-285750">
              <a:buFont typeface="Wingdings" panose="05000000000000000000" pitchFamily="2" charset="2"/>
              <a:buChar char="§"/>
            </a:pPr>
            <a:r>
              <a:rPr lang="fr-CA" sz="1200" dirty="0" smtClean="0">
                <a:solidFill>
                  <a:schemeClr val="bg1"/>
                </a:solidFill>
              </a:rPr>
              <a:t>Toilettes à cabinets multiples non </a:t>
            </a:r>
            <a:r>
              <a:rPr lang="fr-CA" sz="1200" dirty="0" err="1" smtClean="0">
                <a:solidFill>
                  <a:schemeClr val="bg1"/>
                </a:solidFill>
              </a:rPr>
              <a:t>genrées</a:t>
            </a:r>
            <a:endParaRPr lang="fr-CA" sz="1200" dirty="0" smtClean="0">
              <a:solidFill>
                <a:schemeClr val="bg1"/>
              </a:solidFill>
            </a:endParaRPr>
          </a:p>
          <a:p>
            <a:pPr marL="1200150" lvl="2" indent="-285750">
              <a:buFont typeface="Wingdings" panose="05000000000000000000" pitchFamily="2" charset="2"/>
              <a:buChar char="§"/>
            </a:pPr>
            <a:r>
              <a:rPr lang="fr-CA" sz="1200" dirty="0" smtClean="0">
                <a:solidFill>
                  <a:schemeClr val="bg1"/>
                </a:solidFill>
              </a:rPr>
              <a:t>Appellation lors de la collation des grades</a:t>
            </a:r>
          </a:p>
          <a:p>
            <a:pPr marL="1200150" lvl="2" indent="-285750">
              <a:buFont typeface="Wingdings" panose="05000000000000000000" pitchFamily="2" charset="2"/>
              <a:buChar char="§"/>
            </a:pPr>
            <a:r>
              <a:rPr lang="fr-CA" sz="1200" dirty="0" smtClean="0">
                <a:solidFill>
                  <a:schemeClr val="bg1"/>
                </a:solidFill>
              </a:rPr>
              <a:t>Projet en cours pour comprendre et reconnaître cette diversité</a:t>
            </a:r>
          </a:p>
          <a:p>
            <a:pPr marL="742950" lvl="1" indent="-285750">
              <a:buFont typeface="Wingdings" panose="05000000000000000000" pitchFamily="2" charset="2"/>
              <a:buChar char="v"/>
            </a:pPr>
            <a:r>
              <a:rPr lang="fr-CA" sz="1200" dirty="0" smtClean="0">
                <a:solidFill>
                  <a:schemeClr val="bg1"/>
                </a:solidFill>
              </a:rPr>
              <a:t>Des mécanismes de gouvernance pour lutter contre les violences à caractère sexuel</a:t>
            </a:r>
          </a:p>
          <a:p>
            <a:pPr marL="1200150" lvl="2" indent="-285750">
              <a:buFont typeface="Wingdings" panose="05000000000000000000" pitchFamily="2" charset="2"/>
              <a:buChar char="§"/>
            </a:pPr>
            <a:r>
              <a:rPr lang="fr-CA" sz="1200" i="1" dirty="0" smtClean="0">
                <a:solidFill>
                  <a:schemeClr val="bg1"/>
                </a:solidFill>
              </a:rPr>
              <a:t>Politique pour prévenir et combattre les violences à caractère sexuel</a:t>
            </a:r>
          </a:p>
          <a:p>
            <a:pPr marL="1657350" lvl="3" indent="-285750">
              <a:buFont typeface="Wingdings" panose="05000000000000000000" pitchFamily="2" charset="2"/>
              <a:buChar char="§"/>
            </a:pPr>
            <a:r>
              <a:rPr lang="fr-CA" sz="1200" dirty="0" smtClean="0">
                <a:solidFill>
                  <a:schemeClr val="bg1"/>
                </a:solidFill>
              </a:rPr>
              <a:t>dont un code de conduite : règles lorsqu’il coexiste une relation intime, amoureuse ou sexuelle et une relation pédagogique/relation d’autorité</a:t>
            </a:r>
          </a:p>
          <a:p>
            <a:pPr marL="1200150" lvl="2" indent="-285750">
              <a:buFont typeface="Wingdings" panose="05000000000000000000" pitchFamily="2" charset="2"/>
              <a:buChar char="§"/>
            </a:pPr>
            <a:r>
              <a:rPr lang="fr-CA" sz="1200" i="1" dirty="0" smtClean="0">
                <a:solidFill>
                  <a:schemeClr val="bg1"/>
                </a:solidFill>
              </a:rPr>
              <a:t>Règlement sur la création du Bureau d’intervention en matière d’inconduite</a:t>
            </a:r>
          </a:p>
          <a:p>
            <a:pPr marL="1200150" lvl="2" indent="-285750">
              <a:buFont typeface="Wingdings" panose="05000000000000000000" pitchFamily="2" charset="2"/>
              <a:buChar char="§"/>
            </a:pPr>
            <a:r>
              <a:rPr lang="fr-CA" sz="1200" i="1" dirty="0" smtClean="0">
                <a:solidFill>
                  <a:schemeClr val="bg1"/>
                </a:solidFill>
              </a:rPr>
              <a:t>Règlement pour prévenir et combattre les situations d’inconduite, de harcèlement et de violence</a:t>
            </a:r>
          </a:p>
          <a:p>
            <a:pPr marL="742950" lvl="1" indent="-285750">
              <a:buFont typeface="Wingdings" panose="05000000000000000000" pitchFamily="2" charset="2"/>
              <a:buChar char="v"/>
            </a:pPr>
            <a:endParaRPr lang="fr-CA" sz="1200" dirty="0" smtClean="0">
              <a:solidFill>
                <a:schemeClr val="bg1"/>
              </a:solidFill>
            </a:endParaRPr>
          </a:p>
          <a:p>
            <a:pPr marL="742950" lvl="1" indent="-285750">
              <a:buFont typeface="Wingdings" panose="05000000000000000000" pitchFamily="2" charset="2"/>
              <a:buChar char="v"/>
            </a:pPr>
            <a:endParaRPr lang="fr-CA" sz="1200" dirty="0" smtClean="0">
              <a:solidFill>
                <a:schemeClr val="bg1"/>
              </a:solidFill>
            </a:endParaRPr>
          </a:p>
          <a:p>
            <a:pPr marL="742950" lvl="1" indent="-285750">
              <a:buFont typeface="Wingdings" panose="05000000000000000000" pitchFamily="2" charset="2"/>
              <a:buChar char="v"/>
            </a:pPr>
            <a:endParaRPr lang="fr-CA" sz="1200" dirty="0" smtClean="0">
              <a:solidFill>
                <a:schemeClr val="bg1"/>
              </a:solidFill>
            </a:endParaRPr>
          </a:p>
        </p:txBody>
      </p:sp>
    </p:spTree>
    <p:extLst>
      <p:ext uri="{BB962C8B-B14F-4D97-AF65-F5344CB8AC3E}">
        <p14:creationId xmlns:p14="http://schemas.microsoft.com/office/powerpoint/2010/main" val="28166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569" y="1935195"/>
            <a:ext cx="6420897" cy="3046988"/>
          </a:xfrm>
          <a:prstGeom prst="rect">
            <a:avLst/>
          </a:prstGeom>
          <a:noFill/>
        </p:spPr>
        <p:txBody>
          <a:bodyPr wrap="square" rtlCol="0">
            <a:spAutoFit/>
          </a:bodyPr>
          <a:lstStyle/>
          <a:p>
            <a:r>
              <a:rPr lang="fr-CA" sz="3200" b="1" dirty="0" smtClean="0"/>
              <a:t>Questions et commentaires</a:t>
            </a:r>
          </a:p>
          <a:p>
            <a:r>
              <a:rPr lang="fr-CA" sz="3200" b="1" dirty="0" smtClean="0"/>
              <a:t>sur le projet réalisé</a:t>
            </a:r>
          </a:p>
          <a:p>
            <a:pPr lvl="1"/>
            <a:r>
              <a:rPr lang="fr-CA" sz="3200" b="1" i="1" dirty="0" smtClean="0"/>
              <a:t>Pour une communauté universitaire exempte de harcèlement, de violence et d’agression à caractère sexuel.</a:t>
            </a:r>
            <a:endParaRPr lang="en-CA" sz="3200" b="1" dirty="0"/>
          </a:p>
        </p:txBody>
      </p:sp>
      <p:sp>
        <p:nvSpPr>
          <p:cNvPr id="3" name="TextBox 2"/>
          <p:cNvSpPr txBox="1"/>
          <p:nvPr/>
        </p:nvSpPr>
        <p:spPr>
          <a:xfrm>
            <a:off x="0" y="-20806"/>
            <a:ext cx="2743200" cy="7017306"/>
          </a:xfrm>
          <a:prstGeom prst="rect">
            <a:avLst/>
          </a:prstGeom>
          <a:solidFill>
            <a:schemeClr val="tx1">
              <a:lumMod val="65000"/>
              <a:lumOff val="35000"/>
            </a:schemeClr>
          </a:solidFill>
        </p:spPr>
        <p:txBody>
          <a:bodyPr wrap="square" rtlCol="0">
            <a:spAutoFit/>
          </a:bodyPr>
          <a:lstStyle/>
          <a:p>
            <a:r>
              <a:rPr lang="fr-CA" sz="900" i="1" dirty="0">
                <a:solidFill>
                  <a:schemeClr val="bg1"/>
                </a:solidFill>
              </a:rPr>
              <a:t>À titre d’étudiante d’un groupe de travail du Comité consultatif, il m’a fait plaisir de contribuer aux travaux afin que l’UQO soit un milieu exempt de toutes formes de violence sexuelle, tout en respectant l’individualité et les différences de chacun. Le fait d’avoir participé aux travaux me rend fière que l’UQO soit un milieu qui promeut une culture sans violence sexuelle et un milieu égalitaire pour toutes et </a:t>
            </a:r>
            <a:r>
              <a:rPr lang="fr-CA" sz="900" i="1" dirty="0" smtClean="0">
                <a:solidFill>
                  <a:schemeClr val="bg1"/>
                </a:solidFill>
              </a:rPr>
              <a:t>tous.</a:t>
            </a:r>
            <a:endParaRPr lang="fr-CA" sz="900" dirty="0" smtClean="0">
              <a:solidFill>
                <a:schemeClr val="bg1"/>
              </a:solidFill>
            </a:endParaRPr>
          </a:p>
          <a:p>
            <a:pPr algn="r"/>
            <a:r>
              <a:rPr lang="fr-CA" sz="900" dirty="0" smtClean="0">
                <a:solidFill>
                  <a:schemeClr val="bg1"/>
                </a:solidFill>
              </a:rPr>
              <a:t>Bianca Bisson, étudiante</a:t>
            </a:r>
          </a:p>
          <a:p>
            <a:pPr algn="r"/>
            <a:r>
              <a:rPr lang="fr-CA" sz="900" dirty="0" smtClean="0">
                <a:solidFill>
                  <a:schemeClr val="bg1"/>
                </a:solidFill>
              </a:rPr>
              <a:t>Campus de Gatineau</a:t>
            </a:r>
          </a:p>
          <a:p>
            <a:pPr algn="r"/>
            <a:endParaRPr lang="fr-CA" sz="900" dirty="0" smtClean="0">
              <a:solidFill>
                <a:schemeClr val="bg1"/>
              </a:solidFill>
            </a:endParaRPr>
          </a:p>
          <a:p>
            <a:pPr algn="r"/>
            <a:endParaRPr lang="fr-CA" sz="900" dirty="0">
              <a:solidFill>
                <a:schemeClr val="bg1"/>
              </a:solidFill>
            </a:endParaRPr>
          </a:p>
          <a:p>
            <a:pPr algn="r"/>
            <a:endParaRPr lang="fr-CA" sz="900" dirty="0">
              <a:solidFill>
                <a:schemeClr val="bg1"/>
              </a:solidFill>
            </a:endParaRPr>
          </a:p>
          <a:p>
            <a:r>
              <a:rPr lang="fr-CA" sz="900" dirty="0">
                <a:solidFill>
                  <a:schemeClr val="bg1"/>
                </a:solidFill>
              </a:rPr>
              <a:t>« </a:t>
            </a:r>
            <a:r>
              <a:rPr lang="fr-CA" sz="900" i="1" dirty="0">
                <a:solidFill>
                  <a:schemeClr val="bg1"/>
                </a:solidFill>
              </a:rPr>
              <a:t>Je sais à quel point il importe de mobiliser les différents acteurs d’une communauté pour y réduire les violences à caractère sexuel et favoriser un milieu de vie plus sécuritaire. Je suis fière d’avoir pris part aux travaux du comité et de ses groupes de travail, aux côtés de personnes animées d’une réelle volonté de faire une différence dans leur milieu et mobilisées à lutter contre cette forme de violence.  Nous avons ensemble jeté les bases d’une culture de non-tolérance face aux violences sexuelles et sexistes à l’UQO </a:t>
            </a:r>
            <a:r>
              <a:rPr lang="fr-CA" sz="900" dirty="0">
                <a:solidFill>
                  <a:schemeClr val="bg1"/>
                </a:solidFill>
              </a:rPr>
              <a:t>»</a:t>
            </a:r>
            <a:endParaRPr lang="en-CA" sz="900" dirty="0">
              <a:solidFill>
                <a:schemeClr val="bg1"/>
              </a:solidFill>
            </a:endParaRPr>
          </a:p>
          <a:p>
            <a:pPr algn="r"/>
            <a:r>
              <a:rPr lang="fr-CA" sz="900" dirty="0" smtClean="0">
                <a:solidFill>
                  <a:schemeClr val="bg1"/>
                </a:solidFill>
              </a:rPr>
              <a:t>Karine </a:t>
            </a:r>
            <a:r>
              <a:rPr lang="fr-CA" sz="900" dirty="0">
                <a:solidFill>
                  <a:schemeClr val="bg1"/>
                </a:solidFill>
              </a:rPr>
              <a:t>Baril,  professeure</a:t>
            </a:r>
          </a:p>
          <a:p>
            <a:pPr algn="r"/>
            <a:r>
              <a:rPr lang="fr-CA" sz="900" dirty="0">
                <a:solidFill>
                  <a:schemeClr val="bg1"/>
                </a:solidFill>
              </a:rPr>
              <a:t>Campus de </a:t>
            </a:r>
            <a:r>
              <a:rPr lang="fr-CA" sz="900" dirty="0" smtClean="0">
                <a:solidFill>
                  <a:schemeClr val="bg1"/>
                </a:solidFill>
              </a:rPr>
              <a:t>Gatineau</a:t>
            </a:r>
          </a:p>
          <a:p>
            <a:pPr algn="r"/>
            <a:endParaRPr lang="fr-CA" sz="900" dirty="0" smtClean="0">
              <a:solidFill>
                <a:schemeClr val="bg1"/>
              </a:solidFill>
            </a:endParaRPr>
          </a:p>
          <a:p>
            <a:pPr algn="r"/>
            <a:endParaRPr lang="fr-CA" sz="900" dirty="0">
              <a:solidFill>
                <a:schemeClr val="bg1"/>
              </a:solidFill>
            </a:endParaRPr>
          </a:p>
          <a:p>
            <a:pPr algn="r"/>
            <a:endParaRPr lang="fr-CA" sz="900" dirty="0">
              <a:solidFill>
                <a:schemeClr val="bg1"/>
              </a:solidFill>
            </a:endParaRPr>
          </a:p>
          <a:p>
            <a:r>
              <a:rPr lang="fr-CA" sz="900" i="1" dirty="0">
                <a:solidFill>
                  <a:schemeClr val="bg1"/>
                </a:solidFill>
              </a:rPr>
              <a:t>Je suis fière d’avoir participé, à titre de membre de l’Équipe de coordination, à ce projet de la planification stratégique portant sur un campus exempt de violences à caractère sexuel. J’ai pu ainsi être témoin privilégié du processus de réflexion intersectorielle et multidisciplinaire dont s’est doté la communauté universitaire, en comité consultatif, afin de transformer les pensées et les pratiques vers une culture </a:t>
            </a:r>
            <a:r>
              <a:rPr lang="fr-CA" sz="900" i="1" dirty="0" smtClean="0">
                <a:solidFill>
                  <a:schemeClr val="bg1"/>
                </a:solidFill>
              </a:rPr>
              <a:t>de </a:t>
            </a:r>
            <a:r>
              <a:rPr lang="fr-CA" sz="900" i="1" dirty="0">
                <a:solidFill>
                  <a:schemeClr val="bg1"/>
                </a:solidFill>
              </a:rPr>
              <a:t>respect et d’inclusion. Cette expérience m’a nourrie personnellement et professionnellement et me permet de croire à la force de cette collectivité qui désire vivre, étudier et travailler dans un milieu sain et sécuritaire. Ainsi, je suis convaincue qu’un changement de culture s’instaure, car il s’agit précisément d’une volonté collective.</a:t>
            </a:r>
            <a:r>
              <a:rPr lang="fr-CA" sz="900" dirty="0">
                <a:solidFill>
                  <a:schemeClr val="bg1"/>
                </a:solidFill>
              </a:rPr>
              <a:t> </a:t>
            </a:r>
          </a:p>
          <a:p>
            <a:pPr algn="r"/>
            <a:r>
              <a:rPr lang="fr-CA" sz="900" dirty="0">
                <a:solidFill>
                  <a:schemeClr val="bg1"/>
                </a:solidFill>
              </a:rPr>
              <a:t>Lette Faubert, cadre</a:t>
            </a:r>
          </a:p>
          <a:p>
            <a:pPr algn="r"/>
            <a:r>
              <a:rPr lang="fr-CA" sz="900" dirty="0">
                <a:solidFill>
                  <a:schemeClr val="bg1"/>
                </a:solidFill>
              </a:rPr>
              <a:t>Campus de </a:t>
            </a:r>
            <a:r>
              <a:rPr lang="fr-CA" sz="900" dirty="0" smtClean="0">
                <a:solidFill>
                  <a:schemeClr val="bg1"/>
                </a:solidFill>
              </a:rPr>
              <a:t>Saint-Jérôme</a:t>
            </a:r>
          </a:p>
          <a:p>
            <a:pPr algn="r"/>
            <a:endParaRPr lang="fr-CA" sz="900" dirty="0">
              <a:solidFill>
                <a:schemeClr val="bg1"/>
              </a:solidFill>
            </a:endParaRPr>
          </a:p>
          <a:p>
            <a:pPr algn="r"/>
            <a:endParaRPr lang="fr-CA" sz="900" dirty="0" smtClean="0">
              <a:solidFill>
                <a:schemeClr val="bg1"/>
              </a:solidFill>
            </a:endParaRPr>
          </a:p>
          <a:p>
            <a:pPr algn="r"/>
            <a:endParaRPr lang="fr-CA" sz="900" dirty="0">
              <a:solidFill>
                <a:schemeClr val="bg1"/>
              </a:solidFill>
            </a:endParaRPr>
          </a:p>
          <a:p>
            <a:pPr algn="r"/>
            <a:endParaRPr lang="fr-CA" sz="900" dirty="0" smtClean="0">
              <a:solidFill>
                <a:schemeClr val="bg1"/>
              </a:solidFill>
            </a:endParaRPr>
          </a:p>
          <a:p>
            <a:pPr algn="r"/>
            <a:endParaRPr lang="en-CA" sz="900" dirty="0">
              <a:solidFill>
                <a:schemeClr val="bg1"/>
              </a:solidFill>
            </a:endParaRPr>
          </a:p>
        </p:txBody>
      </p:sp>
      <p:sp>
        <p:nvSpPr>
          <p:cNvPr id="9" name="TextBox 8"/>
          <p:cNvSpPr txBox="1"/>
          <p:nvPr/>
        </p:nvSpPr>
        <p:spPr>
          <a:xfrm>
            <a:off x="9448800" y="-20806"/>
            <a:ext cx="2743200" cy="7017306"/>
          </a:xfrm>
          <a:prstGeom prst="rect">
            <a:avLst/>
          </a:prstGeom>
          <a:solidFill>
            <a:schemeClr val="tx1">
              <a:lumMod val="65000"/>
              <a:lumOff val="35000"/>
            </a:schemeClr>
          </a:solidFill>
        </p:spPr>
        <p:txBody>
          <a:bodyPr wrap="square" rtlCol="0">
            <a:spAutoFit/>
          </a:bodyPr>
          <a:lstStyle/>
          <a:p>
            <a:r>
              <a:rPr lang="fr-CA" sz="900" i="1" dirty="0">
                <a:solidFill>
                  <a:schemeClr val="bg1"/>
                </a:solidFill>
              </a:rPr>
              <a:t>Ce fut un réel plaisir de travailler, à vos côtés, sur ce projet important pour la communauté universitaire de l’UQO. Nous avons eu le très grand bonheur d’échanger en toute liberté et surtout d’être entendu et écouté pour le meilleur déroulement du projet. Cette ouverture à l’échange au comité consultatif a grandement été facilitée par votre façon toute particulière d’animer les groupes et de faire résonner dans toute la collectivité. Je suis fière et grandement honorée d’avoir fait partie de ce projet.</a:t>
            </a:r>
            <a:r>
              <a:rPr lang="fr-CA" sz="900" dirty="0">
                <a:solidFill>
                  <a:schemeClr val="bg1"/>
                </a:solidFill>
              </a:rPr>
              <a:t> </a:t>
            </a:r>
          </a:p>
          <a:p>
            <a:pPr algn="r"/>
            <a:r>
              <a:rPr lang="fr-CA" sz="900" dirty="0">
                <a:solidFill>
                  <a:schemeClr val="bg1"/>
                </a:solidFill>
              </a:rPr>
              <a:t>Monique Benoit, professeure</a:t>
            </a:r>
          </a:p>
          <a:p>
            <a:pPr algn="r"/>
            <a:r>
              <a:rPr lang="fr-CA" sz="900" dirty="0">
                <a:solidFill>
                  <a:schemeClr val="bg1"/>
                </a:solidFill>
              </a:rPr>
              <a:t>Campus de Saint-Jérôme</a:t>
            </a:r>
            <a:endParaRPr lang="en-CA" sz="900" dirty="0">
              <a:solidFill>
                <a:schemeClr val="bg1"/>
              </a:solidFill>
            </a:endParaRPr>
          </a:p>
          <a:p>
            <a:pPr algn="r"/>
            <a:endParaRPr lang="fr-CA" sz="900" dirty="0" smtClean="0">
              <a:solidFill>
                <a:schemeClr val="bg1"/>
              </a:solidFill>
            </a:endParaRPr>
          </a:p>
          <a:p>
            <a:pPr algn="r"/>
            <a:endParaRPr lang="fr-CA" sz="900" dirty="0">
              <a:solidFill>
                <a:schemeClr val="bg1"/>
              </a:solidFill>
            </a:endParaRPr>
          </a:p>
          <a:p>
            <a:pPr algn="r"/>
            <a:endParaRPr lang="fr-CA" sz="900" dirty="0">
              <a:solidFill>
                <a:schemeClr val="bg1"/>
              </a:solidFill>
            </a:endParaRPr>
          </a:p>
          <a:p>
            <a:r>
              <a:rPr lang="fr-CA" sz="900" i="1" dirty="0">
                <a:solidFill>
                  <a:schemeClr val="bg1"/>
                </a:solidFill>
              </a:rPr>
              <a:t>Lorsque je me suis jointe au comité consultatif, je n’étais pas certaine comment je pourrais contribuer à développer une communauté universitaire sans violence sexuelle. Mais j’ai eu la chance de travailler avec des gens extraordinaires qui ont fait en sorte de me motiver et de me surpasser.  La confiance que nous avions les uns envers les autres nous a permis d’accorder une importance immense à cette cause.  Grâce à l’expertise de chacun d’entre nous, nous avons été en mesure d’élaborer et de contribuer à trouver des solutions afin de vivre dans un milieu universitaire sécuritaire. Je crois sincèrement que nous avons ouvert la porte au changement. Je suis fière d’avoir contribué à ce comité consultatif.</a:t>
            </a:r>
            <a:r>
              <a:rPr lang="fr-CA" sz="900" dirty="0">
                <a:solidFill>
                  <a:schemeClr val="bg1"/>
                </a:solidFill>
              </a:rPr>
              <a:t> </a:t>
            </a:r>
          </a:p>
          <a:p>
            <a:pPr algn="r"/>
            <a:r>
              <a:rPr lang="fr-CA" sz="900" dirty="0">
                <a:solidFill>
                  <a:schemeClr val="bg1"/>
                </a:solidFill>
              </a:rPr>
              <a:t>Mélanie Bertrand,  personnel des services à l’étudiant</a:t>
            </a:r>
          </a:p>
          <a:p>
            <a:pPr algn="r"/>
            <a:r>
              <a:rPr lang="fr-CA" sz="900" dirty="0">
                <a:solidFill>
                  <a:schemeClr val="bg1"/>
                </a:solidFill>
              </a:rPr>
              <a:t>Campus de Gatineau</a:t>
            </a:r>
            <a:endParaRPr lang="en-CA" sz="900" dirty="0">
              <a:solidFill>
                <a:schemeClr val="bg1"/>
              </a:solidFill>
            </a:endParaRPr>
          </a:p>
          <a:p>
            <a:pPr algn="r"/>
            <a:endParaRPr lang="fr-CA" sz="900" dirty="0" smtClean="0">
              <a:solidFill>
                <a:schemeClr val="bg1"/>
              </a:solidFill>
            </a:endParaRPr>
          </a:p>
          <a:p>
            <a:pPr algn="r"/>
            <a:endParaRPr lang="fr-CA" sz="900" dirty="0">
              <a:solidFill>
                <a:schemeClr val="bg1"/>
              </a:solidFill>
            </a:endParaRPr>
          </a:p>
          <a:p>
            <a:pPr algn="r"/>
            <a:endParaRPr lang="fr-CA" sz="900" dirty="0">
              <a:solidFill>
                <a:schemeClr val="bg1"/>
              </a:solidFill>
            </a:endParaRPr>
          </a:p>
          <a:p>
            <a:r>
              <a:rPr lang="fr-CA" sz="900" i="1" dirty="0">
                <a:solidFill>
                  <a:schemeClr val="bg1"/>
                </a:solidFill>
              </a:rPr>
              <a:t>Je suis fière d’avoir participé aux travaux du groupe de travail 1 (Éducation, sensibilisation et prévention) qui ont menés à l’adoption d’une nouvelle politique visant à prévenir et à combattre les violences à caractère sexuel.  Cela m’a permis de mieux comprendre l’importance de mettre en place une telle politique afin de respecter les différences qui nous caractérisent. J’espère que toutes les personnes qui évoluent dans notre Université se sentiront partie prenante de cette politique et s’uniront pour assurer le respect des uns et des autres.</a:t>
            </a:r>
            <a:r>
              <a:rPr lang="fr-CA" sz="900" dirty="0">
                <a:solidFill>
                  <a:schemeClr val="bg1"/>
                </a:solidFill>
              </a:rPr>
              <a:t> </a:t>
            </a:r>
            <a:r>
              <a:rPr lang="fr-CA" sz="900" i="1" dirty="0">
                <a:solidFill>
                  <a:schemeClr val="bg1"/>
                </a:solidFill>
              </a:rPr>
              <a:t>.</a:t>
            </a:r>
            <a:r>
              <a:rPr lang="fr-CA" sz="900" dirty="0">
                <a:solidFill>
                  <a:schemeClr val="bg1"/>
                </a:solidFill>
              </a:rPr>
              <a:t> </a:t>
            </a:r>
          </a:p>
          <a:p>
            <a:pPr algn="r"/>
            <a:r>
              <a:rPr lang="fr-CA" sz="900" dirty="0" err="1">
                <a:solidFill>
                  <a:schemeClr val="bg1"/>
                </a:solidFill>
              </a:rPr>
              <a:t>Jinny</a:t>
            </a:r>
            <a:r>
              <a:rPr lang="fr-CA" sz="900" dirty="0">
                <a:solidFill>
                  <a:schemeClr val="bg1"/>
                </a:solidFill>
              </a:rPr>
              <a:t> Allaire, personnel des services académiques</a:t>
            </a:r>
          </a:p>
          <a:p>
            <a:pPr algn="r"/>
            <a:r>
              <a:rPr lang="fr-CA" sz="900" dirty="0">
                <a:solidFill>
                  <a:schemeClr val="bg1"/>
                </a:solidFill>
              </a:rPr>
              <a:t>ISFORT de </a:t>
            </a:r>
            <a:r>
              <a:rPr lang="fr-CA" sz="900" dirty="0" smtClean="0">
                <a:solidFill>
                  <a:schemeClr val="bg1"/>
                </a:solidFill>
              </a:rPr>
              <a:t>Ripon</a:t>
            </a:r>
          </a:p>
          <a:p>
            <a:pPr algn="r"/>
            <a:endParaRPr lang="fr-CA" sz="900" dirty="0" smtClean="0">
              <a:solidFill>
                <a:schemeClr val="bg1"/>
              </a:solidFill>
            </a:endParaRPr>
          </a:p>
          <a:p>
            <a:pPr algn="r"/>
            <a:endParaRPr lang="fr-CA" sz="900" dirty="0">
              <a:solidFill>
                <a:schemeClr val="bg1"/>
              </a:solidFill>
            </a:endParaRPr>
          </a:p>
          <a:p>
            <a:pPr algn="r"/>
            <a:endParaRPr lang="en-CA" sz="900" dirty="0">
              <a:solidFill>
                <a:schemeClr val="bg1"/>
              </a:solidFill>
            </a:endParaRPr>
          </a:p>
        </p:txBody>
      </p:sp>
    </p:spTree>
    <p:extLst>
      <p:ext uri="{BB962C8B-B14F-4D97-AF65-F5344CB8AC3E}">
        <p14:creationId xmlns:p14="http://schemas.microsoft.com/office/powerpoint/2010/main" val="4010104638"/>
      </p:ext>
    </p:extLst>
  </p:cSld>
  <p:clrMapOvr>
    <a:masterClrMapping/>
  </p:clrMapOvr>
</p:sld>
</file>

<file path=ppt/theme/theme1.xml><?xml version="1.0" encoding="utf-8"?>
<a:theme xmlns:a="http://schemas.openxmlformats.org/drawingml/2006/main" name="1_Custom Desig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9963</TotalTime>
  <Words>2069</Words>
  <Application>Microsoft Office PowerPoint</Application>
  <PresentationFormat>Custom</PresentationFormat>
  <Paragraphs>189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Estelle de la Chevrotiere</dc:creator>
  <cp:lastModifiedBy>Roxanne</cp:lastModifiedBy>
  <cp:revision>2468</cp:revision>
  <cp:lastPrinted>2017-09-19T17:31:31Z</cp:lastPrinted>
  <dcterms:created xsi:type="dcterms:W3CDTF">2015-08-11T00:14:07Z</dcterms:created>
  <dcterms:modified xsi:type="dcterms:W3CDTF">2019-09-09T15:09:59Z</dcterms:modified>
</cp:coreProperties>
</file>