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1"/>
  </p:sldMasterIdLst>
  <p:notesMasterIdLst>
    <p:notesMasterId r:id="rId44"/>
  </p:notesMasterIdLst>
  <p:sldIdLst>
    <p:sldId id="256" r:id="rId2"/>
    <p:sldId id="285" r:id="rId3"/>
    <p:sldId id="303" r:id="rId4"/>
    <p:sldId id="304" r:id="rId5"/>
    <p:sldId id="305" r:id="rId6"/>
    <p:sldId id="307" r:id="rId7"/>
    <p:sldId id="306" r:id="rId8"/>
    <p:sldId id="308" r:id="rId9"/>
    <p:sldId id="282" r:id="rId10"/>
    <p:sldId id="263" r:id="rId11"/>
    <p:sldId id="283" r:id="rId12"/>
    <p:sldId id="296" r:id="rId13"/>
    <p:sldId id="297" r:id="rId14"/>
    <p:sldId id="284" r:id="rId15"/>
    <p:sldId id="302" r:id="rId16"/>
    <p:sldId id="264" r:id="rId17"/>
    <p:sldId id="292" r:id="rId18"/>
    <p:sldId id="286" r:id="rId19"/>
    <p:sldId id="287" r:id="rId20"/>
    <p:sldId id="288" r:id="rId21"/>
    <p:sldId id="276" r:id="rId22"/>
    <p:sldId id="277" r:id="rId23"/>
    <p:sldId id="278" r:id="rId24"/>
    <p:sldId id="279" r:id="rId25"/>
    <p:sldId id="280" r:id="rId26"/>
    <p:sldId id="289" r:id="rId27"/>
    <p:sldId id="290" r:id="rId28"/>
    <p:sldId id="281" r:id="rId29"/>
    <p:sldId id="293" r:id="rId30"/>
    <p:sldId id="294" r:id="rId31"/>
    <p:sldId id="295" r:id="rId32"/>
    <p:sldId id="259" r:id="rId33"/>
    <p:sldId id="269" r:id="rId34"/>
    <p:sldId id="260" r:id="rId35"/>
    <p:sldId id="298" r:id="rId36"/>
    <p:sldId id="299" r:id="rId37"/>
    <p:sldId id="300" r:id="rId38"/>
    <p:sldId id="301" r:id="rId39"/>
    <p:sldId id="261" r:id="rId40"/>
    <p:sldId id="265" r:id="rId41"/>
    <p:sldId id="273" r:id="rId42"/>
    <p:sldId id="275" r:id="rId43"/>
  </p:sldIdLst>
  <p:sldSz cx="18288000" cy="10287000"/>
  <p:notesSz cx="6858000" cy="9144000"/>
  <p:embeddedFontLst>
    <p:embeddedFont>
      <p:font typeface="ＭＳ Ｐゴシック" panose="020B0600070205080204" pitchFamily="34" charset="-128"/>
      <p:regular r:id="rId45"/>
    </p:embeddedFont>
    <p:embeddedFont>
      <p:font typeface="Asap" pitchFamily="2" charset="77"/>
      <p:regular r:id="rId46"/>
      <p:bold r:id="rId47"/>
      <p:italic r:id="rId48"/>
      <p:boldItalic r:id="rId49"/>
    </p:embeddedFont>
    <p:embeddedFont>
      <p:font typeface="Open Sans" panose="020B0606030504020204" pitchFamily="34" charset="0"/>
      <p:regular r:id="rId50"/>
      <p:bold r:id="rId51"/>
      <p:italic r:id="rId52"/>
      <p:boldItalic r:id="rId53"/>
    </p:embeddedFont>
    <p:embeddedFont>
      <p:font typeface="Red Hat Display" panose="02010303040201060303" pitchFamily="2" charset="0"/>
      <p:regular r:id="rId54"/>
      <p:bold r:id="rId55"/>
      <p:italic r:id="rId56"/>
      <p:boldItalic r:id="rId57"/>
    </p:embeddedFont>
    <p:embeddedFont>
      <p:font typeface="Speak Pro" panose="020B0504020101020102" pitchFamily="34"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D0D6"/>
    <a:srgbClr val="F2A81A"/>
    <a:srgbClr val="EA53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62822B4-0589-4F20-81B0-94BD2F13A3F1}">
  <a:tblStyle styleId="{162822B4-0589-4F20-81B0-94BD2F13A3F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2"/>
    <p:restoredTop sz="89728" autoAdjust="0"/>
  </p:normalViewPr>
  <p:slideViewPr>
    <p:cSldViewPr snapToGrid="0">
      <p:cViewPr varScale="1">
        <p:scale>
          <a:sx n="73" d="100"/>
          <a:sy n="73" d="100"/>
        </p:scale>
        <p:origin x="688" y="20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5" Type="http://schemas.openxmlformats.org/officeDocument/2006/relationships/slide" Target="slides/slide4.xml"/><Relationship Id="rId61" Type="http://schemas.openxmlformats.org/officeDocument/2006/relationships/font" Target="fonts/font17.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56" Type="http://schemas.openxmlformats.org/officeDocument/2006/relationships/font" Target="fonts/font12.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59" Type="http://schemas.openxmlformats.org/officeDocument/2006/relationships/font" Target="fonts/font15.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0.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font" Target="fonts/font1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font" Target="fonts/font16.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 name="Google Shape;7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8" name="Google Shape;24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8770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l"/>
            <a:endParaRPr lang="en-US" sz="1800" b="0" i="0" u="none" strike="noStrike" baseline="0" dirty="0">
              <a:solidFill>
                <a:srgbClr val="000000"/>
              </a:solidFill>
              <a:latin typeface="Speak Pro" panose="020B0504020101020102" pitchFamily="34" charset="0"/>
            </a:endParaRPr>
          </a:p>
          <a:p>
            <a:r>
              <a:rPr lang="fr-FR" sz="1800" b="1" i="0" u="none" strike="noStrike" baseline="0" dirty="0">
                <a:solidFill>
                  <a:srgbClr val="E88A32"/>
                </a:solidFill>
                <a:latin typeface="Speak Pro" panose="020B0504020101020102" pitchFamily="34" charset="0"/>
              </a:rPr>
              <a:t>d’éviter de lire à plusieurs reprises </a:t>
            </a:r>
            <a:r>
              <a:rPr lang="fr-FR" sz="1800" b="0" i="0" u="none" strike="noStrike" baseline="0" dirty="0">
                <a:solidFill>
                  <a:srgbClr val="404040"/>
                </a:solidFill>
                <a:latin typeface="Speak Pro" panose="020B0504020101020102" pitchFamily="34" charset="0"/>
              </a:rPr>
              <a:t>le même article, thèse, chapitre de livre, autre. </a:t>
            </a:r>
          </a:p>
          <a:p>
            <a:r>
              <a:rPr lang="fr-FR" sz="1800" b="1" i="0" u="none" strike="noStrike" baseline="0" dirty="0">
                <a:solidFill>
                  <a:srgbClr val="E88A32"/>
                </a:solidFill>
                <a:latin typeface="Speak Pro" panose="020B0504020101020102" pitchFamily="34" charset="0"/>
              </a:rPr>
              <a:t>synthétiser les idées </a:t>
            </a:r>
            <a:r>
              <a:rPr lang="fr-FR" sz="1800" b="0" i="0" u="none" strike="noStrike" baseline="0" dirty="0">
                <a:solidFill>
                  <a:srgbClr val="404040"/>
                </a:solidFill>
                <a:latin typeface="Speak Pro" panose="020B0504020101020102" pitchFamily="34" charset="0"/>
              </a:rPr>
              <a:t>et d’entamer l’écriture. </a:t>
            </a:r>
          </a:p>
          <a:p>
            <a:pPr marL="0" lvl="0" indent="0" algn="l" rtl="0">
              <a:spcBef>
                <a:spcPts val="0"/>
              </a:spcBef>
              <a:spcAft>
                <a:spcPts val="0"/>
              </a:spcAft>
              <a:buNone/>
            </a:pPr>
            <a:endParaRPr dirty="0"/>
          </a:p>
        </p:txBody>
      </p:sp>
      <p:sp>
        <p:nvSpPr>
          <p:cNvPr id="248" name="Google Shape;24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3461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8" name="Google Shape;24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9031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8" name="Google Shape;24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2385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a:extLst>
            <a:ext uri="{FF2B5EF4-FFF2-40B4-BE49-F238E27FC236}">
              <a16:creationId xmlns:a16="http://schemas.microsoft.com/office/drawing/2014/main" id="{219F8E0E-4DAD-2A5B-5578-88B28531F7C3}"/>
            </a:ext>
          </a:extLst>
        </p:cNvPr>
        <p:cNvGrpSpPr/>
        <p:nvPr/>
      </p:nvGrpSpPr>
      <p:grpSpPr>
        <a:xfrm>
          <a:off x="0" y="0"/>
          <a:ext cx="0" cy="0"/>
          <a:chOff x="0" y="0"/>
          <a:chExt cx="0" cy="0"/>
        </a:xfrm>
      </p:grpSpPr>
      <p:sp>
        <p:nvSpPr>
          <p:cNvPr id="247" name="Google Shape;247;p11:notes">
            <a:extLst>
              <a:ext uri="{FF2B5EF4-FFF2-40B4-BE49-F238E27FC236}">
                <a16:creationId xmlns:a16="http://schemas.microsoft.com/office/drawing/2014/main" id="{2EF173D4-9B31-657C-6182-1F63409626D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8" name="Google Shape;248;p11:notes">
            <a:extLst>
              <a:ext uri="{FF2B5EF4-FFF2-40B4-BE49-F238E27FC236}">
                <a16:creationId xmlns:a16="http://schemas.microsoft.com/office/drawing/2014/main" id="{FFB5BE8D-BE5C-E974-A11C-90801A6FC16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0339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14" name="Google Shape;21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8" name="Google Shape;24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2157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8" name="Google Shape;24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27185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fr-FR" dirty="0"/>
          </a:p>
        </p:txBody>
      </p:sp>
      <p:sp>
        <p:nvSpPr>
          <p:cNvPr id="248" name="Google Shape;24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4223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8" name="Google Shape;24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34776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8" name="Google Shape;24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61017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fr-CA" sz="1800" b="0" i="0" u="none" strike="noStrike" baseline="0" dirty="0">
                <a:solidFill>
                  <a:srgbClr val="404040"/>
                </a:solidFill>
                <a:latin typeface="Speak Pro" panose="020F0502020204030204" pitchFamily="34" charset="0"/>
              </a:rPr>
              <a:t>multidimensionnel: historique, spatial, culturel, économique, éducatif, etc.</a:t>
            </a:r>
          </a:p>
          <a:p>
            <a:pPr marL="0" lvl="0" indent="0" algn="l" rtl="0">
              <a:spcBef>
                <a:spcPts val="0"/>
              </a:spcBef>
              <a:spcAft>
                <a:spcPts val="0"/>
              </a:spcAft>
              <a:buNone/>
            </a:pPr>
            <a:endParaRPr dirty="0"/>
          </a:p>
        </p:txBody>
      </p:sp>
      <p:sp>
        <p:nvSpPr>
          <p:cNvPr id="214" name="Google Shape;21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2763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l"/>
            <a:endParaRPr lang="fr-CA" sz="1800" b="0" i="0" u="none" strike="noStrike" baseline="0" dirty="0">
              <a:solidFill>
                <a:srgbClr val="000000"/>
              </a:solidFill>
              <a:latin typeface="Speak Pro" panose="020B0504020101020102" pitchFamily="34" charset="0"/>
            </a:endParaRPr>
          </a:p>
          <a:p>
            <a:pPr marL="158750" indent="0">
              <a:buNone/>
            </a:pPr>
            <a:r>
              <a:rPr lang="fr-CA" sz="1800" b="0" i="0" u="none" strike="noStrike" baseline="0" dirty="0">
                <a:solidFill>
                  <a:srgbClr val="404040"/>
                </a:solidFill>
                <a:latin typeface="Speak Pro" panose="020B0504020101020102" pitchFamily="34" charset="0"/>
              </a:rPr>
              <a:t>ou un ensemble d’éléments socioéducatifs interreliés qui font problème </a:t>
            </a:r>
          </a:p>
          <a:p>
            <a:pPr marL="0" lvl="0" indent="0" algn="l" rtl="0">
              <a:spcBef>
                <a:spcPts val="0"/>
              </a:spcBef>
              <a:spcAft>
                <a:spcPts val="0"/>
              </a:spcAft>
              <a:buNone/>
            </a:pPr>
            <a:endParaRPr dirty="0"/>
          </a:p>
        </p:txBody>
      </p:sp>
      <p:sp>
        <p:nvSpPr>
          <p:cNvPr id="214" name="Google Shape;21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75321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14" name="Google Shape;21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19250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14" name="Google Shape;21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68232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Un peu tout le long, </a:t>
            </a:r>
            <a:r>
              <a:rPr lang="en-US" dirty="0" err="1"/>
              <a:t>mais</a:t>
            </a:r>
            <a:r>
              <a:rPr lang="en-US" dirty="0"/>
              <a:t> pas top dans ma </a:t>
            </a:r>
            <a:r>
              <a:rPr lang="en-US" dirty="0" err="1"/>
              <a:t>propostion</a:t>
            </a:r>
            <a:r>
              <a:rPr lang="en-US" dirty="0"/>
              <a:t>, </a:t>
            </a:r>
            <a:r>
              <a:rPr lang="en-US" dirty="0" err="1"/>
              <a:t>pourrait</a:t>
            </a:r>
            <a:r>
              <a:rPr lang="en-US" dirty="0"/>
              <a:t> </a:t>
            </a:r>
            <a:r>
              <a:rPr lang="en-US" dirty="0" err="1"/>
              <a:t>être</a:t>
            </a:r>
            <a:r>
              <a:rPr lang="en-US" dirty="0"/>
              <a:t> plus </a:t>
            </a:r>
            <a:r>
              <a:rPr lang="en-US" dirty="0" err="1"/>
              <a:t>clair</a:t>
            </a:r>
            <a:r>
              <a:rPr lang="en-US" dirty="0"/>
              <a:t>!</a:t>
            </a:r>
            <a:endParaRPr dirty="0"/>
          </a:p>
        </p:txBody>
      </p:sp>
      <p:sp>
        <p:nvSpPr>
          <p:cNvPr id="214" name="Google Shape;21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00309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8" name="Google Shape;24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4707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8" name="Google Shape;24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2451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14" name="Google Shape;21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50352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8" name="Google Shape;24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4397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a:extLst>
            <a:ext uri="{FF2B5EF4-FFF2-40B4-BE49-F238E27FC236}">
              <a16:creationId xmlns:a16="http://schemas.microsoft.com/office/drawing/2014/main" id="{31ED4D58-76B8-E511-68E1-B4D2A0CD88CB}"/>
            </a:ext>
          </a:extLst>
        </p:cNvPr>
        <p:cNvGrpSpPr/>
        <p:nvPr/>
      </p:nvGrpSpPr>
      <p:grpSpPr>
        <a:xfrm>
          <a:off x="0" y="0"/>
          <a:ext cx="0" cy="0"/>
          <a:chOff x="0" y="0"/>
          <a:chExt cx="0" cy="0"/>
        </a:xfrm>
      </p:grpSpPr>
      <p:sp>
        <p:nvSpPr>
          <p:cNvPr id="247" name="Google Shape;247;p11:notes">
            <a:extLst>
              <a:ext uri="{FF2B5EF4-FFF2-40B4-BE49-F238E27FC236}">
                <a16:creationId xmlns:a16="http://schemas.microsoft.com/office/drawing/2014/main" id="{7B977964-EE6D-8E92-524C-7332EAB3872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8" name="Google Shape;248;p11:notes">
            <a:extLst>
              <a:ext uri="{FF2B5EF4-FFF2-40B4-BE49-F238E27FC236}">
                <a16:creationId xmlns:a16="http://schemas.microsoft.com/office/drawing/2014/main" id="{2A35D82F-909E-3971-5510-48270077945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84587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8" name="Google Shape;24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03616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8" name="Google Shape;24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51992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5" name="Google Shape;31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15567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56557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56081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00807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a:extLst>
            <a:ext uri="{FF2B5EF4-FFF2-40B4-BE49-F238E27FC236}">
              <a16:creationId xmlns:a16="http://schemas.microsoft.com/office/drawing/2014/main" id="{41A6CA26-D70B-D785-09E7-C969E92F4915}"/>
            </a:ext>
          </a:extLst>
        </p:cNvPr>
        <p:cNvGrpSpPr/>
        <p:nvPr/>
      </p:nvGrpSpPr>
      <p:grpSpPr>
        <a:xfrm>
          <a:off x="0" y="0"/>
          <a:ext cx="0" cy="0"/>
          <a:chOff x="0" y="0"/>
          <a:chExt cx="0" cy="0"/>
        </a:xfrm>
      </p:grpSpPr>
      <p:sp>
        <p:nvSpPr>
          <p:cNvPr id="247" name="Google Shape;247;p11:notes">
            <a:extLst>
              <a:ext uri="{FF2B5EF4-FFF2-40B4-BE49-F238E27FC236}">
                <a16:creationId xmlns:a16="http://schemas.microsoft.com/office/drawing/2014/main" id="{F81625E9-DA39-2926-0866-73E797F55A7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8" name="Google Shape;248;p11:notes">
            <a:extLst>
              <a:ext uri="{FF2B5EF4-FFF2-40B4-BE49-F238E27FC236}">
                <a16:creationId xmlns:a16="http://schemas.microsoft.com/office/drawing/2014/main" id="{E0F5F5D0-315F-F213-2013-CE9C66AC8F2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28571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1" name="Google Shape;24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5" name="Google Shape;42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2" name="Google Shape;532;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a:extLst>
            <a:ext uri="{FF2B5EF4-FFF2-40B4-BE49-F238E27FC236}">
              <a16:creationId xmlns:a16="http://schemas.microsoft.com/office/drawing/2014/main" id="{AB6F1C2D-DF8F-5173-BA00-63809F190832}"/>
            </a:ext>
          </a:extLst>
        </p:cNvPr>
        <p:cNvGrpSpPr/>
        <p:nvPr/>
      </p:nvGrpSpPr>
      <p:grpSpPr>
        <a:xfrm>
          <a:off x="0" y="0"/>
          <a:ext cx="0" cy="0"/>
          <a:chOff x="0" y="0"/>
          <a:chExt cx="0" cy="0"/>
        </a:xfrm>
      </p:grpSpPr>
      <p:sp>
        <p:nvSpPr>
          <p:cNvPr id="247" name="Google Shape;247;p11:notes">
            <a:extLst>
              <a:ext uri="{FF2B5EF4-FFF2-40B4-BE49-F238E27FC236}">
                <a16:creationId xmlns:a16="http://schemas.microsoft.com/office/drawing/2014/main" id="{ED80DD7D-36C9-5D31-680F-16CE6F1F3D6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8" name="Google Shape;248;p11:notes">
            <a:extLst>
              <a:ext uri="{FF2B5EF4-FFF2-40B4-BE49-F238E27FC236}">
                <a16:creationId xmlns:a16="http://schemas.microsoft.com/office/drawing/2014/main" id="{F6F144B4-D7D5-96D5-DB13-92DA53CD63A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285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a:extLst>
            <a:ext uri="{FF2B5EF4-FFF2-40B4-BE49-F238E27FC236}">
              <a16:creationId xmlns:a16="http://schemas.microsoft.com/office/drawing/2014/main" id="{EFB60804-3990-76A3-F8C3-B7D7C3905FCA}"/>
            </a:ext>
          </a:extLst>
        </p:cNvPr>
        <p:cNvGrpSpPr/>
        <p:nvPr/>
      </p:nvGrpSpPr>
      <p:grpSpPr>
        <a:xfrm>
          <a:off x="0" y="0"/>
          <a:ext cx="0" cy="0"/>
          <a:chOff x="0" y="0"/>
          <a:chExt cx="0" cy="0"/>
        </a:xfrm>
      </p:grpSpPr>
      <p:sp>
        <p:nvSpPr>
          <p:cNvPr id="247" name="Google Shape;247;p11:notes">
            <a:extLst>
              <a:ext uri="{FF2B5EF4-FFF2-40B4-BE49-F238E27FC236}">
                <a16:creationId xmlns:a16="http://schemas.microsoft.com/office/drawing/2014/main" id="{A51A842B-3F96-F9D8-FDA0-34336FB27FB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8" name="Google Shape;248;p11:notes">
            <a:extLst>
              <a:ext uri="{FF2B5EF4-FFF2-40B4-BE49-F238E27FC236}">
                <a16:creationId xmlns:a16="http://schemas.microsoft.com/office/drawing/2014/main" id="{1DD5B375-2751-7152-D34B-B723B5BCD2D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3589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a:extLst>
            <a:ext uri="{FF2B5EF4-FFF2-40B4-BE49-F238E27FC236}">
              <a16:creationId xmlns:a16="http://schemas.microsoft.com/office/drawing/2014/main" id="{CEA7E2D1-4193-C486-85F0-42CD7B7F3A3A}"/>
            </a:ext>
          </a:extLst>
        </p:cNvPr>
        <p:cNvGrpSpPr/>
        <p:nvPr/>
      </p:nvGrpSpPr>
      <p:grpSpPr>
        <a:xfrm>
          <a:off x="0" y="0"/>
          <a:ext cx="0" cy="0"/>
          <a:chOff x="0" y="0"/>
          <a:chExt cx="0" cy="0"/>
        </a:xfrm>
      </p:grpSpPr>
      <p:sp>
        <p:nvSpPr>
          <p:cNvPr id="247" name="Google Shape;247;p11:notes">
            <a:extLst>
              <a:ext uri="{FF2B5EF4-FFF2-40B4-BE49-F238E27FC236}">
                <a16:creationId xmlns:a16="http://schemas.microsoft.com/office/drawing/2014/main" id="{AB70C5E7-ACC2-6072-3C98-08C7B367B06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8" name="Google Shape;248;p11:notes">
            <a:extLst>
              <a:ext uri="{FF2B5EF4-FFF2-40B4-BE49-F238E27FC236}">
                <a16:creationId xmlns:a16="http://schemas.microsoft.com/office/drawing/2014/main" id="{CBBFCCBC-3953-B65C-3565-C2D6EE7B53B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2094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a:extLst>
            <a:ext uri="{FF2B5EF4-FFF2-40B4-BE49-F238E27FC236}">
              <a16:creationId xmlns:a16="http://schemas.microsoft.com/office/drawing/2014/main" id="{F0E5AE74-E5E2-5A56-C520-87622349F173}"/>
            </a:ext>
          </a:extLst>
        </p:cNvPr>
        <p:cNvGrpSpPr/>
        <p:nvPr/>
      </p:nvGrpSpPr>
      <p:grpSpPr>
        <a:xfrm>
          <a:off x="0" y="0"/>
          <a:ext cx="0" cy="0"/>
          <a:chOff x="0" y="0"/>
          <a:chExt cx="0" cy="0"/>
        </a:xfrm>
      </p:grpSpPr>
      <p:sp>
        <p:nvSpPr>
          <p:cNvPr id="247" name="Google Shape;247;p11:notes">
            <a:extLst>
              <a:ext uri="{FF2B5EF4-FFF2-40B4-BE49-F238E27FC236}">
                <a16:creationId xmlns:a16="http://schemas.microsoft.com/office/drawing/2014/main" id="{BF065C62-306B-833F-829B-E70FA0893B3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8" name="Google Shape;248;p11:notes">
            <a:extLst>
              <a:ext uri="{FF2B5EF4-FFF2-40B4-BE49-F238E27FC236}">
                <a16:creationId xmlns:a16="http://schemas.microsoft.com/office/drawing/2014/main" id="{CE51613A-F882-FC2E-898D-233F37A5946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1396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Préparer</a:t>
            </a:r>
            <a:r>
              <a:rPr lang="en-US" dirty="0"/>
              <a:t> </a:t>
            </a:r>
            <a:r>
              <a:rPr lang="en-US" dirty="0" err="1"/>
              <a:t>votre</a:t>
            </a:r>
            <a:r>
              <a:rPr lang="en-US" dirty="0"/>
              <a:t> </a:t>
            </a:r>
            <a:r>
              <a:rPr lang="en-US" dirty="0" err="1"/>
              <a:t>fichier</a:t>
            </a:r>
            <a:r>
              <a:rPr lang="en-US" dirty="0"/>
              <a:t> avec </a:t>
            </a:r>
            <a:r>
              <a:rPr lang="en-US" dirty="0" err="1"/>
              <a:t>chaque</a:t>
            </a:r>
            <a:r>
              <a:rPr lang="en-US" dirty="0"/>
              <a:t> document qui sera à </a:t>
            </a:r>
            <a:r>
              <a:rPr lang="en-US" dirty="0" err="1"/>
              <a:t>écrire</a:t>
            </a:r>
            <a:endParaRPr lang="en-US" dirty="0"/>
          </a:p>
          <a:p>
            <a:pPr marL="0" lvl="0" indent="0" algn="l" rtl="0">
              <a:spcBef>
                <a:spcPts val="0"/>
              </a:spcBef>
              <a:spcAft>
                <a:spcPts val="0"/>
              </a:spcAft>
              <a:buNone/>
            </a:pPr>
            <a:r>
              <a:rPr lang="en-US" dirty="0"/>
              <a:t>Déjà </a:t>
            </a:r>
            <a:r>
              <a:rPr lang="en-US" dirty="0" err="1"/>
              <a:t>créer</a:t>
            </a:r>
            <a:r>
              <a:rPr lang="en-US" dirty="0"/>
              <a:t> </a:t>
            </a:r>
            <a:r>
              <a:rPr lang="en-US" dirty="0" err="1"/>
              <a:t>votre</a:t>
            </a:r>
            <a:r>
              <a:rPr lang="en-US" dirty="0"/>
              <a:t> </a:t>
            </a:r>
            <a:r>
              <a:rPr lang="en-US" dirty="0" err="1"/>
              <a:t>profil</a:t>
            </a:r>
            <a:r>
              <a:rPr lang="en-US" dirty="0"/>
              <a:t> dans le </a:t>
            </a:r>
            <a:r>
              <a:rPr lang="en-US" dirty="0" err="1"/>
              <a:t>portail</a:t>
            </a:r>
            <a:r>
              <a:rPr lang="en-US" dirty="0"/>
              <a:t> </a:t>
            </a:r>
            <a:r>
              <a:rPr lang="en-US" dirty="0" err="1"/>
              <a:t>si</a:t>
            </a:r>
            <a:r>
              <a:rPr lang="en-US" dirty="0"/>
              <a:t> necessaire</a:t>
            </a:r>
          </a:p>
          <a:p>
            <a:pPr marL="0" lvl="0" indent="0" algn="l" rtl="0">
              <a:spcBef>
                <a:spcPts val="0"/>
              </a:spcBef>
              <a:spcAft>
                <a:spcPts val="0"/>
              </a:spcAft>
              <a:buNone/>
            </a:pPr>
            <a:r>
              <a:rPr lang="en-US" dirty="0"/>
              <a:t>Important de bien respecter les </a:t>
            </a:r>
            <a:r>
              <a:rPr lang="en-US" dirty="0" err="1"/>
              <a:t>lignes</a:t>
            </a:r>
            <a:r>
              <a:rPr lang="en-US" dirty="0"/>
              <a:t> directrices, pas se dire au </a:t>
            </a:r>
            <a:r>
              <a:rPr lang="en-US" dirty="0" err="1"/>
              <a:t>pire</a:t>
            </a:r>
            <a:r>
              <a:rPr lang="en-US" dirty="0"/>
              <a:t> je </a:t>
            </a:r>
            <a:r>
              <a:rPr lang="en-US" dirty="0" err="1"/>
              <a:t>mets</a:t>
            </a:r>
            <a:r>
              <a:rPr lang="en-US" dirty="0"/>
              <a:t> la police plus petite, je </a:t>
            </a:r>
            <a:r>
              <a:rPr lang="en-US" dirty="0" err="1"/>
              <a:t>fais</a:t>
            </a:r>
            <a:r>
              <a:rPr lang="en-US" dirty="0"/>
              <a:t> un peu plus long, etc. -&gt; </a:t>
            </a:r>
            <a:r>
              <a:rPr lang="en-US" dirty="0" err="1"/>
              <a:t>ça</a:t>
            </a:r>
            <a:r>
              <a:rPr lang="en-US" dirty="0"/>
              <a:t> </a:t>
            </a:r>
            <a:r>
              <a:rPr lang="en-US" dirty="0" err="1"/>
              <a:t>pourrait</a:t>
            </a:r>
            <a:r>
              <a:rPr lang="en-US" dirty="0"/>
              <a:t> </a:t>
            </a:r>
            <a:r>
              <a:rPr lang="en-US" dirty="0" err="1"/>
              <a:t>vous</a:t>
            </a:r>
            <a:r>
              <a:rPr lang="en-US" dirty="0"/>
              <a:t> </a:t>
            </a:r>
            <a:r>
              <a:rPr lang="en-US" dirty="0" err="1"/>
              <a:t>enlever</a:t>
            </a:r>
            <a:r>
              <a:rPr lang="en-US" dirty="0"/>
              <a:t> de la course!</a:t>
            </a:r>
          </a:p>
          <a:p>
            <a:pPr marL="0" lvl="0" indent="0" algn="l" rtl="0">
              <a:spcBef>
                <a:spcPts val="0"/>
              </a:spcBef>
              <a:spcAft>
                <a:spcPts val="0"/>
              </a:spcAft>
              <a:buNone/>
            </a:pPr>
            <a:r>
              <a:rPr lang="en-US" dirty="0"/>
              <a:t>On </a:t>
            </a:r>
            <a:r>
              <a:rPr lang="en-US" dirty="0" err="1"/>
              <a:t>va</a:t>
            </a:r>
            <a:r>
              <a:rPr lang="en-US" dirty="0"/>
              <a:t> se </a:t>
            </a:r>
            <a:r>
              <a:rPr lang="en-US" dirty="0" err="1"/>
              <a:t>concentrer</a:t>
            </a:r>
            <a:r>
              <a:rPr lang="en-US" dirty="0"/>
              <a:t> sur la proposition de recherche </a:t>
            </a:r>
            <a:r>
              <a:rPr lang="en-US" dirty="0">
                <a:sym typeface="Wingdings" panose="05000000000000000000" pitchFamily="2" charset="2"/>
              </a:rPr>
              <a:t> </a:t>
            </a:r>
            <a:endParaRPr dirty="0"/>
          </a:p>
        </p:txBody>
      </p:sp>
      <p:sp>
        <p:nvSpPr>
          <p:cNvPr id="248" name="Google Shape;24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8139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9"/>
        <p:cNvGrpSpPr/>
        <p:nvPr/>
      </p:nvGrpSpPr>
      <p:grpSpPr>
        <a:xfrm>
          <a:off x="0" y="0"/>
          <a:ext cx="0" cy="0"/>
          <a:chOff x="0" y="0"/>
          <a:chExt cx="0" cy="0"/>
        </a:xfrm>
      </p:grpSpPr>
      <p:pic>
        <p:nvPicPr>
          <p:cNvPr id="10" name="Google Shape;10;p3"/>
          <p:cNvPicPr preferRelativeResize="0"/>
          <p:nvPr/>
        </p:nvPicPr>
        <p:blipFill>
          <a:blip r:embed="rId2">
            <a:alphaModFix/>
          </a:blip>
          <a:stretch>
            <a:fillRect/>
          </a:stretch>
        </p:blipFill>
        <p:spPr>
          <a:xfrm>
            <a:off x="0" y="-12"/>
            <a:ext cx="18288000" cy="10287000"/>
          </a:xfrm>
          <a:prstGeom prst="rect">
            <a:avLst/>
          </a:prstGeom>
          <a:noFill/>
          <a:ln>
            <a:noFill/>
          </a:ln>
        </p:spPr>
      </p:pic>
      <p:sp>
        <p:nvSpPr>
          <p:cNvPr id="11" name="Google Shape;11;p3"/>
          <p:cNvSpPr txBox="1">
            <a:spLocks noGrp="1"/>
          </p:cNvSpPr>
          <p:nvPr>
            <p:ph type="subTitle" idx="1"/>
          </p:nvPr>
        </p:nvSpPr>
        <p:spPr>
          <a:xfrm>
            <a:off x="13065375" y="9043350"/>
            <a:ext cx="4215300" cy="338400"/>
          </a:xfrm>
          <a:prstGeom prst="rect">
            <a:avLst/>
          </a:prstGeom>
        </p:spPr>
        <p:txBody>
          <a:bodyPr spcFirstLastPara="1" wrap="square" lIns="91425" tIns="45700" rIns="91425" bIns="45700" anchor="t" anchorCtr="0">
            <a:normAutofit/>
          </a:bodyPr>
          <a:lstStyle>
            <a:lvl1pPr lvl="0" algn="r" rtl="0">
              <a:spcBef>
                <a:spcPts val="640"/>
              </a:spcBef>
              <a:spcAft>
                <a:spcPts val="0"/>
              </a:spcAft>
              <a:buSzPts val="2150"/>
              <a:buNone/>
              <a:defRPr sz="2150"/>
            </a:lvl1pPr>
            <a:lvl2pPr lvl="1" algn="r" rtl="0">
              <a:spcBef>
                <a:spcPts val="560"/>
              </a:spcBef>
              <a:spcAft>
                <a:spcPts val="0"/>
              </a:spcAft>
              <a:buSzPts val="1950"/>
              <a:buNone/>
              <a:defRPr/>
            </a:lvl2pPr>
            <a:lvl3pPr lvl="2" algn="r" rtl="0">
              <a:spcBef>
                <a:spcPts val="480"/>
              </a:spcBef>
              <a:spcAft>
                <a:spcPts val="0"/>
              </a:spcAft>
              <a:buSzPts val="1950"/>
              <a:buNone/>
              <a:defRPr/>
            </a:lvl3pPr>
            <a:lvl4pPr lvl="3" algn="r" rtl="0">
              <a:spcBef>
                <a:spcPts val="400"/>
              </a:spcBef>
              <a:spcAft>
                <a:spcPts val="0"/>
              </a:spcAft>
              <a:buSzPts val="1950"/>
              <a:buNone/>
              <a:defRPr/>
            </a:lvl4pPr>
            <a:lvl5pPr lvl="4" algn="r" rtl="0">
              <a:spcBef>
                <a:spcPts val="400"/>
              </a:spcBef>
              <a:spcAft>
                <a:spcPts val="0"/>
              </a:spcAft>
              <a:buSzPts val="1950"/>
              <a:buNone/>
              <a:defRPr/>
            </a:lvl5pPr>
            <a:lvl6pPr lvl="5" algn="r" rtl="0">
              <a:spcBef>
                <a:spcPts val="400"/>
              </a:spcBef>
              <a:spcAft>
                <a:spcPts val="0"/>
              </a:spcAft>
              <a:buSzPts val="1950"/>
              <a:buNone/>
              <a:defRPr/>
            </a:lvl6pPr>
            <a:lvl7pPr lvl="6" algn="r" rtl="0">
              <a:spcBef>
                <a:spcPts val="400"/>
              </a:spcBef>
              <a:spcAft>
                <a:spcPts val="0"/>
              </a:spcAft>
              <a:buSzPts val="1950"/>
              <a:buNone/>
              <a:defRPr/>
            </a:lvl7pPr>
            <a:lvl8pPr lvl="7" algn="r" rtl="0">
              <a:spcBef>
                <a:spcPts val="400"/>
              </a:spcBef>
              <a:spcAft>
                <a:spcPts val="0"/>
              </a:spcAft>
              <a:buSzPts val="1950"/>
              <a:buNone/>
              <a:defRPr/>
            </a:lvl8pPr>
            <a:lvl9pPr lvl="8" algn="r" rtl="0">
              <a:spcBef>
                <a:spcPts val="400"/>
              </a:spcBef>
              <a:spcAft>
                <a:spcPts val="0"/>
              </a:spcAft>
              <a:buSzPts val="1950"/>
              <a:buNone/>
              <a:defRPr/>
            </a:lvl9pPr>
          </a:lstStyle>
          <a:p>
            <a:endParaRPr/>
          </a:p>
        </p:txBody>
      </p:sp>
      <p:pic>
        <p:nvPicPr>
          <p:cNvPr id="12" name="Google Shape;12;p3"/>
          <p:cNvPicPr preferRelativeResize="0"/>
          <p:nvPr/>
        </p:nvPicPr>
        <p:blipFill rotWithShape="1">
          <a:blip r:embed="rId3">
            <a:alphaModFix/>
          </a:blip>
          <a:srcRect t="43841" r="53203" b="16022"/>
          <a:stretch/>
        </p:blipFill>
        <p:spPr>
          <a:xfrm>
            <a:off x="-42424" y="4068526"/>
            <a:ext cx="9149251" cy="4414276"/>
          </a:xfrm>
          <a:prstGeom prst="rect">
            <a:avLst/>
          </a:prstGeom>
          <a:noFill/>
          <a:ln>
            <a:noFill/>
          </a:ln>
        </p:spPr>
      </p:pic>
      <p:pic>
        <p:nvPicPr>
          <p:cNvPr id="13" name="Google Shape;13;p3"/>
          <p:cNvPicPr preferRelativeResize="0"/>
          <p:nvPr/>
        </p:nvPicPr>
        <p:blipFill rotWithShape="1">
          <a:blip r:embed="rId3">
            <a:alphaModFix/>
          </a:blip>
          <a:srcRect l="74718" t="13041" r="-5137" b="46228"/>
          <a:stretch/>
        </p:blipFill>
        <p:spPr>
          <a:xfrm>
            <a:off x="13377757" y="1073845"/>
            <a:ext cx="5947301" cy="4479600"/>
          </a:xfrm>
          <a:prstGeom prst="rect">
            <a:avLst/>
          </a:prstGeom>
          <a:noFill/>
          <a:ln>
            <a:noFill/>
          </a:ln>
        </p:spPr>
      </p:pic>
      <p:sp>
        <p:nvSpPr>
          <p:cNvPr id="14" name="Google Shape;14;p3"/>
          <p:cNvSpPr txBox="1">
            <a:spLocks noGrp="1"/>
          </p:cNvSpPr>
          <p:nvPr>
            <p:ph type="title"/>
          </p:nvPr>
        </p:nvSpPr>
        <p:spPr>
          <a:xfrm>
            <a:off x="1007350" y="1921700"/>
            <a:ext cx="13928700" cy="2695500"/>
          </a:xfrm>
          <a:prstGeom prst="rect">
            <a:avLst/>
          </a:prstGeom>
        </p:spPr>
        <p:txBody>
          <a:bodyPr spcFirstLastPara="1" wrap="square" lIns="91425" tIns="45700" rIns="91425" bIns="45700" anchor="t" anchorCtr="0">
            <a:normAutofit/>
          </a:bodyPr>
          <a:lstStyle>
            <a:lvl1pPr lvl="0" algn="l">
              <a:spcBef>
                <a:spcPts val="0"/>
              </a:spcBef>
              <a:spcAft>
                <a:spcPts val="0"/>
              </a:spcAft>
              <a:buSzPts val="13800"/>
              <a:buNone/>
              <a:defRPr sz="13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3"/>
          <p:cNvSpPr txBox="1">
            <a:spLocks noGrp="1"/>
          </p:cNvSpPr>
          <p:nvPr>
            <p:ph type="title" idx="2"/>
          </p:nvPr>
        </p:nvSpPr>
        <p:spPr>
          <a:xfrm>
            <a:off x="3351975" y="5372241"/>
            <a:ext cx="13928700" cy="2695500"/>
          </a:xfrm>
          <a:prstGeom prst="rect">
            <a:avLst/>
          </a:prstGeom>
        </p:spPr>
        <p:txBody>
          <a:bodyPr spcFirstLastPara="1" wrap="square" lIns="91425" tIns="45700" rIns="91425" bIns="45700" anchor="t" anchorCtr="0">
            <a:normAutofit/>
          </a:bodyPr>
          <a:lstStyle>
            <a:lvl1pPr lvl="0" algn="r" rtl="0">
              <a:spcBef>
                <a:spcPts val="0"/>
              </a:spcBef>
              <a:spcAft>
                <a:spcPts val="0"/>
              </a:spcAft>
              <a:buClr>
                <a:srgbClr val="4C7232"/>
              </a:buClr>
              <a:buSzPts val="13800"/>
              <a:buNone/>
              <a:defRPr sz="13800">
                <a:solidFill>
                  <a:srgbClr val="4C7232"/>
                </a:solidFill>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16" name="Google Shape;16;p3"/>
          <p:cNvSpPr txBox="1">
            <a:spLocks noGrp="1"/>
          </p:cNvSpPr>
          <p:nvPr>
            <p:ph type="subTitle" idx="3"/>
          </p:nvPr>
        </p:nvSpPr>
        <p:spPr>
          <a:xfrm>
            <a:off x="1007350" y="735450"/>
            <a:ext cx="4215300" cy="338400"/>
          </a:xfrm>
          <a:prstGeom prst="rect">
            <a:avLst/>
          </a:prstGeom>
        </p:spPr>
        <p:txBody>
          <a:bodyPr spcFirstLastPara="1" wrap="square" lIns="91425" tIns="45700" rIns="91425" bIns="45700" anchor="t" anchorCtr="0">
            <a:normAutofit/>
          </a:bodyPr>
          <a:lstStyle>
            <a:lvl1pPr lvl="0" algn="l">
              <a:spcBef>
                <a:spcPts val="640"/>
              </a:spcBef>
              <a:spcAft>
                <a:spcPts val="0"/>
              </a:spcAft>
              <a:buSzPts val="2150"/>
              <a:buNone/>
              <a:defRPr sz="2150"/>
            </a:lvl1pPr>
            <a:lvl2pPr lvl="1">
              <a:spcBef>
                <a:spcPts val="560"/>
              </a:spcBef>
              <a:spcAft>
                <a:spcPts val="0"/>
              </a:spcAft>
              <a:buSzPts val="1950"/>
              <a:buNone/>
              <a:defRPr/>
            </a:lvl2pPr>
            <a:lvl3pPr lvl="2">
              <a:spcBef>
                <a:spcPts val="480"/>
              </a:spcBef>
              <a:spcAft>
                <a:spcPts val="0"/>
              </a:spcAft>
              <a:buSzPts val="1950"/>
              <a:buNone/>
              <a:defRPr/>
            </a:lvl3pPr>
            <a:lvl4pPr lvl="3">
              <a:spcBef>
                <a:spcPts val="400"/>
              </a:spcBef>
              <a:spcAft>
                <a:spcPts val="0"/>
              </a:spcAft>
              <a:buSzPts val="1950"/>
              <a:buNone/>
              <a:defRPr/>
            </a:lvl4pPr>
            <a:lvl5pPr lvl="4">
              <a:spcBef>
                <a:spcPts val="400"/>
              </a:spcBef>
              <a:spcAft>
                <a:spcPts val="0"/>
              </a:spcAft>
              <a:buSzPts val="1950"/>
              <a:buNone/>
              <a:defRPr/>
            </a:lvl5pPr>
            <a:lvl6pPr lvl="5">
              <a:spcBef>
                <a:spcPts val="400"/>
              </a:spcBef>
              <a:spcAft>
                <a:spcPts val="0"/>
              </a:spcAft>
              <a:buSzPts val="1950"/>
              <a:buNone/>
              <a:defRPr/>
            </a:lvl6pPr>
            <a:lvl7pPr lvl="6">
              <a:spcBef>
                <a:spcPts val="400"/>
              </a:spcBef>
              <a:spcAft>
                <a:spcPts val="0"/>
              </a:spcAft>
              <a:buSzPts val="1950"/>
              <a:buNone/>
              <a:defRPr/>
            </a:lvl7pPr>
            <a:lvl8pPr lvl="7">
              <a:spcBef>
                <a:spcPts val="400"/>
              </a:spcBef>
              <a:spcAft>
                <a:spcPts val="0"/>
              </a:spcAft>
              <a:buSzPts val="1950"/>
              <a:buNone/>
              <a:defRPr/>
            </a:lvl8pPr>
            <a:lvl9pPr lvl="8">
              <a:spcBef>
                <a:spcPts val="400"/>
              </a:spcBef>
              <a:spcAft>
                <a:spcPts val="0"/>
              </a:spcAft>
              <a:buSzPts val="1950"/>
              <a:buNone/>
              <a:defRPr/>
            </a:lvl9pPr>
          </a:lstStyle>
          <a:p>
            <a:endParaRPr/>
          </a:p>
        </p:txBody>
      </p:sp>
      <p:sp>
        <p:nvSpPr>
          <p:cNvPr id="17" name="Google Shape;17;p3"/>
          <p:cNvSpPr txBox="1">
            <a:spLocks noGrp="1"/>
          </p:cNvSpPr>
          <p:nvPr>
            <p:ph type="subTitle" idx="4"/>
          </p:nvPr>
        </p:nvSpPr>
        <p:spPr>
          <a:xfrm>
            <a:off x="13065375" y="735450"/>
            <a:ext cx="4215300" cy="338400"/>
          </a:xfrm>
          <a:prstGeom prst="rect">
            <a:avLst/>
          </a:prstGeom>
        </p:spPr>
        <p:txBody>
          <a:bodyPr spcFirstLastPara="1" wrap="square" lIns="91425" tIns="45700" rIns="91425" bIns="45700" anchor="t" anchorCtr="0">
            <a:normAutofit/>
          </a:bodyPr>
          <a:lstStyle>
            <a:lvl1pPr lvl="0" algn="r" rtl="0">
              <a:spcBef>
                <a:spcPts val="640"/>
              </a:spcBef>
              <a:spcAft>
                <a:spcPts val="0"/>
              </a:spcAft>
              <a:buSzPts val="2150"/>
              <a:buNone/>
              <a:defRPr sz="2150"/>
            </a:lvl1pPr>
            <a:lvl2pPr lvl="1" algn="r" rtl="0">
              <a:spcBef>
                <a:spcPts val="560"/>
              </a:spcBef>
              <a:spcAft>
                <a:spcPts val="0"/>
              </a:spcAft>
              <a:buSzPts val="1950"/>
              <a:buNone/>
              <a:defRPr/>
            </a:lvl2pPr>
            <a:lvl3pPr lvl="2" algn="r" rtl="0">
              <a:spcBef>
                <a:spcPts val="480"/>
              </a:spcBef>
              <a:spcAft>
                <a:spcPts val="0"/>
              </a:spcAft>
              <a:buSzPts val="1950"/>
              <a:buNone/>
              <a:defRPr/>
            </a:lvl3pPr>
            <a:lvl4pPr lvl="3" algn="r" rtl="0">
              <a:spcBef>
                <a:spcPts val="400"/>
              </a:spcBef>
              <a:spcAft>
                <a:spcPts val="0"/>
              </a:spcAft>
              <a:buSzPts val="1950"/>
              <a:buNone/>
              <a:defRPr/>
            </a:lvl4pPr>
            <a:lvl5pPr lvl="4" algn="r" rtl="0">
              <a:spcBef>
                <a:spcPts val="400"/>
              </a:spcBef>
              <a:spcAft>
                <a:spcPts val="0"/>
              </a:spcAft>
              <a:buSzPts val="1950"/>
              <a:buNone/>
              <a:defRPr/>
            </a:lvl5pPr>
            <a:lvl6pPr lvl="5" algn="r" rtl="0">
              <a:spcBef>
                <a:spcPts val="400"/>
              </a:spcBef>
              <a:spcAft>
                <a:spcPts val="0"/>
              </a:spcAft>
              <a:buSzPts val="1950"/>
              <a:buNone/>
              <a:defRPr/>
            </a:lvl6pPr>
            <a:lvl7pPr lvl="6" algn="r" rtl="0">
              <a:spcBef>
                <a:spcPts val="400"/>
              </a:spcBef>
              <a:spcAft>
                <a:spcPts val="0"/>
              </a:spcAft>
              <a:buSzPts val="1950"/>
              <a:buNone/>
              <a:defRPr/>
            </a:lvl7pPr>
            <a:lvl8pPr lvl="7" algn="r" rtl="0">
              <a:spcBef>
                <a:spcPts val="400"/>
              </a:spcBef>
              <a:spcAft>
                <a:spcPts val="0"/>
              </a:spcAft>
              <a:buSzPts val="1950"/>
              <a:buNone/>
              <a:defRPr/>
            </a:lvl8pPr>
            <a:lvl9pPr lvl="8" algn="r" rtl="0">
              <a:spcBef>
                <a:spcPts val="400"/>
              </a:spcBef>
              <a:spcAft>
                <a:spcPts val="0"/>
              </a:spcAft>
              <a:buSzPts val="195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2">
  <p:cSld name="CUSTOM_1">
    <p:spTree>
      <p:nvGrpSpPr>
        <p:cNvPr id="1" name="Shape 18"/>
        <p:cNvGrpSpPr/>
        <p:nvPr/>
      </p:nvGrpSpPr>
      <p:grpSpPr>
        <a:xfrm>
          <a:off x="0" y="0"/>
          <a:ext cx="0" cy="0"/>
          <a:chOff x="0" y="0"/>
          <a:chExt cx="0" cy="0"/>
        </a:xfrm>
      </p:grpSpPr>
      <p:pic>
        <p:nvPicPr>
          <p:cNvPr id="19" name="Google Shape;19;p4"/>
          <p:cNvPicPr preferRelativeResize="0"/>
          <p:nvPr/>
        </p:nvPicPr>
        <p:blipFill>
          <a:blip r:embed="rId2">
            <a:alphaModFix/>
          </a:blip>
          <a:stretch>
            <a:fillRect/>
          </a:stretch>
        </p:blipFill>
        <p:spPr>
          <a:xfrm>
            <a:off x="0" y="-12"/>
            <a:ext cx="18288000" cy="10287000"/>
          </a:xfrm>
          <a:prstGeom prst="rect">
            <a:avLst/>
          </a:prstGeom>
          <a:noFill/>
          <a:ln>
            <a:noFill/>
          </a:ln>
        </p:spPr>
      </p:pic>
      <p:grpSp>
        <p:nvGrpSpPr>
          <p:cNvPr id="20" name="Google Shape;20;p4"/>
          <p:cNvGrpSpPr/>
          <p:nvPr/>
        </p:nvGrpSpPr>
        <p:grpSpPr>
          <a:xfrm>
            <a:off x="949483" y="4926507"/>
            <a:ext cx="4389976" cy="5360528"/>
            <a:chOff x="0" y="-57150"/>
            <a:chExt cx="1156200" cy="1411817"/>
          </a:xfrm>
        </p:grpSpPr>
        <p:sp>
          <p:nvSpPr>
            <p:cNvPr id="21" name="Google Shape;21;p4"/>
            <p:cNvSpPr/>
            <p:nvPr/>
          </p:nvSpPr>
          <p:spPr>
            <a:xfrm>
              <a:off x="0" y="0"/>
              <a:ext cx="1156189" cy="1354667"/>
            </a:xfrm>
            <a:custGeom>
              <a:avLst/>
              <a:gdLst/>
              <a:ahLst/>
              <a:cxnLst/>
              <a:rect l="l" t="t" r="r" b="b"/>
              <a:pathLst>
                <a:path w="1156189" h="1354667" extrusionOk="0">
                  <a:moveTo>
                    <a:pt x="0" y="0"/>
                  </a:moveTo>
                  <a:lnTo>
                    <a:pt x="1156189" y="0"/>
                  </a:lnTo>
                  <a:lnTo>
                    <a:pt x="1156189" y="1354667"/>
                  </a:lnTo>
                  <a:lnTo>
                    <a:pt x="0" y="1354667"/>
                  </a:lnTo>
                  <a:close/>
                </a:path>
              </a:pathLst>
            </a:custGeom>
            <a:solidFill>
              <a:srgbClr val="F2A81A"/>
            </a:solidFill>
            <a:ln>
              <a:noFill/>
            </a:ln>
          </p:spPr>
        </p:sp>
        <p:sp>
          <p:nvSpPr>
            <p:cNvPr id="22" name="Google Shape;22;p4"/>
            <p:cNvSpPr txBox="1"/>
            <p:nvPr/>
          </p:nvSpPr>
          <p:spPr>
            <a:xfrm>
              <a:off x="0" y="-57150"/>
              <a:ext cx="1156200" cy="1411800"/>
            </a:xfrm>
            <a:prstGeom prst="rect">
              <a:avLst/>
            </a:prstGeom>
            <a:noFill/>
            <a:ln>
              <a:noFill/>
            </a:ln>
          </p:spPr>
          <p:txBody>
            <a:bodyPr spcFirstLastPara="1" wrap="square" lIns="50800" tIns="50800" rIns="50800" bIns="50800" anchor="ctr" anchorCtr="0">
              <a:noAutofit/>
            </a:bodyPr>
            <a:lstStyle/>
            <a:p>
              <a:pPr marL="0" marR="0" lvl="0" indent="0" algn="ctr" rtl="0">
                <a:lnSpc>
                  <a:spcPct val="189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3" name="Google Shape;23;p4"/>
          <p:cNvSpPr/>
          <p:nvPr/>
        </p:nvSpPr>
        <p:spPr>
          <a:xfrm>
            <a:off x="949483" y="5143500"/>
            <a:ext cx="4388386" cy="2203077"/>
          </a:xfrm>
          <a:custGeom>
            <a:avLst/>
            <a:gdLst/>
            <a:ahLst/>
            <a:cxnLst/>
            <a:rect l="l" t="t" r="r" b="b"/>
            <a:pathLst>
              <a:path w="4388386" h="2203077" extrusionOk="0">
                <a:moveTo>
                  <a:pt x="0" y="0"/>
                </a:moveTo>
                <a:lnTo>
                  <a:pt x="4388387" y="0"/>
                </a:lnTo>
                <a:lnTo>
                  <a:pt x="4388387" y="2203077"/>
                </a:lnTo>
                <a:lnTo>
                  <a:pt x="0" y="2203077"/>
                </a:lnTo>
                <a:lnTo>
                  <a:pt x="0" y="0"/>
                </a:lnTo>
                <a:close/>
              </a:path>
            </a:pathLst>
          </a:custGeom>
          <a:blipFill rotWithShape="1">
            <a:blip r:embed="rId3">
              <a:alphaModFix/>
            </a:blip>
            <a:stretch>
              <a:fillRect/>
            </a:stretch>
          </a:blipFill>
          <a:ln>
            <a:noFill/>
          </a:ln>
        </p:spPr>
      </p:sp>
      <p:grpSp>
        <p:nvGrpSpPr>
          <p:cNvPr id="24" name="Google Shape;24;p4"/>
          <p:cNvGrpSpPr/>
          <p:nvPr/>
        </p:nvGrpSpPr>
        <p:grpSpPr>
          <a:xfrm>
            <a:off x="6949047" y="4926507"/>
            <a:ext cx="4389976" cy="5360528"/>
            <a:chOff x="0" y="-57150"/>
            <a:chExt cx="1156200" cy="1411817"/>
          </a:xfrm>
        </p:grpSpPr>
        <p:sp>
          <p:nvSpPr>
            <p:cNvPr id="25" name="Google Shape;25;p4"/>
            <p:cNvSpPr/>
            <p:nvPr/>
          </p:nvSpPr>
          <p:spPr>
            <a:xfrm>
              <a:off x="0" y="0"/>
              <a:ext cx="1156189" cy="1354667"/>
            </a:xfrm>
            <a:custGeom>
              <a:avLst/>
              <a:gdLst/>
              <a:ahLst/>
              <a:cxnLst/>
              <a:rect l="l" t="t" r="r" b="b"/>
              <a:pathLst>
                <a:path w="1156189" h="1354667" extrusionOk="0">
                  <a:moveTo>
                    <a:pt x="0" y="0"/>
                  </a:moveTo>
                  <a:lnTo>
                    <a:pt x="1156189" y="0"/>
                  </a:lnTo>
                  <a:lnTo>
                    <a:pt x="1156189" y="1354667"/>
                  </a:lnTo>
                  <a:lnTo>
                    <a:pt x="0" y="1354667"/>
                  </a:lnTo>
                  <a:close/>
                </a:path>
              </a:pathLst>
            </a:custGeom>
            <a:solidFill>
              <a:srgbClr val="F2A81A"/>
            </a:solidFill>
            <a:ln>
              <a:noFill/>
            </a:ln>
          </p:spPr>
        </p:sp>
        <p:sp>
          <p:nvSpPr>
            <p:cNvPr id="26" name="Google Shape;26;p4"/>
            <p:cNvSpPr txBox="1"/>
            <p:nvPr/>
          </p:nvSpPr>
          <p:spPr>
            <a:xfrm>
              <a:off x="0" y="-57150"/>
              <a:ext cx="1156200" cy="1411800"/>
            </a:xfrm>
            <a:prstGeom prst="rect">
              <a:avLst/>
            </a:prstGeom>
            <a:noFill/>
            <a:ln>
              <a:noFill/>
            </a:ln>
          </p:spPr>
          <p:txBody>
            <a:bodyPr spcFirstLastPara="1" wrap="square" lIns="50800" tIns="50800" rIns="50800" bIns="50800" anchor="ctr" anchorCtr="0">
              <a:noAutofit/>
            </a:bodyPr>
            <a:lstStyle/>
            <a:p>
              <a:pPr marL="0" marR="0" lvl="0" indent="0" algn="ctr" rtl="0">
                <a:lnSpc>
                  <a:spcPct val="189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7" name="Google Shape;27;p4"/>
          <p:cNvGrpSpPr/>
          <p:nvPr/>
        </p:nvGrpSpPr>
        <p:grpSpPr>
          <a:xfrm>
            <a:off x="12948610" y="4926507"/>
            <a:ext cx="4389976" cy="5360528"/>
            <a:chOff x="0" y="-57150"/>
            <a:chExt cx="1156200" cy="1411817"/>
          </a:xfrm>
        </p:grpSpPr>
        <p:sp>
          <p:nvSpPr>
            <p:cNvPr id="28" name="Google Shape;28;p4"/>
            <p:cNvSpPr/>
            <p:nvPr/>
          </p:nvSpPr>
          <p:spPr>
            <a:xfrm>
              <a:off x="0" y="0"/>
              <a:ext cx="1156189" cy="1354667"/>
            </a:xfrm>
            <a:custGeom>
              <a:avLst/>
              <a:gdLst/>
              <a:ahLst/>
              <a:cxnLst/>
              <a:rect l="l" t="t" r="r" b="b"/>
              <a:pathLst>
                <a:path w="1156189" h="1354667" extrusionOk="0">
                  <a:moveTo>
                    <a:pt x="0" y="0"/>
                  </a:moveTo>
                  <a:lnTo>
                    <a:pt x="1156189" y="0"/>
                  </a:lnTo>
                  <a:lnTo>
                    <a:pt x="1156189" y="1354667"/>
                  </a:lnTo>
                  <a:lnTo>
                    <a:pt x="0" y="1354667"/>
                  </a:lnTo>
                  <a:close/>
                </a:path>
              </a:pathLst>
            </a:custGeom>
            <a:solidFill>
              <a:srgbClr val="F2A81A"/>
            </a:solidFill>
            <a:ln>
              <a:noFill/>
            </a:ln>
          </p:spPr>
        </p:sp>
        <p:sp>
          <p:nvSpPr>
            <p:cNvPr id="29" name="Google Shape;29;p4"/>
            <p:cNvSpPr txBox="1"/>
            <p:nvPr/>
          </p:nvSpPr>
          <p:spPr>
            <a:xfrm>
              <a:off x="0" y="-57150"/>
              <a:ext cx="1156200" cy="1411800"/>
            </a:xfrm>
            <a:prstGeom prst="rect">
              <a:avLst/>
            </a:prstGeom>
            <a:noFill/>
            <a:ln>
              <a:noFill/>
            </a:ln>
          </p:spPr>
          <p:txBody>
            <a:bodyPr spcFirstLastPara="1" wrap="square" lIns="50800" tIns="50800" rIns="50800" bIns="50800" anchor="ctr" anchorCtr="0">
              <a:noAutofit/>
            </a:bodyPr>
            <a:lstStyle/>
            <a:p>
              <a:pPr marL="0" marR="0" lvl="0" indent="0" algn="ctr" rtl="0">
                <a:lnSpc>
                  <a:spcPct val="189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0" name="Google Shape;30;p4"/>
          <p:cNvSpPr/>
          <p:nvPr/>
        </p:nvSpPr>
        <p:spPr>
          <a:xfrm>
            <a:off x="6949807" y="5143500"/>
            <a:ext cx="4388386" cy="2203077"/>
          </a:xfrm>
          <a:custGeom>
            <a:avLst/>
            <a:gdLst/>
            <a:ahLst/>
            <a:cxnLst/>
            <a:rect l="l" t="t" r="r" b="b"/>
            <a:pathLst>
              <a:path w="4388386" h="2203077" extrusionOk="0">
                <a:moveTo>
                  <a:pt x="0" y="0"/>
                </a:moveTo>
                <a:lnTo>
                  <a:pt x="4388386" y="0"/>
                </a:lnTo>
                <a:lnTo>
                  <a:pt x="4388386" y="2203077"/>
                </a:lnTo>
                <a:lnTo>
                  <a:pt x="0" y="2203077"/>
                </a:lnTo>
                <a:lnTo>
                  <a:pt x="0" y="0"/>
                </a:lnTo>
                <a:close/>
              </a:path>
            </a:pathLst>
          </a:custGeom>
          <a:blipFill rotWithShape="1">
            <a:blip r:embed="rId3">
              <a:alphaModFix/>
            </a:blip>
            <a:stretch>
              <a:fillRect/>
            </a:stretch>
          </a:blipFill>
          <a:ln>
            <a:noFill/>
          </a:ln>
        </p:spPr>
      </p:sp>
      <p:sp>
        <p:nvSpPr>
          <p:cNvPr id="31" name="Google Shape;31;p4"/>
          <p:cNvSpPr/>
          <p:nvPr/>
        </p:nvSpPr>
        <p:spPr>
          <a:xfrm>
            <a:off x="12948610" y="5143500"/>
            <a:ext cx="4388386" cy="2203077"/>
          </a:xfrm>
          <a:custGeom>
            <a:avLst/>
            <a:gdLst/>
            <a:ahLst/>
            <a:cxnLst/>
            <a:rect l="l" t="t" r="r" b="b"/>
            <a:pathLst>
              <a:path w="4388386" h="2203077" extrusionOk="0">
                <a:moveTo>
                  <a:pt x="0" y="0"/>
                </a:moveTo>
                <a:lnTo>
                  <a:pt x="4388387" y="0"/>
                </a:lnTo>
                <a:lnTo>
                  <a:pt x="4388387" y="2203077"/>
                </a:lnTo>
                <a:lnTo>
                  <a:pt x="0" y="2203077"/>
                </a:lnTo>
                <a:lnTo>
                  <a:pt x="0" y="0"/>
                </a:lnTo>
                <a:close/>
              </a:path>
            </a:pathLst>
          </a:custGeom>
          <a:blipFill rotWithShape="1">
            <a:blip r:embed="rId3">
              <a:alphaModFix/>
            </a:blip>
            <a:stretch>
              <a:fillRect/>
            </a:stretch>
          </a:blipFill>
          <a:ln>
            <a:noFill/>
          </a:ln>
        </p:spPr>
      </p:sp>
      <p:sp>
        <p:nvSpPr>
          <p:cNvPr id="32" name="Google Shape;32;p4"/>
          <p:cNvSpPr/>
          <p:nvPr/>
        </p:nvSpPr>
        <p:spPr>
          <a:xfrm rot="10800000">
            <a:off x="949483" y="2940423"/>
            <a:ext cx="4388386" cy="2203077"/>
          </a:xfrm>
          <a:custGeom>
            <a:avLst/>
            <a:gdLst/>
            <a:ahLst/>
            <a:cxnLst/>
            <a:rect l="l" t="t" r="r" b="b"/>
            <a:pathLst>
              <a:path w="4388386" h="2203077" extrusionOk="0">
                <a:moveTo>
                  <a:pt x="0" y="0"/>
                </a:moveTo>
                <a:lnTo>
                  <a:pt x="4388387" y="0"/>
                </a:lnTo>
                <a:lnTo>
                  <a:pt x="4388387" y="2203077"/>
                </a:lnTo>
                <a:lnTo>
                  <a:pt x="0" y="2203077"/>
                </a:lnTo>
                <a:lnTo>
                  <a:pt x="0" y="0"/>
                </a:lnTo>
                <a:close/>
              </a:path>
            </a:pathLst>
          </a:custGeom>
          <a:blipFill rotWithShape="1">
            <a:blip r:embed="rId4">
              <a:alphaModFix/>
            </a:blip>
            <a:stretch>
              <a:fillRect/>
            </a:stretch>
          </a:blipFill>
          <a:ln>
            <a:noFill/>
          </a:ln>
        </p:spPr>
      </p:sp>
      <p:sp>
        <p:nvSpPr>
          <p:cNvPr id="33" name="Google Shape;33;p4"/>
          <p:cNvSpPr/>
          <p:nvPr/>
        </p:nvSpPr>
        <p:spPr>
          <a:xfrm rot="10800000">
            <a:off x="6949807" y="2940423"/>
            <a:ext cx="4388386" cy="2203077"/>
          </a:xfrm>
          <a:custGeom>
            <a:avLst/>
            <a:gdLst/>
            <a:ahLst/>
            <a:cxnLst/>
            <a:rect l="l" t="t" r="r" b="b"/>
            <a:pathLst>
              <a:path w="4388386" h="2203077" extrusionOk="0">
                <a:moveTo>
                  <a:pt x="0" y="0"/>
                </a:moveTo>
                <a:lnTo>
                  <a:pt x="4388386" y="0"/>
                </a:lnTo>
                <a:lnTo>
                  <a:pt x="4388386" y="2203077"/>
                </a:lnTo>
                <a:lnTo>
                  <a:pt x="0" y="2203077"/>
                </a:lnTo>
                <a:lnTo>
                  <a:pt x="0" y="0"/>
                </a:lnTo>
                <a:close/>
              </a:path>
            </a:pathLst>
          </a:custGeom>
          <a:blipFill rotWithShape="1">
            <a:blip r:embed="rId4">
              <a:alphaModFix/>
            </a:blip>
            <a:stretch>
              <a:fillRect/>
            </a:stretch>
          </a:blipFill>
          <a:ln>
            <a:noFill/>
          </a:ln>
        </p:spPr>
      </p:sp>
      <p:sp>
        <p:nvSpPr>
          <p:cNvPr id="34" name="Google Shape;34;p4"/>
          <p:cNvSpPr/>
          <p:nvPr/>
        </p:nvSpPr>
        <p:spPr>
          <a:xfrm rot="10800000">
            <a:off x="12948610" y="2940423"/>
            <a:ext cx="4388386" cy="2203077"/>
          </a:xfrm>
          <a:custGeom>
            <a:avLst/>
            <a:gdLst/>
            <a:ahLst/>
            <a:cxnLst/>
            <a:rect l="l" t="t" r="r" b="b"/>
            <a:pathLst>
              <a:path w="4388386" h="2203077" extrusionOk="0">
                <a:moveTo>
                  <a:pt x="0" y="0"/>
                </a:moveTo>
                <a:lnTo>
                  <a:pt x="4388387" y="0"/>
                </a:lnTo>
                <a:lnTo>
                  <a:pt x="4388387" y="2203077"/>
                </a:lnTo>
                <a:lnTo>
                  <a:pt x="0" y="2203077"/>
                </a:lnTo>
                <a:lnTo>
                  <a:pt x="0" y="0"/>
                </a:lnTo>
                <a:close/>
              </a:path>
            </a:pathLst>
          </a:custGeom>
          <a:blipFill rotWithShape="1">
            <a:blip r:embed="rId4">
              <a:alphaModFix/>
            </a:blip>
            <a:stretch>
              <a:fillRect/>
            </a:stretch>
          </a:blipFill>
          <a:ln>
            <a:noFill/>
          </a:ln>
        </p:spPr>
      </p:sp>
      <p:sp>
        <p:nvSpPr>
          <p:cNvPr id="35" name="Google Shape;35;p4"/>
          <p:cNvSpPr txBox="1"/>
          <p:nvPr/>
        </p:nvSpPr>
        <p:spPr>
          <a:xfrm>
            <a:off x="8419918" y="3117748"/>
            <a:ext cx="1448100" cy="4068600"/>
          </a:xfrm>
          <a:prstGeom prst="rect">
            <a:avLst/>
          </a:prstGeom>
          <a:noFill/>
          <a:ln>
            <a:noFill/>
          </a:ln>
        </p:spPr>
        <p:txBody>
          <a:bodyPr spcFirstLastPara="1" wrap="square" lIns="0" tIns="0" rIns="0" bIns="0" anchor="t" anchorCtr="0">
            <a:spAutoFit/>
          </a:bodyPr>
          <a:lstStyle/>
          <a:p>
            <a:pPr marL="0" marR="0" lvl="0" indent="0" algn="ctr" rtl="0">
              <a:lnSpc>
                <a:spcPct val="140007"/>
              </a:lnSpc>
              <a:spcBef>
                <a:spcPts val="0"/>
              </a:spcBef>
              <a:spcAft>
                <a:spcPts val="0"/>
              </a:spcAft>
              <a:buNone/>
            </a:pPr>
            <a:r>
              <a:rPr lang="en-US" sz="11013" b="1" i="0" u="none" strike="noStrike" cap="none">
                <a:solidFill>
                  <a:srgbClr val="FFFFFF"/>
                </a:solidFill>
                <a:latin typeface="Red Hat Display"/>
                <a:ea typeface="Red Hat Display"/>
                <a:cs typeface="Red Hat Display"/>
                <a:sym typeface="Red Hat Display"/>
              </a:rPr>
              <a:t>02</a:t>
            </a:r>
            <a:endParaRPr/>
          </a:p>
        </p:txBody>
      </p:sp>
      <p:sp>
        <p:nvSpPr>
          <p:cNvPr id="36" name="Google Shape;36;p4"/>
          <p:cNvSpPr txBox="1"/>
          <p:nvPr/>
        </p:nvSpPr>
        <p:spPr>
          <a:xfrm>
            <a:off x="2573256" y="3117748"/>
            <a:ext cx="1140900" cy="4068600"/>
          </a:xfrm>
          <a:prstGeom prst="rect">
            <a:avLst/>
          </a:prstGeom>
          <a:noFill/>
          <a:ln>
            <a:noFill/>
          </a:ln>
        </p:spPr>
        <p:txBody>
          <a:bodyPr spcFirstLastPara="1" wrap="square" lIns="0" tIns="0" rIns="0" bIns="0" anchor="t" anchorCtr="0">
            <a:spAutoFit/>
          </a:bodyPr>
          <a:lstStyle/>
          <a:p>
            <a:pPr marL="0" marR="0" lvl="0" indent="0" algn="ctr" rtl="0">
              <a:lnSpc>
                <a:spcPct val="140007"/>
              </a:lnSpc>
              <a:spcBef>
                <a:spcPts val="0"/>
              </a:spcBef>
              <a:spcAft>
                <a:spcPts val="0"/>
              </a:spcAft>
              <a:buNone/>
            </a:pPr>
            <a:r>
              <a:rPr lang="en-US" sz="11013" b="1" i="0" u="none" strike="noStrike" cap="none">
                <a:solidFill>
                  <a:srgbClr val="FFFFFF"/>
                </a:solidFill>
                <a:latin typeface="Red Hat Display"/>
                <a:ea typeface="Red Hat Display"/>
                <a:cs typeface="Red Hat Display"/>
                <a:sym typeface="Red Hat Display"/>
              </a:rPr>
              <a:t>01</a:t>
            </a:r>
            <a:endParaRPr/>
          </a:p>
        </p:txBody>
      </p:sp>
      <p:sp>
        <p:nvSpPr>
          <p:cNvPr id="37" name="Google Shape;37;p4"/>
          <p:cNvSpPr txBox="1"/>
          <p:nvPr/>
        </p:nvSpPr>
        <p:spPr>
          <a:xfrm>
            <a:off x="14425053" y="3117748"/>
            <a:ext cx="1448100" cy="4068600"/>
          </a:xfrm>
          <a:prstGeom prst="rect">
            <a:avLst/>
          </a:prstGeom>
          <a:noFill/>
          <a:ln>
            <a:noFill/>
          </a:ln>
        </p:spPr>
        <p:txBody>
          <a:bodyPr spcFirstLastPara="1" wrap="square" lIns="0" tIns="0" rIns="0" bIns="0" anchor="t" anchorCtr="0">
            <a:spAutoFit/>
          </a:bodyPr>
          <a:lstStyle/>
          <a:p>
            <a:pPr marL="0" marR="0" lvl="0" indent="0" algn="ctr" rtl="0">
              <a:lnSpc>
                <a:spcPct val="140007"/>
              </a:lnSpc>
              <a:spcBef>
                <a:spcPts val="0"/>
              </a:spcBef>
              <a:spcAft>
                <a:spcPts val="0"/>
              </a:spcAft>
              <a:buNone/>
            </a:pPr>
            <a:r>
              <a:rPr lang="en-US" sz="11013" b="1" i="0" u="none" strike="noStrike" cap="none">
                <a:solidFill>
                  <a:srgbClr val="FFFFFF"/>
                </a:solidFill>
                <a:latin typeface="Red Hat Display"/>
                <a:ea typeface="Red Hat Display"/>
                <a:cs typeface="Red Hat Display"/>
                <a:sym typeface="Red Hat Display"/>
              </a:rPr>
              <a:t>03</a:t>
            </a:r>
            <a:endParaRPr/>
          </a:p>
        </p:txBody>
      </p:sp>
      <p:sp>
        <p:nvSpPr>
          <p:cNvPr id="38" name="Google Shape;38;p4"/>
          <p:cNvSpPr txBox="1">
            <a:spLocks noGrp="1"/>
          </p:cNvSpPr>
          <p:nvPr>
            <p:ph type="title"/>
          </p:nvPr>
        </p:nvSpPr>
        <p:spPr>
          <a:xfrm>
            <a:off x="344100" y="659950"/>
            <a:ext cx="17599800" cy="1995000"/>
          </a:xfrm>
          <a:prstGeom prst="rect">
            <a:avLst/>
          </a:prstGeom>
        </p:spPr>
        <p:txBody>
          <a:bodyPr spcFirstLastPara="1" wrap="square" lIns="91425" tIns="45700" rIns="91425" bIns="45700" anchor="t" anchorCtr="0">
            <a:normAutofit/>
          </a:bodyPr>
          <a:lstStyle>
            <a:lvl1pPr lvl="0">
              <a:spcBef>
                <a:spcPts val="0"/>
              </a:spcBef>
              <a:spcAft>
                <a:spcPts val="0"/>
              </a:spcAft>
              <a:buSzPts val="11550"/>
              <a:buNone/>
              <a:defRPr sz="115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4"/>
          <p:cNvSpPr txBox="1">
            <a:spLocks noGrp="1"/>
          </p:cNvSpPr>
          <p:nvPr>
            <p:ph type="subTitle" idx="1"/>
          </p:nvPr>
        </p:nvSpPr>
        <p:spPr>
          <a:xfrm>
            <a:off x="1208225" y="8212400"/>
            <a:ext cx="3870900" cy="673800"/>
          </a:xfrm>
          <a:prstGeom prst="rect">
            <a:avLst/>
          </a:prstGeom>
        </p:spPr>
        <p:txBody>
          <a:bodyPr spcFirstLastPara="1" wrap="square" lIns="91425" tIns="45700" rIns="91425" bIns="45700" anchor="t" anchorCtr="0">
            <a:normAutofit/>
          </a:bodyPr>
          <a:lstStyle>
            <a:lvl1pPr lvl="0">
              <a:spcBef>
                <a:spcPts val="640"/>
              </a:spcBef>
              <a:spcAft>
                <a:spcPts val="0"/>
              </a:spcAft>
              <a:buSzPts val="3000"/>
              <a:buNone/>
              <a:defRPr sz="3000" b="1"/>
            </a:lvl1pPr>
            <a:lvl2pPr lvl="1">
              <a:spcBef>
                <a:spcPts val="560"/>
              </a:spcBef>
              <a:spcAft>
                <a:spcPts val="0"/>
              </a:spcAft>
              <a:buSzPts val="1950"/>
              <a:buNone/>
              <a:defRPr/>
            </a:lvl2pPr>
            <a:lvl3pPr lvl="2">
              <a:spcBef>
                <a:spcPts val="480"/>
              </a:spcBef>
              <a:spcAft>
                <a:spcPts val="0"/>
              </a:spcAft>
              <a:buSzPts val="1950"/>
              <a:buNone/>
              <a:defRPr/>
            </a:lvl3pPr>
            <a:lvl4pPr lvl="3">
              <a:spcBef>
                <a:spcPts val="400"/>
              </a:spcBef>
              <a:spcAft>
                <a:spcPts val="0"/>
              </a:spcAft>
              <a:buSzPts val="1950"/>
              <a:buNone/>
              <a:defRPr/>
            </a:lvl4pPr>
            <a:lvl5pPr lvl="4">
              <a:spcBef>
                <a:spcPts val="400"/>
              </a:spcBef>
              <a:spcAft>
                <a:spcPts val="0"/>
              </a:spcAft>
              <a:buSzPts val="1950"/>
              <a:buNone/>
              <a:defRPr/>
            </a:lvl5pPr>
            <a:lvl6pPr lvl="5">
              <a:spcBef>
                <a:spcPts val="400"/>
              </a:spcBef>
              <a:spcAft>
                <a:spcPts val="0"/>
              </a:spcAft>
              <a:buSzPts val="1950"/>
              <a:buNone/>
              <a:defRPr/>
            </a:lvl6pPr>
            <a:lvl7pPr lvl="6">
              <a:spcBef>
                <a:spcPts val="400"/>
              </a:spcBef>
              <a:spcAft>
                <a:spcPts val="0"/>
              </a:spcAft>
              <a:buSzPts val="1950"/>
              <a:buNone/>
              <a:defRPr/>
            </a:lvl7pPr>
            <a:lvl8pPr lvl="7">
              <a:spcBef>
                <a:spcPts val="400"/>
              </a:spcBef>
              <a:spcAft>
                <a:spcPts val="0"/>
              </a:spcAft>
              <a:buSzPts val="1950"/>
              <a:buNone/>
              <a:defRPr/>
            </a:lvl8pPr>
            <a:lvl9pPr lvl="8">
              <a:spcBef>
                <a:spcPts val="400"/>
              </a:spcBef>
              <a:spcAft>
                <a:spcPts val="0"/>
              </a:spcAft>
              <a:buSzPts val="1950"/>
              <a:buNone/>
              <a:defRPr/>
            </a:lvl9pPr>
          </a:lstStyle>
          <a:p>
            <a:endParaRPr/>
          </a:p>
        </p:txBody>
      </p:sp>
      <p:sp>
        <p:nvSpPr>
          <p:cNvPr id="40" name="Google Shape;40;p4"/>
          <p:cNvSpPr txBox="1">
            <a:spLocks noGrp="1"/>
          </p:cNvSpPr>
          <p:nvPr>
            <p:ph type="subTitle" idx="2"/>
          </p:nvPr>
        </p:nvSpPr>
        <p:spPr>
          <a:xfrm>
            <a:off x="7208575" y="8212400"/>
            <a:ext cx="3870900" cy="673800"/>
          </a:xfrm>
          <a:prstGeom prst="rect">
            <a:avLst/>
          </a:prstGeom>
        </p:spPr>
        <p:txBody>
          <a:bodyPr spcFirstLastPara="1" wrap="square" lIns="91425" tIns="45700" rIns="91425" bIns="45700" anchor="t" anchorCtr="0">
            <a:normAutofit/>
          </a:bodyPr>
          <a:lstStyle>
            <a:lvl1pPr lvl="0" rtl="0">
              <a:spcBef>
                <a:spcPts val="640"/>
              </a:spcBef>
              <a:spcAft>
                <a:spcPts val="0"/>
              </a:spcAft>
              <a:buSzPts val="3000"/>
              <a:buNone/>
              <a:defRPr sz="3000" b="1"/>
            </a:lvl1pPr>
            <a:lvl2pPr lvl="1" rtl="0">
              <a:spcBef>
                <a:spcPts val="560"/>
              </a:spcBef>
              <a:spcAft>
                <a:spcPts val="0"/>
              </a:spcAft>
              <a:buSzPts val="1950"/>
              <a:buNone/>
              <a:defRPr/>
            </a:lvl2pPr>
            <a:lvl3pPr lvl="2" rtl="0">
              <a:spcBef>
                <a:spcPts val="480"/>
              </a:spcBef>
              <a:spcAft>
                <a:spcPts val="0"/>
              </a:spcAft>
              <a:buSzPts val="1950"/>
              <a:buNone/>
              <a:defRPr/>
            </a:lvl3pPr>
            <a:lvl4pPr lvl="3" rtl="0">
              <a:spcBef>
                <a:spcPts val="400"/>
              </a:spcBef>
              <a:spcAft>
                <a:spcPts val="0"/>
              </a:spcAft>
              <a:buSzPts val="1950"/>
              <a:buNone/>
              <a:defRPr/>
            </a:lvl4pPr>
            <a:lvl5pPr lvl="4" rtl="0">
              <a:spcBef>
                <a:spcPts val="400"/>
              </a:spcBef>
              <a:spcAft>
                <a:spcPts val="0"/>
              </a:spcAft>
              <a:buSzPts val="1950"/>
              <a:buNone/>
              <a:defRPr/>
            </a:lvl5pPr>
            <a:lvl6pPr lvl="5" rtl="0">
              <a:spcBef>
                <a:spcPts val="400"/>
              </a:spcBef>
              <a:spcAft>
                <a:spcPts val="0"/>
              </a:spcAft>
              <a:buSzPts val="1950"/>
              <a:buNone/>
              <a:defRPr/>
            </a:lvl6pPr>
            <a:lvl7pPr lvl="6" rtl="0">
              <a:spcBef>
                <a:spcPts val="400"/>
              </a:spcBef>
              <a:spcAft>
                <a:spcPts val="0"/>
              </a:spcAft>
              <a:buSzPts val="1950"/>
              <a:buNone/>
              <a:defRPr/>
            </a:lvl7pPr>
            <a:lvl8pPr lvl="7" rtl="0">
              <a:spcBef>
                <a:spcPts val="400"/>
              </a:spcBef>
              <a:spcAft>
                <a:spcPts val="0"/>
              </a:spcAft>
              <a:buSzPts val="1950"/>
              <a:buNone/>
              <a:defRPr/>
            </a:lvl8pPr>
            <a:lvl9pPr lvl="8" rtl="0">
              <a:spcBef>
                <a:spcPts val="400"/>
              </a:spcBef>
              <a:spcAft>
                <a:spcPts val="0"/>
              </a:spcAft>
              <a:buSzPts val="1950"/>
              <a:buNone/>
              <a:defRPr/>
            </a:lvl9pPr>
          </a:lstStyle>
          <a:p>
            <a:endParaRPr/>
          </a:p>
        </p:txBody>
      </p:sp>
      <p:sp>
        <p:nvSpPr>
          <p:cNvPr id="41" name="Google Shape;41;p4"/>
          <p:cNvSpPr txBox="1">
            <a:spLocks noGrp="1"/>
          </p:cNvSpPr>
          <p:nvPr>
            <p:ph type="subTitle" idx="3"/>
          </p:nvPr>
        </p:nvSpPr>
        <p:spPr>
          <a:xfrm>
            <a:off x="13208950" y="8212400"/>
            <a:ext cx="3870900" cy="673800"/>
          </a:xfrm>
          <a:prstGeom prst="rect">
            <a:avLst/>
          </a:prstGeom>
        </p:spPr>
        <p:txBody>
          <a:bodyPr spcFirstLastPara="1" wrap="square" lIns="91425" tIns="45700" rIns="91425" bIns="45700" anchor="t" anchorCtr="0">
            <a:normAutofit/>
          </a:bodyPr>
          <a:lstStyle>
            <a:lvl1pPr lvl="0" rtl="0">
              <a:spcBef>
                <a:spcPts val="640"/>
              </a:spcBef>
              <a:spcAft>
                <a:spcPts val="0"/>
              </a:spcAft>
              <a:buSzPts val="3000"/>
              <a:buNone/>
              <a:defRPr sz="3000" b="1"/>
            </a:lvl1pPr>
            <a:lvl2pPr lvl="1" rtl="0">
              <a:spcBef>
                <a:spcPts val="560"/>
              </a:spcBef>
              <a:spcAft>
                <a:spcPts val="0"/>
              </a:spcAft>
              <a:buSzPts val="1950"/>
              <a:buNone/>
              <a:defRPr/>
            </a:lvl2pPr>
            <a:lvl3pPr lvl="2" rtl="0">
              <a:spcBef>
                <a:spcPts val="480"/>
              </a:spcBef>
              <a:spcAft>
                <a:spcPts val="0"/>
              </a:spcAft>
              <a:buSzPts val="1950"/>
              <a:buNone/>
              <a:defRPr/>
            </a:lvl3pPr>
            <a:lvl4pPr lvl="3" rtl="0">
              <a:spcBef>
                <a:spcPts val="400"/>
              </a:spcBef>
              <a:spcAft>
                <a:spcPts val="0"/>
              </a:spcAft>
              <a:buSzPts val="1950"/>
              <a:buNone/>
              <a:defRPr/>
            </a:lvl4pPr>
            <a:lvl5pPr lvl="4" rtl="0">
              <a:spcBef>
                <a:spcPts val="400"/>
              </a:spcBef>
              <a:spcAft>
                <a:spcPts val="0"/>
              </a:spcAft>
              <a:buSzPts val="1950"/>
              <a:buNone/>
              <a:defRPr/>
            </a:lvl5pPr>
            <a:lvl6pPr lvl="5" rtl="0">
              <a:spcBef>
                <a:spcPts val="400"/>
              </a:spcBef>
              <a:spcAft>
                <a:spcPts val="0"/>
              </a:spcAft>
              <a:buSzPts val="1950"/>
              <a:buNone/>
              <a:defRPr/>
            </a:lvl6pPr>
            <a:lvl7pPr lvl="6" rtl="0">
              <a:spcBef>
                <a:spcPts val="400"/>
              </a:spcBef>
              <a:spcAft>
                <a:spcPts val="0"/>
              </a:spcAft>
              <a:buSzPts val="1950"/>
              <a:buNone/>
              <a:defRPr/>
            </a:lvl7pPr>
            <a:lvl8pPr lvl="7" rtl="0">
              <a:spcBef>
                <a:spcPts val="400"/>
              </a:spcBef>
              <a:spcAft>
                <a:spcPts val="0"/>
              </a:spcAft>
              <a:buSzPts val="1950"/>
              <a:buNone/>
              <a:defRPr/>
            </a:lvl8pPr>
            <a:lvl9pPr lvl="8" rtl="0">
              <a:spcBef>
                <a:spcPts val="400"/>
              </a:spcBef>
              <a:spcAft>
                <a:spcPts val="0"/>
              </a:spcAft>
              <a:buSzPts val="195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3">
  <p:cSld name="CUSTOM_2">
    <p:spTree>
      <p:nvGrpSpPr>
        <p:cNvPr id="1" name="Shape 42"/>
        <p:cNvGrpSpPr/>
        <p:nvPr/>
      </p:nvGrpSpPr>
      <p:grpSpPr>
        <a:xfrm>
          <a:off x="0" y="0"/>
          <a:ext cx="0" cy="0"/>
          <a:chOff x="0" y="0"/>
          <a:chExt cx="0" cy="0"/>
        </a:xfrm>
      </p:grpSpPr>
      <p:grpSp>
        <p:nvGrpSpPr>
          <p:cNvPr id="43" name="Google Shape;43;p5"/>
          <p:cNvGrpSpPr/>
          <p:nvPr/>
        </p:nvGrpSpPr>
        <p:grpSpPr>
          <a:xfrm>
            <a:off x="0" y="0"/>
            <a:ext cx="18288261" cy="10287286"/>
            <a:chOff x="0" y="0"/>
            <a:chExt cx="7309457" cy="4111625"/>
          </a:xfrm>
        </p:grpSpPr>
        <p:sp>
          <p:nvSpPr>
            <p:cNvPr id="44" name="Google Shape;44;p5"/>
            <p:cNvSpPr/>
            <p:nvPr/>
          </p:nvSpPr>
          <p:spPr>
            <a:xfrm>
              <a:off x="0" y="0"/>
              <a:ext cx="7309330" cy="4111498"/>
            </a:xfrm>
            <a:custGeom>
              <a:avLst/>
              <a:gdLst/>
              <a:ahLst/>
              <a:cxnLst/>
              <a:rect l="l" t="t" r="r" b="b"/>
              <a:pathLst>
                <a:path w="7309330" h="4111498" extrusionOk="0">
                  <a:moveTo>
                    <a:pt x="2511259" y="0"/>
                  </a:moveTo>
                  <a:lnTo>
                    <a:pt x="2511259" y="2246249"/>
                  </a:lnTo>
                  <a:lnTo>
                    <a:pt x="0" y="2246249"/>
                  </a:lnTo>
                  <a:lnTo>
                    <a:pt x="0" y="0"/>
                  </a:lnTo>
                  <a:lnTo>
                    <a:pt x="2511259" y="0"/>
                  </a:lnTo>
                  <a:close/>
                  <a:moveTo>
                    <a:pt x="7309330" y="4111498"/>
                  </a:moveTo>
                  <a:lnTo>
                    <a:pt x="7309330" y="2246249"/>
                  </a:lnTo>
                  <a:lnTo>
                    <a:pt x="2511259" y="2246249"/>
                  </a:lnTo>
                  <a:lnTo>
                    <a:pt x="2511259" y="4111498"/>
                  </a:lnTo>
                  <a:lnTo>
                    <a:pt x="7309330" y="4111498"/>
                  </a:lnTo>
                  <a:close/>
                </a:path>
              </a:pathLst>
            </a:custGeom>
            <a:solidFill>
              <a:srgbClr val="EA5339"/>
            </a:solidFill>
            <a:ln>
              <a:noFill/>
            </a:ln>
          </p:spPr>
        </p:sp>
        <p:sp>
          <p:nvSpPr>
            <p:cNvPr id="45" name="Google Shape;45;p5"/>
            <p:cNvSpPr/>
            <p:nvPr/>
          </p:nvSpPr>
          <p:spPr>
            <a:xfrm>
              <a:off x="0" y="0"/>
              <a:ext cx="7309330" cy="4111498"/>
            </a:xfrm>
            <a:custGeom>
              <a:avLst/>
              <a:gdLst/>
              <a:ahLst/>
              <a:cxnLst/>
              <a:rect l="l" t="t" r="r" b="b"/>
              <a:pathLst>
                <a:path w="7309330" h="4111498" extrusionOk="0">
                  <a:moveTo>
                    <a:pt x="7309330" y="2246249"/>
                  </a:moveTo>
                  <a:lnTo>
                    <a:pt x="2511259" y="2246249"/>
                  </a:lnTo>
                  <a:lnTo>
                    <a:pt x="2511259" y="0"/>
                  </a:lnTo>
                  <a:lnTo>
                    <a:pt x="7309330" y="0"/>
                  </a:lnTo>
                  <a:lnTo>
                    <a:pt x="7309330" y="2246249"/>
                  </a:lnTo>
                  <a:close/>
                  <a:moveTo>
                    <a:pt x="0" y="2246249"/>
                  </a:moveTo>
                  <a:lnTo>
                    <a:pt x="0" y="4111498"/>
                  </a:lnTo>
                  <a:lnTo>
                    <a:pt x="2511259" y="4111498"/>
                  </a:lnTo>
                  <a:lnTo>
                    <a:pt x="2511259" y="2246249"/>
                  </a:lnTo>
                  <a:lnTo>
                    <a:pt x="0" y="2246249"/>
                  </a:lnTo>
                  <a:close/>
                </a:path>
              </a:pathLst>
            </a:custGeom>
            <a:solidFill>
              <a:srgbClr val="F2A81A"/>
            </a:solidFill>
            <a:ln>
              <a:noFill/>
            </a:ln>
          </p:spPr>
        </p:sp>
        <p:sp>
          <p:nvSpPr>
            <p:cNvPr id="46" name="Google Shape;46;p5"/>
            <p:cNvSpPr/>
            <p:nvPr/>
          </p:nvSpPr>
          <p:spPr>
            <a:xfrm>
              <a:off x="0" y="0"/>
              <a:ext cx="7309457" cy="4111625"/>
            </a:xfrm>
            <a:custGeom>
              <a:avLst/>
              <a:gdLst/>
              <a:ahLst/>
              <a:cxnLst/>
              <a:rect l="l" t="t" r="r" b="b"/>
              <a:pathLst>
                <a:path w="7309457" h="4111625" extrusionOk="0">
                  <a:moveTo>
                    <a:pt x="7309330" y="2988437"/>
                  </a:moveTo>
                  <a:lnTo>
                    <a:pt x="6186142" y="2988437"/>
                  </a:lnTo>
                  <a:lnTo>
                    <a:pt x="6186142" y="4111625"/>
                  </a:lnTo>
                  <a:cubicBezTo>
                    <a:pt x="6186142" y="4111625"/>
                    <a:pt x="1123061" y="4111625"/>
                    <a:pt x="1123061" y="4111625"/>
                  </a:cubicBezTo>
                  <a:lnTo>
                    <a:pt x="1123061" y="2988437"/>
                  </a:lnTo>
                  <a:lnTo>
                    <a:pt x="0" y="2988437"/>
                  </a:lnTo>
                  <a:lnTo>
                    <a:pt x="0" y="1123188"/>
                  </a:lnTo>
                  <a:lnTo>
                    <a:pt x="1123188" y="1123188"/>
                  </a:lnTo>
                  <a:lnTo>
                    <a:pt x="1123188" y="0"/>
                  </a:lnTo>
                  <a:lnTo>
                    <a:pt x="6186269" y="0"/>
                  </a:lnTo>
                  <a:lnTo>
                    <a:pt x="6186269" y="1123188"/>
                  </a:lnTo>
                  <a:lnTo>
                    <a:pt x="7309457" y="1123188"/>
                  </a:lnTo>
                  <a:lnTo>
                    <a:pt x="7309457" y="2988437"/>
                  </a:lnTo>
                  <a:close/>
                </a:path>
              </a:pathLst>
            </a:custGeom>
            <a:solidFill>
              <a:srgbClr val="89D0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5"/>
            <p:cNvSpPr/>
            <p:nvPr/>
          </p:nvSpPr>
          <p:spPr>
            <a:xfrm>
              <a:off x="146812" y="110617"/>
              <a:ext cx="7015959" cy="3893693"/>
            </a:xfrm>
            <a:custGeom>
              <a:avLst/>
              <a:gdLst/>
              <a:ahLst/>
              <a:cxnLst/>
              <a:rect l="l" t="t" r="r" b="b"/>
              <a:pathLst>
                <a:path w="7015959" h="3893693" extrusionOk="0">
                  <a:moveTo>
                    <a:pt x="6713319" y="2135632"/>
                  </a:moveTo>
                  <a:lnTo>
                    <a:pt x="6713319" y="3170682"/>
                  </a:lnTo>
                  <a:cubicBezTo>
                    <a:pt x="6713319" y="3381121"/>
                    <a:pt x="6542758" y="3551682"/>
                    <a:pt x="6332319" y="3551682"/>
                  </a:cubicBezTo>
                  <a:lnTo>
                    <a:pt x="683387" y="3551682"/>
                  </a:lnTo>
                  <a:cubicBezTo>
                    <a:pt x="472948" y="3551682"/>
                    <a:pt x="302387" y="3381121"/>
                    <a:pt x="302387" y="3170682"/>
                  </a:cubicBezTo>
                  <a:lnTo>
                    <a:pt x="302387" y="719582"/>
                  </a:lnTo>
                  <a:cubicBezTo>
                    <a:pt x="302387" y="509143"/>
                    <a:pt x="472948" y="338582"/>
                    <a:pt x="683387" y="338582"/>
                  </a:cubicBezTo>
                  <a:lnTo>
                    <a:pt x="6332192" y="338582"/>
                  </a:lnTo>
                  <a:cubicBezTo>
                    <a:pt x="6542631" y="338582"/>
                    <a:pt x="6713192" y="509143"/>
                    <a:pt x="6713192" y="719582"/>
                  </a:cubicBezTo>
                  <a:lnTo>
                    <a:pt x="6713192" y="2135632"/>
                  </a:lnTo>
                  <a:close/>
                  <a:moveTo>
                    <a:pt x="188849" y="96012"/>
                  </a:moveTo>
                  <a:lnTo>
                    <a:pt x="146558" y="0"/>
                  </a:lnTo>
                  <a:lnTo>
                    <a:pt x="104267" y="96012"/>
                  </a:lnTo>
                  <a:lnTo>
                    <a:pt x="0" y="84709"/>
                  </a:lnTo>
                  <a:lnTo>
                    <a:pt x="61976" y="169418"/>
                  </a:lnTo>
                  <a:lnTo>
                    <a:pt x="0" y="254127"/>
                  </a:lnTo>
                  <a:lnTo>
                    <a:pt x="104267" y="242824"/>
                  </a:lnTo>
                  <a:lnTo>
                    <a:pt x="146558" y="338836"/>
                  </a:lnTo>
                  <a:lnTo>
                    <a:pt x="188849" y="242824"/>
                  </a:lnTo>
                  <a:lnTo>
                    <a:pt x="293116" y="254127"/>
                  </a:lnTo>
                  <a:lnTo>
                    <a:pt x="231140" y="169418"/>
                  </a:lnTo>
                  <a:lnTo>
                    <a:pt x="293116" y="84709"/>
                  </a:lnTo>
                  <a:lnTo>
                    <a:pt x="188849" y="96012"/>
                  </a:lnTo>
                  <a:close/>
                  <a:moveTo>
                    <a:pt x="7015959" y="84709"/>
                  </a:moveTo>
                  <a:lnTo>
                    <a:pt x="6911693" y="96012"/>
                  </a:lnTo>
                  <a:lnTo>
                    <a:pt x="6869402" y="0"/>
                  </a:lnTo>
                  <a:lnTo>
                    <a:pt x="6827110" y="96012"/>
                  </a:lnTo>
                  <a:lnTo>
                    <a:pt x="6722844" y="84709"/>
                  </a:lnTo>
                  <a:lnTo>
                    <a:pt x="6784820" y="169418"/>
                  </a:lnTo>
                  <a:lnTo>
                    <a:pt x="6722844" y="254127"/>
                  </a:lnTo>
                  <a:lnTo>
                    <a:pt x="6827110" y="242824"/>
                  </a:lnTo>
                  <a:lnTo>
                    <a:pt x="6869402" y="338836"/>
                  </a:lnTo>
                  <a:lnTo>
                    <a:pt x="6911693" y="242824"/>
                  </a:lnTo>
                  <a:lnTo>
                    <a:pt x="7015959" y="254127"/>
                  </a:lnTo>
                  <a:lnTo>
                    <a:pt x="6953983" y="169418"/>
                  </a:lnTo>
                  <a:lnTo>
                    <a:pt x="7015959" y="84709"/>
                  </a:lnTo>
                  <a:close/>
                  <a:moveTo>
                    <a:pt x="6911693" y="3650869"/>
                  </a:moveTo>
                  <a:lnTo>
                    <a:pt x="6869402" y="3554857"/>
                  </a:lnTo>
                  <a:lnTo>
                    <a:pt x="6827110" y="3650869"/>
                  </a:lnTo>
                  <a:lnTo>
                    <a:pt x="6722844" y="3639566"/>
                  </a:lnTo>
                  <a:lnTo>
                    <a:pt x="6784820" y="3724275"/>
                  </a:lnTo>
                  <a:lnTo>
                    <a:pt x="6722844" y="3808984"/>
                  </a:lnTo>
                  <a:lnTo>
                    <a:pt x="6827110" y="3797681"/>
                  </a:lnTo>
                  <a:lnTo>
                    <a:pt x="6869402" y="3893693"/>
                  </a:lnTo>
                  <a:lnTo>
                    <a:pt x="6911693" y="3797681"/>
                  </a:lnTo>
                  <a:lnTo>
                    <a:pt x="7015959" y="3808984"/>
                  </a:lnTo>
                  <a:lnTo>
                    <a:pt x="6953983" y="3724275"/>
                  </a:lnTo>
                  <a:lnTo>
                    <a:pt x="7015959" y="3639566"/>
                  </a:lnTo>
                  <a:lnTo>
                    <a:pt x="6911693" y="3650869"/>
                  </a:lnTo>
                  <a:close/>
                  <a:moveTo>
                    <a:pt x="188976" y="3650869"/>
                  </a:moveTo>
                  <a:lnTo>
                    <a:pt x="146685" y="3554857"/>
                  </a:lnTo>
                  <a:lnTo>
                    <a:pt x="104394" y="3650869"/>
                  </a:lnTo>
                  <a:lnTo>
                    <a:pt x="127" y="3639566"/>
                  </a:lnTo>
                  <a:lnTo>
                    <a:pt x="62103" y="3724275"/>
                  </a:lnTo>
                  <a:lnTo>
                    <a:pt x="127" y="3808984"/>
                  </a:lnTo>
                  <a:lnTo>
                    <a:pt x="104394" y="3797681"/>
                  </a:lnTo>
                  <a:lnTo>
                    <a:pt x="146685" y="3893693"/>
                  </a:lnTo>
                  <a:lnTo>
                    <a:pt x="188976" y="3797681"/>
                  </a:lnTo>
                  <a:lnTo>
                    <a:pt x="293243" y="3808984"/>
                  </a:lnTo>
                  <a:lnTo>
                    <a:pt x="231267" y="3724275"/>
                  </a:lnTo>
                  <a:lnTo>
                    <a:pt x="293243" y="3639566"/>
                  </a:lnTo>
                  <a:lnTo>
                    <a:pt x="188976" y="3650869"/>
                  </a:lnTo>
                  <a:close/>
                </a:path>
              </a:pathLst>
            </a:custGeom>
            <a:solidFill>
              <a:srgbClr val="EDEC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48;p5"/>
          <p:cNvSpPr txBox="1"/>
          <p:nvPr/>
        </p:nvSpPr>
        <p:spPr>
          <a:xfrm>
            <a:off x="5572983" y="1127371"/>
            <a:ext cx="7142100" cy="4450200"/>
          </a:xfrm>
          <a:prstGeom prst="rect">
            <a:avLst/>
          </a:prstGeom>
          <a:noFill/>
          <a:ln>
            <a:noFill/>
          </a:ln>
        </p:spPr>
        <p:txBody>
          <a:bodyPr spcFirstLastPara="1" wrap="square" lIns="0" tIns="0" rIns="0" bIns="0" anchor="t" anchorCtr="0">
            <a:spAutoFit/>
          </a:bodyPr>
          <a:lstStyle/>
          <a:p>
            <a:pPr marL="0" marR="0" lvl="0" indent="0" algn="ctr" rtl="0">
              <a:lnSpc>
                <a:spcPct val="140004"/>
              </a:lnSpc>
              <a:spcBef>
                <a:spcPts val="0"/>
              </a:spcBef>
              <a:spcAft>
                <a:spcPts val="0"/>
              </a:spcAft>
              <a:buNone/>
            </a:pPr>
            <a:r>
              <a:rPr lang="en-US" sz="28912" b="1" i="0" u="none" strike="noStrike" cap="none">
                <a:solidFill>
                  <a:srgbClr val="4C7232"/>
                </a:solidFill>
                <a:latin typeface="Red Hat Display"/>
                <a:ea typeface="Red Hat Display"/>
                <a:cs typeface="Red Hat Display"/>
                <a:sym typeface="Red Hat Display"/>
              </a:rPr>
              <a:t>01</a:t>
            </a:r>
            <a:endParaRPr/>
          </a:p>
        </p:txBody>
      </p:sp>
      <p:sp>
        <p:nvSpPr>
          <p:cNvPr id="49" name="Google Shape;49;p5"/>
          <p:cNvSpPr txBox="1">
            <a:spLocks noGrp="1"/>
          </p:cNvSpPr>
          <p:nvPr>
            <p:ph type="title"/>
          </p:nvPr>
        </p:nvSpPr>
        <p:spPr>
          <a:xfrm>
            <a:off x="344100" y="5415450"/>
            <a:ext cx="17599800" cy="2143800"/>
          </a:xfrm>
          <a:prstGeom prst="rect">
            <a:avLst/>
          </a:prstGeom>
        </p:spPr>
        <p:txBody>
          <a:bodyPr spcFirstLastPara="1" wrap="square" lIns="91425" tIns="45700" rIns="91425" bIns="45700" anchor="t" anchorCtr="0">
            <a:normAutofit/>
          </a:bodyPr>
          <a:lstStyle>
            <a:lvl1pPr lvl="0">
              <a:spcBef>
                <a:spcPts val="0"/>
              </a:spcBef>
              <a:spcAft>
                <a:spcPts val="0"/>
              </a:spcAft>
              <a:buSzPts val="15400"/>
              <a:buNone/>
              <a:defRPr sz="1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4">
  <p:cSld name="CUSTOM_3">
    <p:spTree>
      <p:nvGrpSpPr>
        <p:cNvPr id="1" name="Shape 50"/>
        <p:cNvGrpSpPr/>
        <p:nvPr/>
      </p:nvGrpSpPr>
      <p:grpSpPr>
        <a:xfrm>
          <a:off x="0" y="0"/>
          <a:ext cx="0" cy="0"/>
          <a:chOff x="0" y="0"/>
          <a:chExt cx="0" cy="0"/>
        </a:xfrm>
      </p:grpSpPr>
      <p:pic>
        <p:nvPicPr>
          <p:cNvPr id="51" name="Google Shape;51;p6"/>
          <p:cNvPicPr preferRelativeResize="0"/>
          <p:nvPr/>
        </p:nvPicPr>
        <p:blipFill>
          <a:blip r:embed="rId2">
            <a:alphaModFix/>
          </a:blip>
          <a:stretch>
            <a:fillRect/>
          </a:stretch>
        </p:blipFill>
        <p:spPr>
          <a:xfrm>
            <a:off x="0" y="-12"/>
            <a:ext cx="18288000" cy="10287000"/>
          </a:xfrm>
          <a:prstGeom prst="rect">
            <a:avLst/>
          </a:prstGeom>
          <a:noFill/>
          <a:ln>
            <a:noFill/>
          </a:ln>
        </p:spPr>
      </p:pic>
      <p:sp>
        <p:nvSpPr>
          <p:cNvPr id="52" name="Google Shape;52;p6"/>
          <p:cNvSpPr>
            <a:spLocks noGrp="1"/>
          </p:cNvSpPr>
          <p:nvPr>
            <p:ph type="pic" idx="2"/>
          </p:nvPr>
        </p:nvSpPr>
        <p:spPr>
          <a:xfrm>
            <a:off x="7691575" y="3152700"/>
            <a:ext cx="10394100" cy="5419800"/>
          </a:xfrm>
          <a:prstGeom prst="rect">
            <a:avLst/>
          </a:prstGeom>
          <a:noFill/>
          <a:ln>
            <a:noFill/>
          </a:ln>
        </p:spPr>
      </p:sp>
      <p:sp>
        <p:nvSpPr>
          <p:cNvPr id="53" name="Google Shape;53;p6"/>
          <p:cNvSpPr txBox="1">
            <a:spLocks noGrp="1"/>
          </p:cNvSpPr>
          <p:nvPr>
            <p:ph type="title"/>
          </p:nvPr>
        </p:nvSpPr>
        <p:spPr>
          <a:xfrm>
            <a:off x="344100" y="837225"/>
            <a:ext cx="17599800" cy="1325700"/>
          </a:xfrm>
          <a:prstGeom prst="rect">
            <a:avLst/>
          </a:prstGeom>
        </p:spPr>
        <p:txBody>
          <a:bodyPr spcFirstLastPara="1" wrap="square" lIns="91425" tIns="45700" rIns="91425" bIns="45700" anchor="t" anchorCtr="0">
            <a:normAutofit/>
          </a:bodyPr>
          <a:lstStyle>
            <a:lvl1pPr lvl="0">
              <a:spcBef>
                <a:spcPts val="0"/>
              </a:spcBef>
              <a:spcAft>
                <a:spcPts val="0"/>
              </a:spcAft>
              <a:buSzPts val="87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6"/>
          <p:cNvSpPr txBox="1">
            <a:spLocks noGrp="1"/>
          </p:cNvSpPr>
          <p:nvPr>
            <p:ph type="subTitle" idx="1"/>
          </p:nvPr>
        </p:nvSpPr>
        <p:spPr>
          <a:xfrm>
            <a:off x="965850" y="3323625"/>
            <a:ext cx="5978400" cy="1077300"/>
          </a:xfrm>
          <a:prstGeom prst="rect">
            <a:avLst/>
          </a:prstGeom>
        </p:spPr>
        <p:txBody>
          <a:bodyPr spcFirstLastPara="1" wrap="square" lIns="91425" tIns="45700" rIns="91425" bIns="45700" anchor="t" anchorCtr="0">
            <a:normAutofit/>
          </a:bodyPr>
          <a:lstStyle>
            <a:lvl1pPr lvl="0">
              <a:spcBef>
                <a:spcPts val="640"/>
              </a:spcBef>
              <a:spcAft>
                <a:spcPts val="0"/>
              </a:spcAft>
              <a:buClr>
                <a:srgbClr val="EA5339"/>
              </a:buClr>
              <a:buSzPts val="2900"/>
              <a:buNone/>
              <a:defRPr sz="2900" b="1">
                <a:solidFill>
                  <a:srgbClr val="EA5339"/>
                </a:solidFill>
              </a:defRPr>
            </a:lvl1pPr>
            <a:lvl2pPr lvl="1">
              <a:spcBef>
                <a:spcPts val="560"/>
              </a:spcBef>
              <a:spcAft>
                <a:spcPts val="0"/>
              </a:spcAft>
              <a:buSzPts val="1950"/>
              <a:buNone/>
              <a:defRPr/>
            </a:lvl2pPr>
            <a:lvl3pPr lvl="2">
              <a:spcBef>
                <a:spcPts val="480"/>
              </a:spcBef>
              <a:spcAft>
                <a:spcPts val="0"/>
              </a:spcAft>
              <a:buSzPts val="1950"/>
              <a:buNone/>
              <a:defRPr/>
            </a:lvl3pPr>
            <a:lvl4pPr lvl="3">
              <a:spcBef>
                <a:spcPts val="400"/>
              </a:spcBef>
              <a:spcAft>
                <a:spcPts val="0"/>
              </a:spcAft>
              <a:buSzPts val="1950"/>
              <a:buNone/>
              <a:defRPr/>
            </a:lvl4pPr>
            <a:lvl5pPr lvl="4">
              <a:spcBef>
                <a:spcPts val="400"/>
              </a:spcBef>
              <a:spcAft>
                <a:spcPts val="0"/>
              </a:spcAft>
              <a:buSzPts val="1950"/>
              <a:buNone/>
              <a:defRPr/>
            </a:lvl5pPr>
            <a:lvl6pPr lvl="5">
              <a:spcBef>
                <a:spcPts val="400"/>
              </a:spcBef>
              <a:spcAft>
                <a:spcPts val="0"/>
              </a:spcAft>
              <a:buSzPts val="1950"/>
              <a:buNone/>
              <a:defRPr/>
            </a:lvl6pPr>
            <a:lvl7pPr lvl="6">
              <a:spcBef>
                <a:spcPts val="400"/>
              </a:spcBef>
              <a:spcAft>
                <a:spcPts val="0"/>
              </a:spcAft>
              <a:buSzPts val="1950"/>
              <a:buNone/>
              <a:defRPr/>
            </a:lvl7pPr>
            <a:lvl8pPr lvl="7">
              <a:spcBef>
                <a:spcPts val="400"/>
              </a:spcBef>
              <a:spcAft>
                <a:spcPts val="0"/>
              </a:spcAft>
              <a:buSzPts val="1950"/>
              <a:buNone/>
              <a:defRPr/>
            </a:lvl8pPr>
            <a:lvl9pPr lvl="8">
              <a:spcBef>
                <a:spcPts val="400"/>
              </a:spcBef>
              <a:spcAft>
                <a:spcPts val="0"/>
              </a:spcAft>
              <a:buSzPts val="1950"/>
              <a:buNone/>
              <a:defRPr/>
            </a:lvl9pPr>
          </a:lstStyle>
          <a:p>
            <a:endParaRPr/>
          </a:p>
        </p:txBody>
      </p:sp>
      <p:sp>
        <p:nvSpPr>
          <p:cNvPr id="55" name="Google Shape;55;p6"/>
          <p:cNvSpPr txBox="1">
            <a:spLocks noGrp="1"/>
          </p:cNvSpPr>
          <p:nvPr>
            <p:ph type="body" idx="3"/>
          </p:nvPr>
        </p:nvSpPr>
        <p:spPr>
          <a:xfrm>
            <a:off x="1178550" y="4400925"/>
            <a:ext cx="5553000" cy="4659900"/>
          </a:xfrm>
          <a:prstGeom prst="rect">
            <a:avLst/>
          </a:prstGeom>
        </p:spPr>
        <p:txBody>
          <a:bodyPr spcFirstLastPara="1" wrap="square" lIns="91425" tIns="45700" rIns="91425" bIns="45700" anchor="t" anchorCtr="0">
            <a:normAutofit/>
          </a:bodyPr>
          <a:lstStyle>
            <a:lvl1pPr marL="457200" lvl="0" indent="-374650">
              <a:spcBef>
                <a:spcPts val="640"/>
              </a:spcBef>
              <a:spcAft>
                <a:spcPts val="0"/>
              </a:spcAft>
              <a:buSzPts val="2300"/>
              <a:buChar char="•"/>
              <a:defRPr sz="2300"/>
            </a:lvl1pPr>
            <a:lvl2pPr marL="914400" lvl="1" indent="-374650">
              <a:spcBef>
                <a:spcPts val="560"/>
              </a:spcBef>
              <a:spcAft>
                <a:spcPts val="0"/>
              </a:spcAft>
              <a:buSzPts val="2300"/>
              <a:buChar char="–"/>
              <a:defRPr sz="2300"/>
            </a:lvl2pPr>
            <a:lvl3pPr marL="1371600" lvl="2" indent="-374650">
              <a:spcBef>
                <a:spcPts val="480"/>
              </a:spcBef>
              <a:spcAft>
                <a:spcPts val="0"/>
              </a:spcAft>
              <a:buSzPts val="2300"/>
              <a:buChar char="•"/>
              <a:defRPr sz="2300"/>
            </a:lvl3pPr>
            <a:lvl4pPr marL="1828800" lvl="3" indent="-374650">
              <a:spcBef>
                <a:spcPts val="400"/>
              </a:spcBef>
              <a:spcAft>
                <a:spcPts val="0"/>
              </a:spcAft>
              <a:buSzPts val="2300"/>
              <a:buChar char="–"/>
              <a:defRPr sz="2300"/>
            </a:lvl4pPr>
            <a:lvl5pPr marL="2286000" lvl="4" indent="-374650">
              <a:spcBef>
                <a:spcPts val="400"/>
              </a:spcBef>
              <a:spcAft>
                <a:spcPts val="0"/>
              </a:spcAft>
              <a:buSzPts val="2300"/>
              <a:buChar char="»"/>
              <a:defRPr sz="2300"/>
            </a:lvl5pPr>
            <a:lvl6pPr marL="2743200" lvl="5" indent="-374650">
              <a:spcBef>
                <a:spcPts val="400"/>
              </a:spcBef>
              <a:spcAft>
                <a:spcPts val="0"/>
              </a:spcAft>
              <a:buSzPts val="2300"/>
              <a:buChar char="•"/>
              <a:defRPr sz="2300"/>
            </a:lvl6pPr>
            <a:lvl7pPr marL="3200400" lvl="6" indent="-374650">
              <a:spcBef>
                <a:spcPts val="400"/>
              </a:spcBef>
              <a:spcAft>
                <a:spcPts val="0"/>
              </a:spcAft>
              <a:buSzPts val="2300"/>
              <a:buChar char="•"/>
              <a:defRPr sz="2300"/>
            </a:lvl7pPr>
            <a:lvl8pPr marL="3657600" lvl="7" indent="-374650">
              <a:spcBef>
                <a:spcPts val="400"/>
              </a:spcBef>
              <a:spcAft>
                <a:spcPts val="0"/>
              </a:spcAft>
              <a:buSzPts val="2300"/>
              <a:buChar char="•"/>
              <a:defRPr sz="2300"/>
            </a:lvl8pPr>
            <a:lvl9pPr marL="4114800" lvl="8" indent="-374650">
              <a:spcBef>
                <a:spcPts val="400"/>
              </a:spcBef>
              <a:spcAft>
                <a:spcPts val="0"/>
              </a:spcAft>
              <a:buSzPts val="2300"/>
              <a:buChar char="•"/>
              <a:defRPr sz="23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5">
  <p:cSld name="CUSTOM_4">
    <p:spTree>
      <p:nvGrpSpPr>
        <p:cNvPr id="1" name="Shape 56"/>
        <p:cNvGrpSpPr/>
        <p:nvPr/>
      </p:nvGrpSpPr>
      <p:grpSpPr>
        <a:xfrm>
          <a:off x="0" y="0"/>
          <a:ext cx="0" cy="0"/>
          <a:chOff x="0" y="0"/>
          <a:chExt cx="0" cy="0"/>
        </a:xfrm>
      </p:grpSpPr>
      <p:pic>
        <p:nvPicPr>
          <p:cNvPr id="57" name="Google Shape;57;p7"/>
          <p:cNvPicPr preferRelativeResize="0"/>
          <p:nvPr/>
        </p:nvPicPr>
        <p:blipFill>
          <a:blip r:embed="rId2">
            <a:alphaModFix/>
          </a:blip>
          <a:stretch>
            <a:fillRect/>
          </a:stretch>
        </p:blipFill>
        <p:spPr>
          <a:xfrm>
            <a:off x="0" y="-12"/>
            <a:ext cx="18288000" cy="10287000"/>
          </a:xfrm>
          <a:prstGeom prst="rect">
            <a:avLst/>
          </a:prstGeom>
          <a:noFill/>
          <a:ln>
            <a:noFill/>
          </a:ln>
        </p:spPr>
      </p:pic>
      <p:sp>
        <p:nvSpPr>
          <p:cNvPr id="58" name="Google Shape;58;p7"/>
          <p:cNvSpPr txBox="1"/>
          <p:nvPr/>
        </p:nvSpPr>
        <p:spPr>
          <a:xfrm>
            <a:off x="3465919" y="3290460"/>
            <a:ext cx="2233500" cy="907200"/>
          </a:xfrm>
          <a:prstGeom prst="rect">
            <a:avLst/>
          </a:prstGeom>
          <a:noFill/>
          <a:ln>
            <a:noFill/>
          </a:ln>
        </p:spPr>
        <p:txBody>
          <a:bodyPr spcFirstLastPara="1" wrap="square" lIns="0" tIns="0" rIns="0" bIns="0" anchor="t" anchorCtr="0">
            <a:spAutoFit/>
          </a:bodyPr>
          <a:lstStyle/>
          <a:p>
            <a:pPr marL="0" marR="0" lvl="0" indent="0" algn="ctr" rtl="0">
              <a:lnSpc>
                <a:spcPct val="139996"/>
              </a:lnSpc>
              <a:spcBef>
                <a:spcPts val="0"/>
              </a:spcBef>
              <a:spcAft>
                <a:spcPts val="0"/>
              </a:spcAft>
              <a:buNone/>
            </a:pPr>
            <a:r>
              <a:rPr lang="en-US" sz="5893" b="1" i="0" u="none" strike="noStrike" cap="none">
                <a:solidFill>
                  <a:srgbClr val="4C7232"/>
                </a:solidFill>
                <a:latin typeface="Red Hat Display"/>
                <a:ea typeface="Red Hat Display"/>
                <a:cs typeface="Red Hat Display"/>
                <a:sym typeface="Red Hat Display"/>
              </a:rPr>
              <a:t>Step 1</a:t>
            </a:r>
            <a:endParaRPr/>
          </a:p>
        </p:txBody>
      </p:sp>
      <p:sp>
        <p:nvSpPr>
          <p:cNvPr id="59" name="Google Shape;59;p7"/>
          <p:cNvSpPr txBox="1"/>
          <p:nvPr/>
        </p:nvSpPr>
        <p:spPr>
          <a:xfrm>
            <a:off x="7884020" y="3287378"/>
            <a:ext cx="2520000" cy="907200"/>
          </a:xfrm>
          <a:prstGeom prst="rect">
            <a:avLst/>
          </a:prstGeom>
          <a:noFill/>
          <a:ln>
            <a:noFill/>
          </a:ln>
        </p:spPr>
        <p:txBody>
          <a:bodyPr spcFirstLastPara="1" wrap="square" lIns="0" tIns="0" rIns="0" bIns="0" anchor="t" anchorCtr="0">
            <a:spAutoFit/>
          </a:bodyPr>
          <a:lstStyle/>
          <a:p>
            <a:pPr marL="0" marR="0" lvl="0" indent="0" algn="ctr" rtl="0">
              <a:lnSpc>
                <a:spcPct val="139996"/>
              </a:lnSpc>
              <a:spcBef>
                <a:spcPts val="0"/>
              </a:spcBef>
              <a:spcAft>
                <a:spcPts val="0"/>
              </a:spcAft>
              <a:buNone/>
            </a:pPr>
            <a:r>
              <a:rPr lang="en-US" sz="5893" b="1" i="0" u="none" strike="noStrike" cap="none">
                <a:solidFill>
                  <a:srgbClr val="4C7232"/>
                </a:solidFill>
                <a:latin typeface="Red Hat Display"/>
                <a:ea typeface="Red Hat Display"/>
                <a:cs typeface="Red Hat Display"/>
                <a:sym typeface="Red Hat Display"/>
              </a:rPr>
              <a:t>Step 2</a:t>
            </a:r>
            <a:endParaRPr/>
          </a:p>
        </p:txBody>
      </p:sp>
      <p:sp>
        <p:nvSpPr>
          <p:cNvPr id="60" name="Google Shape;60;p7"/>
          <p:cNvSpPr txBox="1"/>
          <p:nvPr/>
        </p:nvSpPr>
        <p:spPr>
          <a:xfrm>
            <a:off x="12466480" y="3287378"/>
            <a:ext cx="2470200" cy="907200"/>
          </a:xfrm>
          <a:prstGeom prst="rect">
            <a:avLst/>
          </a:prstGeom>
          <a:noFill/>
          <a:ln>
            <a:noFill/>
          </a:ln>
        </p:spPr>
        <p:txBody>
          <a:bodyPr spcFirstLastPara="1" wrap="square" lIns="0" tIns="0" rIns="0" bIns="0" anchor="t" anchorCtr="0">
            <a:spAutoFit/>
          </a:bodyPr>
          <a:lstStyle/>
          <a:p>
            <a:pPr marL="0" marR="0" lvl="0" indent="0" algn="ctr" rtl="0">
              <a:lnSpc>
                <a:spcPct val="139996"/>
              </a:lnSpc>
              <a:spcBef>
                <a:spcPts val="0"/>
              </a:spcBef>
              <a:spcAft>
                <a:spcPts val="0"/>
              </a:spcAft>
              <a:buNone/>
            </a:pPr>
            <a:r>
              <a:rPr lang="en-US" sz="5893" b="1" i="0" u="none" strike="noStrike" cap="none">
                <a:solidFill>
                  <a:srgbClr val="4C7232"/>
                </a:solidFill>
                <a:latin typeface="Red Hat Display"/>
                <a:ea typeface="Red Hat Display"/>
                <a:cs typeface="Red Hat Display"/>
                <a:sym typeface="Red Hat Display"/>
              </a:rPr>
              <a:t>Step 3</a:t>
            </a:r>
            <a:endParaRPr/>
          </a:p>
        </p:txBody>
      </p:sp>
      <p:pic>
        <p:nvPicPr>
          <p:cNvPr id="61" name="Google Shape;61;p7"/>
          <p:cNvPicPr preferRelativeResize="0"/>
          <p:nvPr/>
        </p:nvPicPr>
        <p:blipFill rotWithShape="1">
          <a:blip r:embed="rId3">
            <a:alphaModFix/>
          </a:blip>
          <a:srcRect t="43142" b="36423"/>
          <a:stretch/>
        </p:blipFill>
        <p:spPr>
          <a:xfrm>
            <a:off x="0" y="4438250"/>
            <a:ext cx="18288000" cy="2102101"/>
          </a:xfrm>
          <a:prstGeom prst="rect">
            <a:avLst/>
          </a:prstGeom>
          <a:noFill/>
          <a:ln>
            <a:noFill/>
          </a:ln>
        </p:spPr>
      </p:pic>
      <p:sp>
        <p:nvSpPr>
          <p:cNvPr id="62" name="Google Shape;62;p7"/>
          <p:cNvSpPr txBox="1">
            <a:spLocks noGrp="1"/>
          </p:cNvSpPr>
          <p:nvPr>
            <p:ph type="title"/>
          </p:nvPr>
        </p:nvSpPr>
        <p:spPr>
          <a:xfrm>
            <a:off x="344100" y="837225"/>
            <a:ext cx="17599800" cy="1325700"/>
          </a:xfrm>
          <a:prstGeom prst="rect">
            <a:avLst/>
          </a:prstGeom>
        </p:spPr>
        <p:txBody>
          <a:bodyPr spcFirstLastPara="1" wrap="square" lIns="91425" tIns="45700" rIns="91425" bIns="45700" anchor="t" anchorCtr="0">
            <a:normAutofit/>
          </a:bodyPr>
          <a:lstStyle>
            <a:lvl1pPr lvl="0" rtl="0">
              <a:spcBef>
                <a:spcPts val="0"/>
              </a:spcBef>
              <a:spcAft>
                <a:spcPts val="0"/>
              </a:spcAft>
              <a:buSzPts val="87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3" name="Google Shape;63;p7"/>
          <p:cNvSpPr txBox="1">
            <a:spLocks noGrp="1"/>
          </p:cNvSpPr>
          <p:nvPr>
            <p:ph type="subTitle" idx="1"/>
          </p:nvPr>
        </p:nvSpPr>
        <p:spPr>
          <a:xfrm>
            <a:off x="3113425" y="6780950"/>
            <a:ext cx="2938500" cy="907200"/>
          </a:xfrm>
          <a:prstGeom prst="rect">
            <a:avLst/>
          </a:prstGeom>
        </p:spPr>
        <p:txBody>
          <a:bodyPr spcFirstLastPara="1" wrap="square" lIns="91425" tIns="45700" rIns="91425" bIns="45700" anchor="t" anchorCtr="0">
            <a:normAutofit/>
          </a:bodyPr>
          <a:lstStyle>
            <a:lvl1pPr lvl="0">
              <a:spcBef>
                <a:spcPts val="640"/>
              </a:spcBef>
              <a:spcAft>
                <a:spcPts val="0"/>
              </a:spcAft>
              <a:buSzPts val="2550"/>
              <a:buNone/>
              <a:defRPr sz="2550" b="1"/>
            </a:lvl1pPr>
            <a:lvl2pPr lvl="1">
              <a:spcBef>
                <a:spcPts val="560"/>
              </a:spcBef>
              <a:spcAft>
                <a:spcPts val="0"/>
              </a:spcAft>
              <a:buSzPts val="1950"/>
              <a:buNone/>
              <a:defRPr/>
            </a:lvl2pPr>
            <a:lvl3pPr lvl="2">
              <a:spcBef>
                <a:spcPts val="480"/>
              </a:spcBef>
              <a:spcAft>
                <a:spcPts val="0"/>
              </a:spcAft>
              <a:buSzPts val="1950"/>
              <a:buNone/>
              <a:defRPr/>
            </a:lvl3pPr>
            <a:lvl4pPr lvl="3">
              <a:spcBef>
                <a:spcPts val="400"/>
              </a:spcBef>
              <a:spcAft>
                <a:spcPts val="0"/>
              </a:spcAft>
              <a:buSzPts val="1950"/>
              <a:buNone/>
              <a:defRPr/>
            </a:lvl4pPr>
            <a:lvl5pPr lvl="4">
              <a:spcBef>
                <a:spcPts val="400"/>
              </a:spcBef>
              <a:spcAft>
                <a:spcPts val="0"/>
              </a:spcAft>
              <a:buSzPts val="1950"/>
              <a:buNone/>
              <a:defRPr/>
            </a:lvl5pPr>
            <a:lvl6pPr lvl="5">
              <a:spcBef>
                <a:spcPts val="400"/>
              </a:spcBef>
              <a:spcAft>
                <a:spcPts val="0"/>
              </a:spcAft>
              <a:buSzPts val="1950"/>
              <a:buNone/>
              <a:defRPr/>
            </a:lvl6pPr>
            <a:lvl7pPr lvl="6">
              <a:spcBef>
                <a:spcPts val="400"/>
              </a:spcBef>
              <a:spcAft>
                <a:spcPts val="0"/>
              </a:spcAft>
              <a:buSzPts val="1950"/>
              <a:buNone/>
              <a:defRPr/>
            </a:lvl7pPr>
            <a:lvl8pPr lvl="7">
              <a:spcBef>
                <a:spcPts val="400"/>
              </a:spcBef>
              <a:spcAft>
                <a:spcPts val="0"/>
              </a:spcAft>
              <a:buSzPts val="1950"/>
              <a:buNone/>
              <a:defRPr/>
            </a:lvl8pPr>
            <a:lvl9pPr lvl="8">
              <a:spcBef>
                <a:spcPts val="400"/>
              </a:spcBef>
              <a:spcAft>
                <a:spcPts val="0"/>
              </a:spcAft>
              <a:buSzPts val="1950"/>
              <a:buNone/>
              <a:defRPr/>
            </a:lvl9pPr>
          </a:lstStyle>
          <a:p>
            <a:endParaRPr/>
          </a:p>
        </p:txBody>
      </p:sp>
      <p:sp>
        <p:nvSpPr>
          <p:cNvPr id="64" name="Google Shape;64;p7"/>
          <p:cNvSpPr txBox="1">
            <a:spLocks noGrp="1"/>
          </p:cNvSpPr>
          <p:nvPr>
            <p:ph type="body" idx="2"/>
          </p:nvPr>
        </p:nvSpPr>
        <p:spPr>
          <a:xfrm>
            <a:off x="2880325" y="7685652"/>
            <a:ext cx="3404700" cy="1114500"/>
          </a:xfrm>
          <a:prstGeom prst="rect">
            <a:avLst/>
          </a:prstGeom>
        </p:spPr>
        <p:txBody>
          <a:bodyPr spcFirstLastPara="1" wrap="square" lIns="91425" tIns="45700" rIns="91425" bIns="45700" anchor="t" anchorCtr="0">
            <a:normAutofit/>
          </a:bodyPr>
          <a:lstStyle>
            <a:lvl1pPr marL="457200" lvl="0" indent="-352425">
              <a:spcBef>
                <a:spcPts val="640"/>
              </a:spcBef>
              <a:spcAft>
                <a:spcPts val="0"/>
              </a:spcAft>
              <a:buSzPts val="1950"/>
              <a:buChar char="•"/>
              <a:defRPr/>
            </a:lvl1pPr>
            <a:lvl2pPr marL="914400" lvl="1" indent="-352425">
              <a:spcBef>
                <a:spcPts val="560"/>
              </a:spcBef>
              <a:spcAft>
                <a:spcPts val="0"/>
              </a:spcAft>
              <a:buSzPts val="1950"/>
              <a:buChar char="–"/>
              <a:defRPr/>
            </a:lvl2pPr>
            <a:lvl3pPr marL="1371600" lvl="2" indent="-352425">
              <a:spcBef>
                <a:spcPts val="480"/>
              </a:spcBef>
              <a:spcAft>
                <a:spcPts val="0"/>
              </a:spcAft>
              <a:buSzPts val="1950"/>
              <a:buChar char="•"/>
              <a:defRPr/>
            </a:lvl3pPr>
            <a:lvl4pPr marL="1828800" lvl="3" indent="-352425">
              <a:spcBef>
                <a:spcPts val="400"/>
              </a:spcBef>
              <a:spcAft>
                <a:spcPts val="0"/>
              </a:spcAft>
              <a:buSzPts val="1950"/>
              <a:buChar char="–"/>
              <a:defRPr/>
            </a:lvl4pPr>
            <a:lvl5pPr marL="2286000" lvl="4" indent="-352425">
              <a:spcBef>
                <a:spcPts val="400"/>
              </a:spcBef>
              <a:spcAft>
                <a:spcPts val="0"/>
              </a:spcAft>
              <a:buSzPts val="1950"/>
              <a:buChar char="»"/>
              <a:defRPr/>
            </a:lvl5pPr>
            <a:lvl6pPr marL="2743200" lvl="5" indent="-352425">
              <a:spcBef>
                <a:spcPts val="400"/>
              </a:spcBef>
              <a:spcAft>
                <a:spcPts val="0"/>
              </a:spcAft>
              <a:buSzPts val="1950"/>
              <a:buChar char="•"/>
              <a:defRPr/>
            </a:lvl6pPr>
            <a:lvl7pPr marL="3200400" lvl="6" indent="-352425">
              <a:spcBef>
                <a:spcPts val="400"/>
              </a:spcBef>
              <a:spcAft>
                <a:spcPts val="0"/>
              </a:spcAft>
              <a:buSzPts val="1950"/>
              <a:buChar char="•"/>
              <a:defRPr/>
            </a:lvl7pPr>
            <a:lvl8pPr marL="3657600" lvl="7" indent="-352425">
              <a:spcBef>
                <a:spcPts val="400"/>
              </a:spcBef>
              <a:spcAft>
                <a:spcPts val="0"/>
              </a:spcAft>
              <a:buSzPts val="1950"/>
              <a:buChar char="•"/>
              <a:defRPr/>
            </a:lvl8pPr>
            <a:lvl9pPr marL="4114800" lvl="8" indent="-352425">
              <a:spcBef>
                <a:spcPts val="400"/>
              </a:spcBef>
              <a:spcAft>
                <a:spcPts val="0"/>
              </a:spcAft>
              <a:buSzPts val="1950"/>
              <a:buChar char="•"/>
              <a:defRPr/>
            </a:lvl9pPr>
          </a:lstStyle>
          <a:p>
            <a:endParaRPr/>
          </a:p>
        </p:txBody>
      </p:sp>
      <p:sp>
        <p:nvSpPr>
          <p:cNvPr id="65" name="Google Shape;65;p7"/>
          <p:cNvSpPr txBox="1">
            <a:spLocks noGrp="1"/>
          </p:cNvSpPr>
          <p:nvPr>
            <p:ph type="subTitle" idx="3"/>
          </p:nvPr>
        </p:nvSpPr>
        <p:spPr>
          <a:xfrm>
            <a:off x="7674750" y="6780950"/>
            <a:ext cx="2938500" cy="907200"/>
          </a:xfrm>
          <a:prstGeom prst="rect">
            <a:avLst/>
          </a:prstGeom>
        </p:spPr>
        <p:txBody>
          <a:bodyPr spcFirstLastPara="1" wrap="square" lIns="91425" tIns="45700" rIns="91425" bIns="45700" anchor="t" anchorCtr="0">
            <a:normAutofit/>
          </a:bodyPr>
          <a:lstStyle>
            <a:lvl1pPr lvl="0" rtl="0">
              <a:spcBef>
                <a:spcPts val="640"/>
              </a:spcBef>
              <a:spcAft>
                <a:spcPts val="0"/>
              </a:spcAft>
              <a:buSzPts val="2550"/>
              <a:buNone/>
              <a:defRPr sz="2550" b="1"/>
            </a:lvl1pPr>
            <a:lvl2pPr lvl="1" rtl="0">
              <a:spcBef>
                <a:spcPts val="560"/>
              </a:spcBef>
              <a:spcAft>
                <a:spcPts val="0"/>
              </a:spcAft>
              <a:buSzPts val="1950"/>
              <a:buNone/>
              <a:defRPr/>
            </a:lvl2pPr>
            <a:lvl3pPr lvl="2" rtl="0">
              <a:spcBef>
                <a:spcPts val="480"/>
              </a:spcBef>
              <a:spcAft>
                <a:spcPts val="0"/>
              </a:spcAft>
              <a:buSzPts val="1950"/>
              <a:buNone/>
              <a:defRPr/>
            </a:lvl3pPr>
            <a:lvl4pPr lvl="3" rtl="0">
              <a:spcBef>
                <a:spcPts val="400"/>
              </a:spcBef>
              <a:spcAft>
                <a:spcPts val="0"/>
              </a:spcAft>
              <a:buSzPts val="1950"/>
              <a:buNone/>
              <a:defRPr/>
            </a:lvl4pPr>
            <a:lvl5pPr lvl="4" rtl="0">
              <a:spcBef>
                <a:spcPts val="400"/>
              </a:spcBef>
              <a:spcAft>
                <a:spcPts val="0"/>
              </a:spcAft>
              <a:buSzPts val="1950"/>
              <a:buNone/>
              <a:defRPr/>
            </a:lvl5pPr>
            <a:lvl6pPr lvl="5" rtl="0">
              <a:spcBef>
                <a:spcPts val="400"/>
              </a:spcBef>
              <a:spcAft>
                <a:spcPts val="0"/>
              </a:spcAft>
              <a:buSzPts val="1950"/>
              <a:buNone/>
              <a:defRPr/>
            </a:lvl6pPr>
            <a:lvl7pPr lvl="6" rtl="0">
              <a:spcBef>
                <a:spcPts val="400"/>
              </a:spcBef>
              <a:spcAft>
                <a:spcPts val="0"/>
              </a:spcAft>
              <a:buSzPts val="1950"/>
              <a:buNone/>
              <a:defRPr/>
            </a:lvl7pPr>
            <a:lvl8pPr lvl="7" rtl="0">
              <a:spcBef>
                <a:spcPts val="400"/>
              </a:spcBef>
              <a:spcAft>
                <a:spcPts val="0"/>
              </a:spcAft>
              <a:buSzPts val="1950"/>
              <a:buNone/>
              <a:defRPr/>
            </a:lvl8pPr>
            <a:lvl9pPr lvl="8" rtl="0">
              <a:spcBef>
                <a:spcPts val="400"/>
              </a:spcBef>
              <a:spcAft>
                <a:spcPts val="0"/>
              </a:spcAft>
              <a:buSzPts val="1950"/>
              <a:buNone/>
              <a:defRPr/>
            </a:lvl9pPr>
          </a:lstStyle>
          <a:p>
            <a:endParaRPr/>
          </a:p>
        </p:txBody>
      </p:sp>
      <p:sp>
        <p:nvSpPr>
          <p:cNvPr id="66" name="Google Shape;66;p7"/>
          <p:cNvSpPr txBox="1">
            <a:spLocks noGrp="1"/>
          </p:cNvSpPr>
          <p:nvPr>
            <p:ph type="body" idx="4"/>
          </p:nvPr>
        </p:nvSpPr>
        <p:spPr>
          <a:xfrm>
            <a:off x="7441650" y="7685652"/>
            <a:ext cx="3404700" cy="1114500"/>
          </a:xfrm>
          <a:prstGeom prst="rect">
            <a:avLst/>
          </a:prstGeom>
        </p:spPr>
        <p:txBody>
          <a:bodyPr spcFirstLastPara="1" wrap="square" lIns="91425" tIns="45700" rIns="91425" bIns="45700" anchor="t" anchorCtr="0">
            <a:normAutofit/>
          </a:bodyPr>
          <a:lstStyle>
            <a:lvl1pPr marL="457200" lvl="0" indent="-352425" rtl="0">
              <a:spcBef>
                <a:spcPts val="640"/>
              </a:spcBef>
              <a:spcAft>
                <a:spcPts val="0"/>
              </a:spcAft>
              <a:buSzPts val="1950"/>
              <a:buChar char="•"/>
              <a:defRPr/>
            </a:lvl1pPr>
            <a:lvl2pPr marL="914400" lvl="1" indent="-352425" rtl="0">
              <a:spcBef>
                <a:spcPts val="560"/>
              </a:spcBef>
              <a:spcAft>
                <a:spcPts val="0"/>
              </a:spcAft>
              <a:buSzPts val="1950"/>
              <a:buChar char="–"/>
              <a:defRPr/>
            </a:lvl2pPr>
            <a:lvl3pPr marL="1371600" lvl="2" indent="-352425" rtl="0">
              <a:spcBef>
                <a:spcPts val="480"/>
              </a:spcBef>
              <a:spcAft>
                <a:spcPts val="0"/>
              </a:spcAft>
              <a:buSzPts val="1950"/>
              <a:buChar char="•"/>
              <a:defRPr/>
            </a:lvl3pPr>
            <a:lvl4pPr marL="1828800" lvl="3" indent="-352425" rtl="0">
              <a:spcBef>
                <a:spcPts val="400"/>
              </a:spcBef>
              <a:spcAft>
                <a:spcPts val="0"/>
              </a:spcAft>
              <a:buSzPts val="1950"/>
              <a:buChar char="–"/>
              <a:defRPr/>
            </a:lvl4pPr>
            <a:lvl5pPr marL="2286000" lvl="4" indent="-352425" rtl="0">
              <a:spcBef>
                <a:spcPts val="400"/>
              </a:spcBef>
              <a:spcAft>
                <a:spcPts val="0"/>
              </a:spcAft>
              <a:buSzPts val="1950"/>
              <a:buChar char="»"/>
              <a:defRPr/>
            </a:lvl5pPr>
            <a:lvl6pPr marL="2743200" lvl="5" indent="-352425" rtl="0">
              <a:spcBef>
                <a:spcPts val="400"/>
              </a:spcBef>
              <a:spcAft>
                <a:spcPts val="0"/>
              </a:spcAft>
              <a:buSzPts val="1950"/>
              <a:buChar char="•"/>
              <a:defRPr/>
            </a:lvl6pPr>
            <a:lvl7pPr marL="3200400" lvl="6" indent="-352425" rtl="0">
              <a:spcBef>
                <a:spcPts val="400"/>
              </a:spcBef>
              <a:spcAft>
                <a:spcPts val="0"/>
              </a:spcAft>
              <a:buSzPts val="1950"/>
              <a:buChar char="•"/>
              <a:defRPr/>
            </a:lvl7pPr>
            <a:lvl8pPr marL="3657600" lvl="7" indent="-352425" rtl="0">
              <a:spcBef>
                <a:spcPts val="400"/>
              </a:spcBef>
              <a:spcAft>
                <a:spcPts val="0"/>
              </a:spcAft>
              <a:buSzPts val="1950"/>
              <a:buChar char="•"/>
              <a:defRPr/>
            </a:lvl8pPr>
            <a:lvl9pPr marL="4114800" lvl="8" indent="-352425" rtl="0">
              <a:spcBef>
                <a:spcPts val="400"/>
              </a:spcBef>
              <a:spcAft>
                <a:spcPts val="0"/>
              </a:spcAft>
              <a:buSzPts val="1950"/>
              <a:buChar char="•"/>
              <a:defRPr/>
            </a:lvl9pPr>
          </a:lstStyle>
          <a:p>
            <a:endParaRPr/>
          </a:p>
        </p:txBody>
      </p:sp>
      <p:sp>
        <p:nvSpPr>
          <p:cNvPr id="67" name="Google Shape;67;p7"/>
          <p:cNvSpPr txBox="1">
            <a:spLocks noGrp="1"/>
          </p:cNvSpPr>
          <p:nvPr>
            <p:ph type="subTitle" idx="5"/>
          </p:nvPr>
        </p:nvSpPr>
        <p:spPr>
          <a:xfrm>
            <a:off x="12232325" y="6780950"/>
            <a:ext cx="2938500" cy="907200"/>
          </a:xfrm>
          <a:prstGeom prst="rect">
            <a:avLst/>
          </a:prstGeom>
        </p:spPr>
        <p:txBody>
          <a:bodyPr spcFirstLastPara="1" wrap="square" lIns="91425" tIns="45700" rIns="91425" bIns="45700" anchor="t" anchorCtr="0">
            <a:normAutofit/>
          </a:bodyPr>
          <a:lstStyle>
            <a:lvl1pPr lvl="0" rtl="0">
              <a:spcBef>
                <a:spcPts val="640"/>
              </a:spcBef>
              <a:spcAft>
                <a:spcPts val="0"/>
              </a:spcAft>
              <a:buSzPts val="2550"/>
              <a:buNone/>
              <a:defRPr sz="2550" b="1"/>
            </a:lvl1pPr>
            <a:lvl2pPr lvl="1" rtl="0">
              <a:spcBef>
                <a:spcPts val="560"/>
              </a:spcBef>
              <a:spcAft>
                <a:spcPts val="0"/>
              </a:spcAft>
              <a:buSzPts val="1950"/>
              <a:buNone/>
              <a:defRPr/>
            </a:lvl2pPr>
            <a:lvl3pPr lvl="2" rtl="0">
              <a:spcBef>
                <a:spcPts val="480"/>
              </a:spcBef>
              <a:spcAft>
                <a:spcPts val="0"/>
              </a:spcAft>
              <a:buSzPts val="1950"/>
              <a:buNone/>
              <a:defRPr/>
            </a:lvl3pPr>
            <a:lvl4pPr lvl="3" rtl="0">
              <a:spcBef>
                <a:spcPts val="400"/>
              </a:spcBef>
              <a:spcAft>
                <a:spcPts val="0"/>
              </a:spcAft>
              <a:buSzPts val="1950"/>
              <a:buNone/>
              <a:defRPr/>
            </a:lvl4pPr>
            <a:lvl5pPr lvl="4" rtl="0">
              <a:spcBef>
                <a:spcPts val="400"/>
              </a:spcBef>
              <a:spcAft>
                <a:spcPts val="0"/>
              </a:spcAft>
              <a:buSzPts val="1950"/>
              <a:buNone/>
              <a:defRPr/>
            </a:lvl5pPr>
            <a:lvl6pPr lvl="5" rtl="0">
              <a:spcBef>
                <a:spcPts val="400"/>
              </a:spcBef>
              <a:spcAft>
                <a:spcPts val="0"/>
              </a:spcAft>
              <a:buSzPts val="1950"/>
              <a:buNone/>
              <a:defRPr/>
            </a:lvl6pPr>
            <a:lvl7pPr lvl="6" rtl="0">
              <a:spcBef>
                <a:spcPts val="400"/>
              </a:spcBef>
              <a:spcAft>
                <a:spcPts val="0"/>
              </a:spcAft>
              <a:buSzPts val="1950"/>
              <a:buNone/>
              <a:defRPr/>
            </a:lvl7pPr>
            <a:lvl8pPr lvl="7" rtl="0">
              <a:spcBef>
                <a:spcPts val="400"/>
              </a:spcBef>
              <a:spcAft>
                <a:spcPts val="0"/>
              </a:spcAft>
              <a:buSzPts val="1950"/>
              <a:buNone/>
              <a:defRPr/>
            </a:lvl8pPr>
            <a:lvl9pPr lvl="8" rtl="0">
              <a:spcBef>
                <a:spcPts val="400"/>
              </a:spcBef>
              <a:spcAft>
                <a:spcPts val="0"/>
              </a:spcAft>
              <a:buSzPts val="1950"/>
              <a:buNone/>
              <a:defRPr/>
            </a:lvl9pPr>
          </a:lstStyle>
          <a:p>
            <a:endParaRPr/>
          </a:p>
        </p:txBody>
      </p:sp>
      <p:sp>
        <p:nvSpPr>
          <p:cNvPr id="68" name="Google Shape;68;p7"/>
          <p:cNvSpPr txBox="1">
            <a:spLocks noGrp="1"/>
          </p:cNvSpPr>
          <p:nvPr>
            <p:ph type="body" idx="6"/>
          </p:nvPr>
        </p:nvSpPr>
        <p:spPr>
          <a:xfrm>
            <a:off x="11999225" y="7685652"/>
            <a:ext cx="3404700" cy="1114500"/>
          </a:xfrm>
          <a:prstGeom prst="rect">
            <a:avLst/>
          </a:prstGeom>
        </p:spPr>
        <p:txBody>
          <a:bodyPr spcFirstLastPara="1" wrap="square" lIns="91425" tIns="45700" rIns="91425" bIns="45700" anchor="t" anchorCtr="0">
            <a:normAutofit/>
          </a:bodyPr>
          <a:lstStyle>
            <a:lvl1pPr marL="457200" lvl="0" indent="-352425" rtl="0">
              <a:spcBef>
                <a:spcPts val="640"/>
              </a:spcBef>
              <a:spcAft>
                <a:spcPts val="0"/>
              </a:spcAft>
              <a:buSzPts val="1950"/>
              <a:buChar char="•"/>
              <a:defRPr/>
            </a:lvl1pPr>
            <a:lvl2pPr marL="914400" lvl="1" indent="-352425" rtl="0">
              <a:spcBef>
                <a:spcPts val="560"/>
              </a:spcBef>
              <a:spcAft>
                <a:spcPts val="0"/>
              </a:spcAft>
              <a:buSzPts val="1950"/>
              <a:buChar char="–"/>
              <a:defRPr/>
            </a:lvl2pPr>
            <a:lvl3pPr marL="1371600" lvl="2" indent="-352425" rtl="0">
              <a:spcBef>
                <a:spcPts val="480"/>
              </a:spcBef>
              <a:spcAft>
                <a:spcPts val="0"/>
              </a:spcAft>
              <a:buSzPts val="1950"/>
              <a:buChar char="•"/>
              <a:defRPr/>
            </a:lvl3pPr>
            <a:lvl4pPr marL="1828800" lvl="3" indent="-352425" rtl="0">
              <a:spcBef>
                <a:spcPts val="400"/>
              </a:spcBef>
              <a:spcAft>
                <a:spcPts val="0"/>
              </a:spcAft>
              <a:buSzPts val="1950"/>
              <a:buChar char="–"/>
              <a:defRPr/>
            </a:lvl4pPr>
            <a:lvl5pPr marL="2286000" lvl="4" indent="-352425" rtl="0">
              <a:spcBef>
                <a:spcPts val="400"/>
              </a:spcBef>
              <a:spcAft>
                <a:spcPts val="0"/>
              </a:spcAft>
              <a:buSzPts val="1950"/>
              <a:buChar char="»"/>
              <a:defRPr/>
            </a:lvl5pPr>
            <a:lvl6pPr marL="2743200" lvl="5" indent="-352425" rtl="0">
              <a:spcBef>
                <a:spcPts val="400"/>
              </a:spcBef>
              <a:spcAft>
                <a:spcPts val="0"/>
              </a:spcAft>
              <a:buSzPts val="1950"/>
              <a:buChar char="•"/>
              <a:defRPr/>
            </a:lvl6pPr>
            <a:lvl7pPr marL="3200400" lvl="6" indent="-352425" rtl="0">
              <a:spcBef>
                <a:spcPts val="400"/>
              </a:spcBef>
              <a:spcAft>
                <a:spcPts val="0"/>
              </a:spcAft>
              <a:buSzPts val="1950"/>
              <a:buChar char="•"/>
              <a:defRPr/>
            </a:lvl7pPr>
            <a:lvl8pPr marL="3657600" lvl="7" indent="-352425" rtl="0">
              <a:spcBef>
                <a:spcPts val="400"/>
              </a:spcBef>
              <a:spcAft>
                <a:spcPts val="0"/>
              </a:spcAft>
              <a:buSzPts val="1950"/>
              <a:buChar char="•"/>
              <a:defRPr/>
            </a:lvl8pPr>
            <a:lvl9pPr marL="4114800" lvl="8" indent="-352425" rtl="0">
              <a:spcBef>
                <a:spcPts val="400"/>
              </a:spcBef>
              <a:spcAft>
                <a:spcPts val="0"/>
              </a:spcAft>
              <a:buSzPts val="195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4100" y="274650"/>
            <a:ext cx="17599800" cy="13257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EA5339"/>
              </a:buClr>
              <a:buSzPts val="8700"/>
              <a:buFont typeface="Red Hat Display"/>
              <a:buNone/>
              <a:defRPr sz="8700" b="1" i="0" u="none" strike="noStrike" cap="none">
                <a:solidFill>
                  <a:srgbClr val="EA5339"/>
                </a:solidFill>
                <a:latin typeface="Red Hat Display"/>
                <a:ea typeface="Red Hat Display"/>
                <a:cs typeface="Red Hat Display"/>
                <a:sym typeface="Red Hat Dis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5029200" y="2046050"/>
            <a:ext cx="8229600" cy="4526100"/>
          </a:xfrm>
          <a:prstGeom prst="rect">
            <a:avLst/>
          </a:prstGeom>
          <a:noFill/>
          <a:ln>
            <a:noFill/>
          </a:ln>
        </p:spPr>
        <p:txBody>
          <a:bodyPr spcFirstLastPara="1" wrap="square" lIns="91425" tIns="45700" rIns="91425" bIns="45700" anchor="t" anchorCtr="0">
            <a:normAutofit/>
          </a:bodyPr>
          <a:lstStyle>
            <a:lvl1pPr marL="457200" marR="0" lvl="0" indent="-352425" algn="ctr" rtl="0">
              <a:spcBef>
                <a:spcPts val="640"/>
              </a:spcBef>
              <a:spcAft>
                <a:spcPts val="0"/>
              </a:spcAft>
              <a:buClr>
                <a:schemeClr val="dk1"/>
              </a:buClr>
              <a:buSzPts val="1950"/>
              <a:buFont typeface="Asap"/>
              <a:buChar char="•"/>
              <a:defRPr sz="1950" i="0" u="none" strike="noStrike" cap="none">
                <a:solidFill>
                  <a:schemeClr val="dk1"/>
                </a:solidFill>
                <a:latin typeface="Asap"/>
                <a:ea typeface="Asap"/>
                <a:cs typeface="Asap"/>
                <a:sym typeface="Asap"/>
              </a:defRPr>
            </a:lvl1pPr>
            <a:lvl2pPr marL="914400" marR="0" lvl="1" indent="-352425" algn="ctr" rtl="0">
              <a:spcBef>
                <a:spcPts val="560"/>
              </a:spcBef>
              <a:spcAft>
                <a:spcPts val="0"/>
              </a:spcAft>
              <a:buClr>
                <a:schemeClr val="dk1"/>
              </a:buClr>
              <a:buSzPts val="1950"/>
              <a:buFont typeface="Asap"/>
              <a:buChar char="–"/>
              <a:defRPr sz="1950" i="0" u="none" strike="noStrike" cap="none">
                <a:solidFill>
                  <a:schemeClr val="dk1"/>
                </a:solidFill>
                <a:latin typeface="Asap"/>
                <a:ea typeface="Asap"/>
                <a:cs typeface="Asap"/>
                <a:sym typeface="Asap"/>
              </a:defRPr>
            </a:lvl2pPr>
            <a:lvl3pPr marL="1371600" marR="0" lvl="2" indent="-352425" algn="ctr" rtl="0">
              <a:spcBef>
                <a:spcPts val="480"/>
              </a:spcBef>
              <a:spcAft>
                <a:spcPts val="0"/>
              </a:spcAft>
              <a:buClr>
                <a:schemeClr val="dk1"/>
              </a:buClr>
              <a:buSzPts val="1950"/>
              <a:buFont typeface="Asap"/>
              <a:buChar char="•"/>
              <a:defRPr sz="1950" i="0" u="none" strike="noStrike" cap="none">
                <a:solidFill>
                  <a:schemeClr val="dk1"/>
                </a:solidFill>
                <a:latin typeface="Asap"/>
                <a:ea typeface="Asap"/>
                <a:cs typeface="Asap"/>
                <a:sym typeface="Asap"/>
              </a:defRPr>
            </a:lvl3pPr>
            <a:lvl4pPr marL="1828800" marR="0" lvl="3" indent="-352425" algn="ctr" rtl="0">
              <a:spcBef>
                <a:spcPts val="400"/>
              </a:spcBef>
              <a:spcAft>
                <a:spcPts val="0"/>
              </a:spcAft>
              <a:buClr>
                <a:schemeClr val="dk1"/>
              </a:buClr>
              <a:buSzPts val="1950"/>
              <a:buFont typeface="Asap"/>
              <a:buChar char="–"/>
              <a:defRPr sz="1950" i="0" u="none" strike="noStrike" cap="none">
                <a:solidFill>
                  <a:schemeClr val="dk1"/>
                </a:solidFill>
                <a:latin typeface="Asap"/>
                <a:ea typeface="Asap"/>
                <a:cs typeface="Asap"/>
                <a:sym typeface="Asap"/>
              </a:defRPr>
            </a:lvl4pPr>
            <a:lvl5pPr marL="2286000" marR="0" lvl="4" indent="-352425" algn="ctr" rtl="0">
              <a:spcBef>
                <a:spcPts val="400"/>
              </a:spcBef>
              <a:spcAft>
                <a:spcPts val="0"/>
              </a:spcAft>
              <a:buClr>
                <a:schemeClr val="dk1"/>
              </a:buClr>
              <a:buSzPts val="1950"/>
              <a:buFont typeface="Asap"/>
              <a:buChar char="»"/>
              <a:defRPr sz="1950" i="0" u="none" strike="noStrike" cap="none">
                <a:solidFill>
                  <a:schemeClr val="dk1"/>
                </a:solidFill>
                <a:latin typeface="Asap"/>
                <a:ea typeface="Asap"/>
                <a:cs typeface="Asap"/>
                <a:sym typeface="Asap"/>
              </a:defRPr>
            </a:lvl5pPr>
            <a:lvl6pPr marL="2743200" marR="0" lvl="5" indent="-352425" algn="ctr" rtl="0">
              <a:spcBef>
                <a:spcPts val="400"/>
              </a:spcBef>
              <a:spcAft>
                <a:spcPts val="0"/>
              </a:spcAft>
              <a:buClr>
                <a:schemeClr val="dk1"/>
              </a:buClr>
              <a:buSzPts val="1950"/>
              <a:buFont typeface="Asap"/>
              <a:buChar char="•"/>
              <a:defRPr sz="1950" i="0" u="none" strike="noStrike" cap="none">
                <a:solidFill>
                  <a:schemeClr val="dk1"/>
                </a:solidFill>
                <a:latin typeface="Asap"/>
                <a:ea typeface="Asap"/>
                <a:cs typeface="Asap"/>
                <a:sym typeface="Asap"/>
              </a:defRPr>
            </a:lvl6pPr>
            <a:lvl7pPr marL="3200400" marR="0" lvl="6" indent="-352425" algn="ctr" rtl="0">
              <a:spcBef>
                <a:spcPts val="400"/>
              </a:spcBef>
              <a:spcAft>
                <a:spcPts val="0"/>
              </a:spcAft>
              <a:buClr>
                <a:schemeClr val="dk1"/>
              </a:buClr>
              <a:buSzPts val="1950"/>
              <a:buFont typeface="Asap"/>
              <a:buChar char="•"/>
              <a:defRPr sz="1950" i="0" u="none" strike="noStrike" cap="none">
                <a:solidFill>
                  <a:schemeClr val="dk1"/>
                </a:solidFill>
                <a:latin typeface="Asap"/>
                <a:ea typeface="Asap"/>
                <a:cs typeface="Asap"/>
                <a:sym typeface="Asap"/>
              </a:defRPr>
            </a:lvl7pPr>
            <a:lvl8pPr marL="3657600" marR="0" lvl="7" indent="-352425" algn="ctr" rtl="0">
              <a:spcBef>
                <a:spcPts val="400"/>
              </a:spcBef>
              <a:spcAft>
                <a:spcPts val="0"/>
              </a:spcAft>
              <a:buClr>
                <a:schemeClr val="dk1"/>
              </a:buClr>
              <a:buSzPts val="1950"/>
              <a:buFont typeface="Asap"/>
              <a:buChar char="•"/>
              <a:defRPr sz="1950" i="0" u="none" strike="noStrike" cap="none">
                <a:solidFill>
                  <a:schemeClr val="dk1"/>
                </a:solidFill>
                <a:latin typeface="Asap"/>
                <a:ea typeface="Asap"/>
                <a:cs typeface="Asap"/>
                <a:sym typeface="Asap"/>
              </a:defRPr>
            </a:lvl8pPr>
            <a:lvl9pPr marL="4114800" marR="0" lvl="8" indent="-352425" algn="ctr" rtl="0">
              <a:spcBef>
                <a:spcPts val="400"/>
              </a:spcBef>
              <a:spcAft>
                <a:spcPts val="0"/>
              </a:spcAft>
              <a:buClr>
                <a:schemeClr val="dk1"/>
              </a:buClr>
              <a:buSzPts val="1950"/>
              <a:buFont typeface="Asap"/>
              <a:buChar char="•"/>
              <a:defRPr sz="1950" i="0" u="none" strike="noStrike" cap="none">
                <a:solidFill>
                  <a:schemeClr val="dk1"/>
                </a:solidFill>
                <a:latin typeface="Asap"/>
                <a:ea typeface="Asap"/>
                <a:cs typeface="Asap"/>
                <a:sym typeface="Asap"/>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g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hyperlink" Target="https://www.alloprof.qc.ca/fr/eleves/bv/francais/la-phrase-active-et-la-phrase-passive-f1143"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hyperlink" Target="https://www.leslibraires.ca/livres/l-art-d-ecrire-une-bonne-virginie-portes-9782760649347.html" TargetMode="Externa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s://doi.org/10.7202/1107846a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s://www.sshrc-crsh.gc.ca/funding-financement/instructions/doctoral/applicant-candidat-fra.asp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DECEA"/>
        </a:solidFill>
        <a:effectLst/>
      </p:bgPr>
    </p:bg>
    <p:spTree>
      <p:nvGrpSpPr>
        <p:cNvPr id="1" name="Shape 72"/>
        <p:cNvGrpSpPr/>
        <p:nvPr/>
      </p:nvGrpSpPr>
      <p:grpSpPr>
        <a:xfrm>
          <a:off x="0" y="0"/>
          <a:ext cx="0" cy="0"/>
          <a:chOff x="0" y="0"/>
          <a:chExt cx="0" cy="0"/>
        </a:xfrm>
      </p:grpSpPr>
      <p:pic>
        <p:nvPicPr>
          <p:cNvPr id="73" name="Google Shape;73;p8"/>
          <p:cNvPicPr preferRelativeResize="0"/>
          <p:nvPr/>
        </p:nvPicPr>
        <p:blipFill>
          <a:blip r:embed="rId3">
            <a:alphaModFix/>
          </a:blip>
          <a:stretch>
            <a:fillRect/>
          </a:stretch>
        </p:blipFill>
        <p:spPr>
          <a:xfrm>
            <a:off x="0" y="-12"/>
            <a:ext cx="18288000" cy="10287000"/>
          </a:xfrm>
          <a:prstGeom prst="rect">
            <a:avLst/>
          </a:prstGeom>
          <a:noFill/>
          <a:ln>
            <a:noFill/>
          </a:ln>
        </p:spPr>
      </p:pic>
      <p:pic>
        <p:nvPicPr>
          <p:cNvPr id="74" name="Google Shape;74;p8"/>
          <p:cNvPicPr preferRelativeResize="0"/>
          <p:nvPr/>
        </p:nvPicPr>
        <p:blipFill rotWithShape="1">
          <a:blip r:embed="rId4">
            <a:alphaModFix/>
          </a:blip>
          <a:srcRect t="43841" r="53203" b="16022"/>
          <a:stretch/>
        </p:blipFill>
        <p:spPr>
          <a:xfrm>
            <a:off x="-42424" y="4914691"/>
            <a:ext cx="9149251" cy="4414276"/>
          </a:xfrm>
          <a:prstGeom prst="rect">
            <a:avLst/>
          </a:prstGeom>
          <a:noFill/>
          <a:ln>
            <a:noFill/>
          </a:ln>
        </p:spPr>
      </p:pic>
      <p:sp>
        <p:nvSpPr>
          <p:cNvPr id="75" name="Google Shape;75;p8"/>
          <p:cNvSpPr txBox="1"/>
          <p:nvPr/>
        </p:nvSpPr>
        <p:spPr>
          <a:xfrm>
            <a:off x="6072760" y="4743195"/>
            <a:ext cx="11038425" cy="1292662"/>
          </a:xfrm>
          <a:prstGeom prst="rect">
            <a:avLst/>
          </a:prstGeom>
          <a:noFill/>
          <a:ln>
            <a:noFill/>
          </a:ln>
        </p:spPr>
        <p:txBody>
          <a:bodyPr spcFirstLastPara="1" wrap="square" lIns="0" tIns="0" rIns="0" bIns="0" anchor="t" anchorCtr="0">
            <a:spAutoFit/>
          </a:bodyPr>
          <a:lstStyle/>
          <a:p>
            <a:pPr marL="0" marR="0" lvl="0" indent="0" algn="r" rtl="0">
              <a:lnSpc>
                <a:spcPct val="139997"/>
              </a:lnSpc>
              <a:spcBef>
                <a:spcPts val="0"/>
              </a:spcBef>
              <a:spcAft>
                <a:spcPts val="0"/>
              </a:spcAft>
              <a:buNone/>
            </a:pPr>
            <a:r>
              <a:rPr lang="fr-CA" sz="6000" b="1" i="0" u="none" strike="noStrike" cap="none" dirty="0">
                <a:solidFill>
                  <a:srgbClr val="EA5339"/>
                </a:solidFill>
                <a:latin typeface="Red Hat Display"/>
                <a:ea typeface="Red Hat Display"/>
                <a:cs typeface="Red Hat Display"/>
                <a:sym typeface="Red Hat Display"/>
              </a:rPr>
              <a:t>aux cycles supérieurs</a:t>
            </a:r>
            <a:endParaRPr lang="fr-CA" sz="700" dirty="0">
              <a:solidFill>
                <a:srgbClr val="EA5339"/>
              </a:solidFill>
            </a:endParaRPr>
          </a:p>
        </p:txBody>
      </p:sp>
      <p:sp>
        <p:nvSpPr>
          <p:cNvPr id="76" name="Google Shape;76;p8"/>
          <p:cNvSpPr txBox="1"/>
          <p:nvPr/>
        </p:nvSpPr>
        <p:spPr>
          <a:xfrm>
            <a:off x="1258701" y="3442958"/>
            <a:ext cx="13480500" cy="1292662"/>
          </a:xfrm>
          <a:prstGeom prst="rect">
            <a:avLst/>
          </a:prstGeom>
          <a:noFill/>
          <a:ln>
            <a:noFill/>
          </a:ln>
        </p:spPr>
        <p:txBody>
          <a:bodyPr spcFirstLastPara="1" wrap="square" lIns="0" tIns="0" rIns="0" bIns="0" anchor="t" anchorCtr="0">
            <a:spAutoFit/>
          </a:bodyPr>
          <a:lstStyle/>
          <a:p>
            <a:pPr marL="0" marR="0" lvl="0" indent="0" algn="l" rtl="0">
              <a:lnSpc>
                <a:spcPct val="139997"/>
              </a:lnSpc>
              <a:spcBef>
                <a:spcPts val="0"/>
              </a:spcBef>
              <a:spcAft>
                <a:spcPts val="0"/>
              </a:spcAft>
              <a:buNone/>
            </a:pPr>
            <a:r>
              <a:rPr lang="fr-CA" sz="6000" b="1" i="0" u="none" strike="noStrike" cap="none" dirty="0">
                <a:solidFill>
                  <a:srgbClr val="EA5339"/>
                </a:solidFill>
                <a:latin typeface="Red Hat Display"/>
                <a:ea typeface="Red Hat Display"/>
                <a:cs typeface="Red Hat Display"/>
                <a:sym typeface="Red Hat Display"/>
              </a:rPr>
              <a:t>Rédiger une demande de bourse</a:t>
            </a:r>
            <a:endParaRPr lang="fr-CA" sz="700" dirty="0">
              <a:solidFill>
                <a:srgbClr val="EA5339"/>
              </a:solidFill>
            </a:endParaRPr>
          </a:p>
        </p:txBody>
      </p:sp>
      <p:sp>
        <p:nvSpPr>
          <p:cNvPr id="77" name="Google Shape;77;p8"/>
          <p:cNvSpPr txBox="1"/>
          <p:nvPr/>
        </p:nvSpPr>
        <p:spPr>
          <a:xfrm>
            <a:off x="9546770" y="8333669"/>
            <a:ext cx="7661974" cy="1551194"/>
          </a:xfrm>
          <a:prstGeom prst="rect">
            <a:avLst/>
          </a:prstGeom>
          <a:noFill/>
          <a:ln>
            <a:noFill/>
          </a:ln>
        </p:spPr>
        <p:txBody>
          <a:bodyPr spcFirstLastPara="1" wrap="square" lIns="0" tIns="0" rIns="0" bIns="0" anchor="t" anchorCtr="0">
            <a:spAutoFit/>
          </a:bodyPr>
          <a:lstStyle/>
          <a:p>
            <a:pPr marL="0" marR="0" lvl="0" indent="0" algn="r" rtl="0">
              <a:lnSpc>
                <a:spcPct val="140018"/>
              </a:lnSpc>
              <a:spcBef>
                <a:spcPts val="0"/>
              </a:spcBef>
              <a:spcAft>
                <a:spcPts val="0"/>
              </a:spcAft>
              <a:buNone/>
            </a:pPr>
            <a:r>
              <a:rPr lang="fr-CA" sz="1800" b="1" i="0" u="none" strike="noStrike" cap="none" dirty="0">
                <a:solidFill>
                  <a:srgbClr val="000000"/>
                </a:solidFill>
                <a:latin typeface="Asap"/>
                <a:ea typeface="Asap"/>
                <a:cs typeface="Asap"/>
                <a:sym typeface="Asap"/>
              </a:rPr>
              <a:t>Terra Léger-</a:t>
            </a:r>
            <a:r>
              <a:rPr lang="fr-CA" sz="1800" b="1" i="0" u="none" strike="noStrike" cap="none" dirty="0" err="1">
                <a:solidFill>
                  <a:srgbClr val="000000"/>
                </a:solidFill>
                <a:latin typeface="Asap"/>
                <a:ea typeface="Asap"/>
                <a:cs typeface="Asap"/>
                <a:sym typeface="Asap"/>
              </a:rPr>
              <a:t>Goodes</a:t>
            </a:r>
            <a:r>
              <a:rPr lang="fr-CA" sz="1800" b="1" i="0" u="none" strike="noStrike" cap="none" dirty="0">
                <a:solidFill>
                  <a:srgbClr val="000000"/>
                </a:solidFill>
                <a:latin typeface="Asap"/>
                <a:ea typeface="Asap"/>
                <a:cs typeface="Asap"/>
                <a:sym typeface="Asap"/>
              </a:rPr>
              <a:t>, </a:t>
            </a:r>
            <a:r>
              <a:rPr lang="fr-CA" sz="1800" b="1" i="0" u="none" strike="noStrike" cap="none" dirty="0" err="1">
                <a:solidFill>
                  <a:srgbClr val="000000"/>
                </a:solidFill>
                <a:latin typeface="Asap"/>
                <a:ea typeface="Asap"/>
                <a:cs typeface="Asap"/>
                <a:sym typeface="Asap"/>
              </a:rPr>
              <a:t>M.Sc</a:t>
            </a:r>
            <a:r>
              <a:rPr lang="fr-CA" sz="1800" b="1" i="0" u="none" strike="noStrike" cap="none" dirty="0">
                <a:solidFill>
                  <a:srgbClr val="000000"/>
                </a:solidFill>
                <a:latin typeface="Asap"/>
                <a:ea typeface="Asap"/>
                <a:cs typeface="Asap"/>
                <a:sym typeface="Asap"/>
              </a:rPr>
              <a:t>., candidate au </a:t>
            </a:r>
            <a:r>
              <a:rPr lang="fr-CA" sz="1800" b="1" i="0" u="none" strike="noStrike" cap="none" dirty="0" err="1">
                <a:solidFill>
                  <a:srgbClr val="000000"/>
                </a:solidFill>
                <a:latin typeface="Asap"/>
                <a:ea typeface="Asap"/>
                <a:cs typeface="Asap"/>
                <a:sym typeface="Asap"/>
              </a:rPr>
              <a:t>Ph.D</a:t>
            </a:r>
            <a:r>
              <a:rPr lang="fr-CA" sz="1800" b="1" i="0" u="none" strike="noStrike" cap="none" dirty="0">
                <a:solidFill>
                  <a:srgbClr val="000000"/>
                </a:solidFill>
                <a:latin typeface="Asap"/>
                <a:ea typeface="Asap"/>
                <a:cs typeface="Asap"/>
                <a:sym typeface="Asap"/>
              </a:rPr>
              <a:t>. en psychologie clinique </a:t>
            </a:r>
          </a:p>
          <a:p>
            <a:pPr marL="0" marR="0" lvl="0" indent="0" algn="r" rtl="0">
              <a:lnSpc>
                <a:spcPct val="140018"/>
              </a:lnSpc>
              <a:spcBef>
                <a:spcPts val="0"/>
              </a:spcBef>
              <a:spcAft>
                <a:spcPts val="0"/>
              </a:spcAft>
              <a:buNone/>
            </a:pPr>
            <a:r>
              <a:rPr lang="fr-CA" sz="1800" b="1" i="0" u="none" strike="noStrike" cap="none" dirty="0">
                <a:solidFill>
                  <a:srgbClr val="000000"/>
                </a:solidFill>
                <a:latin typeface="Asap"/>
                <a:ea typeface="Asap"/>
                <a:cs typeface="Asap"/>
                <a:sym typeface="Asap"/>
              </a:rPr>
              <a:t>David Lefrançois, professeur, sciences de l’éducation   </a:t>
            </a:r>
          </a:p>
          <a:p>
            <a:pPr marL="0" marR="0" lvl="0" indent="0" algn="r" rtl="0">
              <a:lnSpc>
                <a:spcPct val="140018"/>
              </a:lnSpc>
              <a:spcBef>
                <a:spcPts val="0"/>
              </a:spcBef>
              <a:spcAft>
                <a:spcPts val="0"/>
              </a:spcAft>
              <a:buNone/>
            </a:pPr>
            <a:r>
              <a:rPr lang="fr-CA" sz="1800" b="1" i="0" u="none" strike="noStrike" cap="none" dirty="0">
                <a:solidFill>
                  <a:srgbClr val="000000"/>
                </a:solidFill>
                <a:latin typeface="Asap"/>
                <a:ea typeface="Asap"/>
                <a:cs typeface="Asap"/>
                <a:sym typeface="Asap"/>
              </a:rPr>
              <a:t>Martine Peters, professeure, sciences de l’éducation </a:t>
            </a:r>
          </a:p>
          <a:p>
            <a:pPr marL="0" marR="0" lvl="0" indent="0" algn="r" rtl="0">
              <a:lnSpc>
                <a:spcPct val="140018"/>
              </a:lnSpc>
              <a:spcBef>
                <a:spcPts val="0"/>
              </a:spcBef>
              <a:spcAft>
                <a:spcPts val="0"/>
              </a:spcAft>
              <a:buNone/>
            </a:pPr>
            <a:r>
              <a:rPr lang="fr-CA" sz="1800" b="1" i="0" u="none" strike="noStrike" cap="none" dirty="0">
                <a:solidFill>
                  <a:srgbClr val="000000"/>
                </a:solidFill>
                <a:latin typeface="Asap"/>
                <a:ea typeface="Asap"/>
                <a:cs typeface="Asap"/>
                <a:sym typeface="Asap"/>
              </a:rPr>
              <a:t>UQO, CSIPU, 12 septembre 2024 </a:t>
            </a:r>
            <a:endParaRPr lang="fr-CA" dirty="0">
              <a:latin typeface="Asap" panose="020B0604020202020204" charset="0"/>
            </a:endParaRPr>
          </a:p>
        </p:txBody>
      </p:sp>
      <p:pic>
        <p:nvPicPr>
          <p:cNvPr id="80" name="Google Shape;80;p8"/>
          <p:cNvPicPr preferRelativeResize="0"/>
          <p:nvPr/>
        </p:nvPicPr>
        <p:blipFill rotWithShape="1">
          <a:blip r:embed="rId4">
            <a:alphaModFix/>
          </a:blip>
          <a:srcRect l="74718" t="13041" r="-5137" b="46228"/>
          <a:stretch/>
        </p:blipFill>
        <p:spPr>
          <a:xfrm>
            <a:off x="13377757" y="200385"/>
            <a:ext cx="5947301" cy="4479600"/>
          </a:xfrm>
          <a:prstGeom prst="rect">
            <a:avLst/>
          </a:prstGeom>
          <a:noFill/>
          <a:ln>
            <a:noFill/>
          </a:ln>
        </p:spPr>
      </p:pic>
      <p:sp>
        <p:nvSpPr>
          <p:cNvPr id="3" name="Google Shape;76;p8">
            <a:extLst>
              <a:ext uri="{FF2B5EF4-FFF2-40B4-BE49-F238E27FC236}">
                <a16:creationId xmlns:a16="http://schemas.microsoft.com/office/drawing/2014/main" id="{EC1818F9-3C58-7FD2-BA0E-285E121416A2}"/>
              </a:ext>
            </a:extLst>
          </p:cNvPr>
          <p:cNvSpPr txBox="1"/>
          <p:nvPr/>
        </p:nvSpPr>
        <p:spPr>
          <a:xfrm>
            <a:off x="9212533" y="6393543"/>
            <a:ext cx="7898652" cy="861774"/>
          </a:xfrm>
          <a:prstGeom prst="rect">
            <a:avLst/>
          </a:prstGeom>
          <a:noFill/>
          <a:ln>
            <a:noFill/>
          </a:ln>
        </p:spPr>
        <p:txBody>
          <a:bodyPr spcFirstLastPara="1" wrap="square" lIns="0" tIns="0" rIns="0" bIns="0" anchor="t" anchorCtr="0">
            <a:spAutoFit/>
          </a:bodyPr>
          <a:lstStyle/>
          <a:p>
            <a:pPr marL="0" marR="0" lvl="0" indent="0" algn="r" rtl="0">
              <a:lnSpc>
                <a:spcPct val="139997"/>
              </a:lnSpc>
              <a:spcBef>
                <a:spcPts val="0"/>
              </a:spcBef>
              <a:spcAft>
                <a:spcPts val="0"/>
              </a:spcAft>
              <a:buNone/>
            </a:pPr>
            <a:r>
              <a:rPr lang="fr-CA" sz="4000" b="1" i="1" u="none" strike="noStrike" cap="none" dirty="0">
                <a:solidFill>
                  <a:srgbClr val="89D0D6"/>
                </a:solidFill>
                <a:latin typeface="Red Hat Display"/>
                <a:ea typeface="Red Hat Display"/>
                <a:cs typeface="Red Hat Display"/>
                <a:sym typeface="Red Hat Display"/>
              </a:rPr>
              <a:t>Quoi faire (et ne pas faire) !</a:t>
            </a:r>
            <a:endParaRPr lang="fr-CA" sz="300" i="1" dirty="0">
              <a:solidFill>
                <a:srgbClr val="89D0D6"/>
              </a:solidFill>
            </a:endParaRPr>
          </a:p>
        </p:txBody>
      </p:sp>
      <p:pic>
        <p:nvPicPr>
          <p:cNvPr id="1026" name="Picture 2" descr="TV show gif. Tony Hale as Leon Wildes, the attorney who represented John Lennon and Yoko Ono in deportation proceedings sits at a desk at types with only his pointer fingers, singing as he taps away, not inspiring a lick of confidence. Caption reads, &quot;Tippy tippy tap!&quot;">
            <a:extLst>
              <a:ext uri="{FF2B5EF4-FFF2-40B4-BE49-F238E27FC236}">
                <a16:creationId xmlns:a16="http://schemas.microsoft.com/office/drawing/2014/main" id="{8C7EC18B-11D5-48EE-A92A-17DC530446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8701" y="692137"/>
            <a:ext cx="4572000" cy="2571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DECEA"/>
        </a:solidFill>
        <a:effectLst/>
      </p:bgPr>
    </p:bg>
    <p:spTree>
      <p:nvGrpSpPr>
        <p:cNvPr id="1" name="Shape 204"/>
        <p:cNvGrpSpPr/>
        <p:nvPr/>
      </p:nvGrpSpPr>
      <p:grpSpPr>
        <a:xfrm>
          <a:off x="0" y="0"/>
          <a:ext cx="0" cy="0"/>
          <a:chOff x="0" y="0"/>
          <a:chExt cx="0" cy="0"/>
        </a:xfrm>
      </p:grpSpPr>
      <p:grpSp>
        <p:nvGrpSpPr>
          <p:cNvPr id="205" name="Google Shape;205;p15"/>
          <p:cNvGrpSpPr/>
          <p:nvPr/>
        </p:nvGrpSpPr>
        <p:grpSpPr>
          <a:xfrm>
            <a:off x="0" y="0"/>
            <a:ext cx="18288318" cy="10287318"/>
            <a:chOff x="0" y="0"/>
            <a:chExt cx="7309457" cy="4111625"/>
          </a:xfrm>
        </p:grpSpPr>
        <p:sp>
          <p:nvSpPr>
            <p:cNvPr id="206" name="Google Shape;206;p15"/>
            <p:cNvSpPr/>
            <p:nvPr/>
          </p:nvSpPr>
          <p:spPr>
            <a:xfrm>
              <a:off x="0" y="0"/>
              <a:ext cx="7309330" cy="4111498"/>
            </a:xfrm>
            <a:custGeom>
              <a:avLst/>
              <a:gdLst/>
              <a:ahLst/>
              <a:cxnLst/>
              <a:rect l="l" t="t" r="r" b="b"/>
              <a:pathLst>
                <a:path w="7309330" h="4111498" extrusionOk="0">
                  <a:moveTo>
                    <a:pt x="2511259" y="0"/>
                  </a:moveTo>
                  <a:lnTo>
                    <a:pt x="2511259" y="2246249"/>
                  </a:lnTo>
                  <a:lnTo>
                    <a:pt x="0" y="2246249"/>
                  </a:lnTo>
                  <a:lnTo>
                    <a:pt x="0" y="0"/>
                  </a:lnTo>
                  <a:lnTo>
                    <a:pt x="2511259" y="0"/>
                  </a:lnTo>
                  <a:close/>
                  <a:moveTo>
                    <a:pt x="7309330" y="4111498"/>
                  </a:moveTo>
                  <a:lnTo>
                    <a:pt x="7309330" y="2246249"/>
                  </a:lnTo>
                  <a:lnTo>
                    <a:pt x="2511259" y="2246249"/>
                  </a:lnTo>
                  <a:lnTo>
                    <a:pt x="2511259" y="4111498"/>
                  </a:lnTo>
                  <a:lnTo>
                    <a:pt x="7309330" y="4111498"/>
                  </a:lnTo>
                  <a:close/>
                </a:path>
              </a:pathLst>
            </a:custGeom>
            <a:solidFill>
              <a:srgbClr val="89D0D6"/>
            </a:solidFill>
            <a:ln>
              <a:noFill/>
            </a:ln>
          </p:spPr>
          <p:txBody>
            <a:bodyPr/>
            <a:lstStyle/>
            <a:p>
              <a:endParaRPr lang="fr-CA"/>
            </a:p>
          </p:txBody>
        </p:sp>
        <p:sp>
          <p:nvSpPr>
            <p:cNvPr id="207" name="Google Shape;207;p15"/>
            <p:cNvSpPr/>
            <p:nvPr/>
          </p:nvSpPr>
          <p:spPr>
            <a:xfrm>
              <a:off x="0" y="0"/>
              <a:ext cx="7309330" cy="4111498"/>
            </a:xfrm>
            <a:custGeom>
              <a:avLst/>
              <a:gdLst/>
              <a:ahLst/>
              <a:cxnLst/>
              <a:rect l="l" t="t" r="r" b="b"/>
              <a:pathLst>
                <a:path w="7309330" h="4111498" extrusionOk="0">
                  <a:moveTo>
                    <a:pt x="7309330" y="2246249"/>
                  </a:moveTo>
                  <a:lnTo>
                    <a:pt x="2511259" y="2246249"/>
                  </a:lnTo>
                  <a:lnTo>
                    <a:pt x="2511259" y="0"/>
                  </a:lnTo>
                  <a:lnTo>
                    <a:pt x="7309330" y="0"/>
                  </a:lnTo>
                  <a:lnTo>
                    <a:pt x="7309330" y="2246249"/>
                  </a:lnTo>
                  <a:close/>
                  <a:moveTo>
                    <a:pt x="0" y="2246249"/>
                  </a:moveTo>
                  <a:lnTo>
                    <a:pt x="0" y="4111498"/>
                  </a:lnTo>
                  <a:lnTo>
                    <a:pt x="2511259" y="4111498"/>
                  </a:lnTo>
                  <a:lnTo>
                    <a:pt x="2511259" y="2246249"/>
                  </a:lnTo>
                  <a:lnTo>
                    <a:pt x="0" y="2246249"/>
                  </a:lnTo>
                  <a:close/>
                </a:path>
              </a:pathLst>
            </a:custGeom>
            <a:solidFill>
              <a:srgbClr val="DB98BC"/>
            </a:solidFill>
            <a:ln>
              <a:noFill/>
            </a:ln>
          </p:spPr>
          <p:txBody>
            <a:bodyPr/>
            <a:lstStyle/>
            <a:p>
              <a:endParaRPr lang="fr-CA"/>
            </a:p>
          </p:txBody>
        </p:sp>
        <p:sp>
          <p:nvSpPr>
            <p:cNvPr id="208" name="Google Shape;208;p15"/>
            <p:cNvSpPr/>
            <p:nvPr/>
          </p:nvSpPr>
          <p:spPr>
            <a:xfrm>
              <a:off x="0" y="0"/>
              <a:ext cx="7309457" cy="4111625"/>
            </a:xfrm>
            <a:custGeom>
              <a:avLst/>
              <a:gdLst/>
              <a:ahLst/>
              <a:cxnLst/>
              <a:rect l="l" t="t" r="r" b="b"/>
              <a:pathLst>
                <a:path w="7309457" h="4111625" extrusionOk="0">
                  <a:moveTo>
                    <a:pt x="7309330" y="2988437"/>
                  </a:moveTo>
                  <a:lnTo>
                    <a:pt x="6186142" y="2988437"/>
                  </a:lnTo>
                  <a:lnTo>
                    <a:pt x="6186142" y="4111625"/>
                  </a:lnTo>
                  <a:cubicBezTo>
                    <a:pt x="6186142" y="4111625"/>
                    <a:pt x="1123061" y="4111625"/>
                    <a:pt x="1123061" y="4111625"/>
                  </a:cubicBezTo>
                  <a:lnTo>
                    <a:pt x="1123061" y="2988437"/>
                  </a:lnTo>
                  <a:lnTo>
                    <a:pt x="0" y="2988437"/>
                  </a:lnTo>
                  <a:lnTo>
                    <a:pt x="0" y="1123188"/>
                  </a:lnTo>
                  <a:lnTo>
                    <a:pt x="1123188" y="1123188"/>
                  </a:lnTo>
                  <a:lnTo>
                    <a:pt x="1123188" y="0"/>
                  </a:lnTo>
                  <a:lnTo>
                    <a:pt x="6186269" y="0"/>
                  </a:lnTo>
                  <a:lnTo>
                    <a:pt x="6186269" y="1123188"/>
                  </a:lnTo>
                  <a:lnTo>
                    <a:pt x="7309457" y="1123188"/>
                  </a:lnTo>
                  <a:lnTo>
                    <a:pt x="7309457" y="2988437"/>
                  </a:lnTo>
                  <a:close/>
                </a:path>
              </a:pathLst>
            </a:custGeom>
            <a:solidFill>
              <a:srgbClr val="4C7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5"/>
            <p:cNvSpPr/>
            <p:nvPr/>
          </p:nvSpPr>
          <p:spPr>
            <a:xfrm>
              <a:off x="146812" y="110617"/>
              <a:ext cx="7015959" cy="3893693"/>
            </a:xfrm>
            <a:custGeom>
              <a:avLst/>
              <a:gdLst/>
              <a:ahLst/>
              <a:cxnLst/>
              <a:rect l="l" t="t" r="r" b="b"/>
              <a:pathLst>
                <a:path w="7015959" h="3893693" extrusionOk="0">
                  <a:moveTo>
                    <a:pt x="6713319" y="2135632"/>
                  </a:moveTo>
                  <a:lnTo>
                    <a:pt x="6713319" y="3170682"/>
                  </a:lnTo>
                  <a:cubicBezTo>
                    <a:pt x="6713319" y="3381121"/>
                    <a:pt x="6542758" y="3551682"/>
                    <a:pt x="6332319" y="3551682"/>
                  </a:cubicBezTo>
                  <a:lnTo>
                    <a:pt x="683387" y="3551682"/>
                  </a:lnTo>
                  <a:cubicBezTo>
                    <a:pt x="472948" y="3551682"/>
                    <a:pt x="302387" y="3381121"/>
                    <a:pt x="302387" y="3170682"/>
                  </a:cubicBezTo>
                  <a:lnTo>
                    <a:pt x="302387" y="719582"/>
                  </a:lnTo>
                  <a:cubicBezTo>
                    <a:pt x="302387" y="509143"/>
                    <a:pt x="472948" y="338582"/>
                    <a:pt x="683387" y="338582"/>
                  </a:cubicBezTo>
                  <a:lnTo>
                    <a:pt x="6332192" y="338582"/>
                  </a:lnTo>
                  <a:cubicBezTo>
                    <a:pt x="6542631" y="338582"/>
                    <a:pt x="6713192" y="509143"/>
                    <a:pt x="6713192" y="719582"/>
                  </a:cubicBezTo>
                  <a:lnTo>
                    <a:pt x="6713192" y="2135632"/>
                  </a:lnTo>
                  <a:close/>
                  <a:moveTo>
                    <a:pt x="188849" y="96012"/>
                  </a:moveTo>
                  <a:lnTo>
                    <a:pt x="146558" y="0"/>
                  </a:lnTo>
                  <a:lnTo>
                    <a:pt x="104267" y="96012"/>
                  </a:lnTo>
                  <a:lnTo>
                    <a:pt x="0" y="84709"/>
                  </a:lnTo>
                  <a:lnTo>
                    <a:pt x="61976" y="169418"/>
                  </a:lnTo>
                  <a:lnTo>
                    <a:pt x="0" y="254127"/>
                  </a:lnTo>
                  <a:lnTo>
                    <a:pt x="104267" y="242824"/>
                  </a:lnTo>
                  <a:lnTo>
                    <a:pt x="146558" y="338836"/>
                  </a:lnTo>
                  <a:lnTo>
                    <a:pt x="188849" y="242824"/>
                  </a:lnTo>
                  <a:lnTo>
                    <a:pt x="293116" y="254127"/>
                  </a:lnTo>
                  <a:lnTo>
                    <a:pt x="231140" y="169418"/>
                  </a:lnTo>
                  <a:lnTo>
                    <a:pt x="293116" y="84709"/>
                  </a:lnTo>
                  <a:lnTo>
                    <a:pt x="188849" y="96012"/>
                  </a:lnTo>
                  <a:close/>
                  <a:moveTo>
                    <a:pt x="7015959" y="84709"/>
                  </a:moveTo>
                  <a:lnTo>
                    <a:pt x="6911693" y="96012"/>
                  </a:lnTo>
                  <a:lnTo>
                    <a:pt x="6869402" y="0"/>
                  </a:lnTo>
                  <a:lnTo>
                    <a:pt x="6827110" y="96012"/>
                  </a:lnTo>
                  <a:lnTo>
                    <a:pt x="6722844" y="84709"/>
                  </a:lnTo>
                  <a:lnTo>
                    <a:pt x="6784820" y="169418"/>
                  </a:lnTo>
                  <a:lnTo>
                    <a:pt x="6722844" y="254127"/>
                  </a:lnTo>
                  <a:lnTo>
                    <a:pt x="6827110" y="242824"/>
                  </a:lnTo>
                  <a:lnTo>
                    <a:pt x="6869402" y="338836"/>
                  </a:lnTo>
                  <a:lnTo>
                    <a:pt x="6911693" y="242824"/>
                  </a:lnTo>
                  <a:lnTo>
                    <a:pt x="7015959" y="254127"/>
                  </a:lnTo>
                  <a:lnTo>
                    <a:pt x="6953983" y="169418"/>
                  </a:lnTo>
                  <a:lnTo>
                    <a:pt x="7015959" y="84709"/>
                  </a:lnTo>
                  <a:close/>
                  <a:moveTo>
                    <a:pt x="6911693" y="3650869"/>
                  </a:moveTo>
                  <a:lnTo>
                    <a:pt x="6869402" y="3554857"/>
                  </a:lnTo>
                  <a:lnTo>
                    <a:pt x="6827110" y="3650869"/>
                  </a:lnTo>
                  <a:lnTo>
                    <a:pt x="6722844" y="3639566"/>
                  </a:lnTo>
                  <a:lnTo>
                    <a:pt x="6784820" y="3724275"/>
                  </a:lnTo>
                  <a:lnTo>
                    <a:pt x="6722844" y="3808984"/>
                  </a:lnTo>
                  <a:lnTo>
                    <a:pt x="6827110" y="3797681"/>
                  </a:lnTo>
                  <a:lnTo>
                    <a:pt x="6869402" y="3893693"/>
                  </a:lnTo>
                  <a:lnTo>
                    <a:pt x="6911693" y="3797681"/>
                  </a:lnTo>
                  <a:lnTo>
                    <a:pt x="7015959" y="3808984"/>
                  </a:lnTo>
                  <a:lnTo>
                    <a:pt x="6953983" y="3724275"/>
                  </a:lnTo>
                  <a:lnTo>
                    <a:pt x="7015959" y="3639566"/>
                  </a:lnTo>
                  <a:lnTo>
                    <a:pt x="6911693" y="3650869"/>
                  </a:lnTo>
                  <a:close/>
                  <a:moveTo>
                    <a:pt x="188976" y="3650869"/>
                  </a:moveTo>
                  <a:lnTo>
                    <a:pt x="146685" y="3554857"/>
                  </a:lnTo>
                  <a:lnTo>
                    <a:pt x="104394" y="3650869"/>
                  </a:lnTo>
                  <a:lnTo>
                    <a:pt x="127" y="3639566"/>
                  </a:lnTo>
                  <a:lnTo>
                    <a:pt x="62103" y="3724275"/>
                  </a:lnTo>
                  <a:lnTo>
                    <a:pt x="127" y="3808984"/>
                  </a:lnTo>
                  <a:lnTo>
                    <a:pt x="104394" y="3797681"/>
                  </a:lnTo>
                  <a:lnTo>
                    <a:pt x="146685" y="3893693"/>
                  </a:lnTo>
                  <a:lnTo>
                    <a:pt x="188976" y="3797681"/>
                  </a:lnTo>
                  <a:lnTo>
                    <a:pt x="293243" y="3808984"/>
                  </a:lnTo>
                  <a:lnTo>
                    <a:pt x="231267" y="3724275"/>
                  </a:lnTo>
                  <a:lnTo>
                    <a:pt x="293243" y="3639566"/>
                  </a:lnTo>
                  <a:lnTo>
                    <a:pt x="188976" y="3650869"/>
                  </a:lnTo>
                  <a:close/>
                </a:path>
              </a:pathLst>
            </a:custGeom>
            <a:solidFill>
              <a:srgbClr val="EDEC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0" name="Google Shape;210;p15"/>
          <p:cNvSpPr txBox="1"/>
          <p:nvPr/>
        </p:nvSpPr>
        <p:spPr>
          <a:xfrm>
            <a:off x="1814021" y="2816709"/>
            <a:ext cx="14659958" cy="4653582"/>
          </a:xfrm>
          <a:prstGeom prst="rect">
            <a:avLst/>
          </a:prstGeom>
          <a:noFill/>
          <a:ln>
            <a:noFill/>
          </a:ln>
        </p:spPr>
        <p:txBody>
          <a:bodyPr spcFirstLastPara="1" wrap="square" lIns="0" tIns="0" rIns="0" bIns="0" anchor="t" anchorCtr="0">
            <a:spAutoFit/>
          </a:bodyPr>
          <a:lstStyle/>
          <a:p>
            <a:pPr marL="0" marR="0" lvl="0" indent="0" algn="ctr" rtl="0">
              <a:lnSpc>
                <a:spcPct val="139998"/>
              </a:lnSpc>
              <a:spcBef>
                <a:spcPts val="0"/>
              </a:spcBef>
              <a:spcAft>
                <a:spcPts val="0"/>
              </a:spcAft>
              <a:buNone/>
            </a:pPr>
            <a:r>
              <a:rPr lang="en-US" sz="10800" b="1" i="0" u="none" strike="noStrike" cap="none" dirty="0">
                <a:solidFill>
                  <a:srgbClr val="EA5339"/>
                </a:solidFill>
                <a:latin typeface="Red Hat Display"/>
                <a:ea typeface="Red Hat Display"/>
                <a:cs typeface="Red Hat Display"/>
                <a:sym typeface="Red Hat Display"/>
              </a:rPr>
              <a:t>La proposition de recherche</a:t>
            </a:r>
            <a:endParaRPr sz="110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p18"/>
          <p:cNvPicPr preferRelativeResize="0"/>
          <p:nvPr/>
        </p:nvPicPr>
        <p:blipFill>
          <a:blip r:embed="rId3">
            <a:alphaModFix/>
          </a:blip>
          <a:stretch>
            <a:fillRect/>
          </a:stretch>
        </p:blipFill>
        <p:spPr>
          <a:xfrm>
            <a:off x="0" y="-12"/>
            <a:ext cx="18288000" cy="10287000"/>
          </a:xfrm>
          <a:prstGeom prst="rect">
            <a:avLst/>
          </a:prstGeom>
          <a:noFill/>
          <a:ln>
            <a:noFill/>
          </a:ln>
        </p:spPr>
      </p:pic>
      <p:sp>
        <p:nvSpPr>
          <p:cNvPr id="269" name="Google Shape;269;p18"/>
          <p:cNvSpPr txBox="1"/>
          <p:nvPr/>
        </p:nvSpPr>
        <p:spPr>
          <a:xfrm>
            <a:off x="384116" y="739585"/>
            <a:ext cx="17519700" cy="1874359"/>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fr-CA" sz="8700" b="1" i="0" u="none" strike="noStrike" cap="none" dirty="0">
                <a:solidFill>
                  <a:srgbClr val="EA5339"/>
                </a:solidFill>
                <a:latin typeface="Red Hat Display"/>
                <a:ea typeface="Red Hat Display"/>
                <a:cs typeface="Red Hat Display"/>
                <a:sym typeface="Red Hat Display"/>
              </a:rPr>
              <a:t>Étapes préparatoires</a:t>
            </a:r>
            <a:endParaRPr lang="fr-CA" dirty="0"/>
          </a:p>
        </p:txBody>
      </p:sp>
      <p:sp>
        <p:nvSpPr>
          <p:cNvPr id="2" name="TextBox 1">
            <a:extLst>
              <a:ext uri="{FF2B5EF4-FFF2-40B4-BE49-F238E27FC236}">
                <a16:creationId xmlns:a16="http://schemas.microsoft.com/office/drawing/2014/main" id="{8D2ADE2A-1BA0-DA29-956D-407A0FD83DFB}"/>
              </a:ext>
            </a:extLst>
          </p:cNvPr>
          <p:cNvSpPr txBox="1"/>
          <p:nvPr/>
        </p:nvSpPr>
        <p:spPr>
          <a:xfrm>
            <a:off x="2351314" y="3153486"/>
            <a:ext cx="13242472" cy="3539430"/>
          </a:xfrm>
          <a:prstGeom prst="rect">
            <a:avLst/>
          </a:prstGeom>
          <a:noFill/>
        </p:spPr>
        <p:txBody>
          <a:bodyPr wrap="square" rtlCol="0">
            <a:spAutoFit/>
          </a:bodyPr>
          <a:lstStyle/>
          <a:p>
            <a:pPr marL="342900" indent="-342900">
              <a:buFont typeface="Wingdings" panose="05000000000000000000" pitchFamily="2" charset="2"/>
              <a:buChar char="Ø"/>
            </a:pPr>
            <a:r>
              <a:rPr lang="fr-CA" sz="2800" dirty="0">
                <a:latin typeface="Asap" panose="020B0604020202020204" charset="0"/>
              </a:rPr>
              <a:t>LIRE, LIRE, LIRE sur son sujet </a:t>
            </a:r>
          </a:p>
          <a:p>
            <a:pPr marL="342900" indent="-342900">
              <a:buFont typeface="Wingdings" panose="05000000000000000000" pitchFamily="2" charset="2"/>
              <a:buChar char="Ø"/>
            </a:pPr>
            <a:r>
              <a:rPr lang="fr-CA" sz="2800" dirty="0">
                <a:latin typeface="Asap" panose="020B0604020202020204" charset="0"/>
              </a:rPr>
              <a:t>Concepts, définition importantes, cadres conceptuels actuels, etc. </a:t>
            </a:r>
          </a:p>
          <a:p>
            <a:pPr marL="342900" lvl="1" indent="-342900">
              <a:buFont typeface="Wingdings" panose="05000000000000000000" pitchFamily="2" charset="2"/>
              <a:buChar char="Ø"/>
            </a:pPr>
            <a:r>
              <a:rPr lang="fr-CA" sz="2800" dirty="0">
                <a:latin typeface="Asap" panose="020B0604020202020204" charset="0"/>
              </a:rPr>
              <a:t>Ne pas ignorer des sources moins évidentes (autres domaines qui abordent aussi ce sujet, assurer vous d’avoir d’autres angles que celui qui est plus naturel pour nous) </a:t>
            </a:r>
          </a:p>
          <a:p>
            <a:pPr marL="342900" lvl="1" indent="-342900">
              <a:buFont typeface="Wingdings" panose="05000000000000000000" pitchFamily="2" charset="2"/>
              <a:buChar char="Ø"/>
            </a:pPr>
            <a:r>
              <a:rPr lang="fr-CA" sz="2800" dirty="0">
                <a:latin typeface="Asap" panose="020B0604020202020204" charset="0"/>
              </a:rPr>
              <a:t>Important de remonter aux sources primaires </a:t>
            </a:r>
          </a:p>
          <a:p>
            <a:pPr marL="342900" indent="-342900">
              <a:buFont typeface="Wingdings" panose="05000000000000000000" pitchFamily="2" charset="2"/>
              <a:buChar char="Ø"/>
            </a:pPr>
            <a:r>
              <a:rPr lang="fr-CA" sz="2800" dirty="0">
                <a:latin typeface="Asap" panose="020B0604020202020204" charset="0"/>
              </a:rPr>
              <a:t>Garder le fil de ses lectures (Excel avec notes de lectures, Zotero, etc.)</a:t>
            </a:r>
          </a:p>
          <a:p>
            <a:pPr marL="342900" indent="-342900">
              <a:buFont typeface="Wingdings" panose="05000000000000000000" pitchFamily="2" charset="2"/>
              <a:buChar char="Ø"/>
            </a:pPr>
            <a:endParaRPr lang="fr-CA" sz="2800" dirty="0">
              <a:latin typeface="Asap" panose="020B0604020202020204" charset="0"/>
            </a:endParaRPr>
          </a:p>
        </p:txBody>
      </p:sp>
      <p:sp>
        <p:nvSpPr>
          <p:cNvPr id="3" name="Rectangle: Rounded Corners 2">
            <a:extLst>
              <a:ext uri="{FF2B5EF4-FFF2-40B4-BE49-F238E27FC236}">
                <a16:creationId xmlns:a16="http://schemas.microsoft.com/office/drawing/2014/main" id="{25EBED3B-065F-0999-59DD-43710840E0A0}"/>
              </a:ext>
            </a:extLst>
          </p:cNvPr>
          <p:cNvSpPr/>
          <p:nvPr/>
        </p:nvSpPr>
        <p:spPr>
          <a:xfrm>
            <a:off x="2351314" y="6564086"/>
            <a:ext cx="13242472" cy="2983329"/>
          </a:xfrm>
          <a:prstGeom prst="roundRect">
            <a:avLst/>
          </a:prstGeom>
          <a:solidFill>
            <a:srgbClr val="F2A81A"/>
          </a:solidFill>
          <a:ln>
            <a:solidFill>
              <a:srgbClr val="89D0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800" b="1" dirty="0">
                <a:solidFill>
                  <a:srgbClr val="002060"/>
                </a:solidFill>
                <a:latin typeface="Asap" panose="020B0604020202020204" charset="0"/>
              </a:rPr>
              <a:t>Difficulté de la proposition de recherche dans une demande de bourse :</a:t>
            </a:r>
          </a:p>
          <a:p>
            <a:pPr algn="ctr"/>
            <a:r>
              <a:rPr lang="fr-CA" sz="2800" dirty="0">
                <a:solidFill>
                  <a:srgbClr val="002060"/>
                </a:solidFill>
                <a:latin typeface="Asap" panose="020B0604020202020204" charset="0"/>
              </a:rPr>
              <a:t>S’assurer de bien expliquer son projet et où il se place dans la littérature </a:t>
            </a:r>
          </a:p>
          <a:p>
            <a:pPr algn="ctr"/>
            <a:r>
              <a:rPr lang="fr-CA" sz="2800" dirty="0">
                <a:solidFill>
                  <a:srgbClr val="002060"/>
                </a:solidFill>
                <a:latin typeface="Asap" panose="020B0604020202020204" charset="0"/>
              </a:rPr>
              <a:t>EN PEU DE MOTS </a:t>
            </a:r>
          </a:p>
          <a:p>
            <a:pPr algn="ctr"/>
            <a:r>
              <a:rPr lang="fr-CA" sz="2800" dirty="0">
                <a:solidFill>
                  <a:srgbClr val="002060"/>
                </a:solidFill>
                <a:latin typeface="Asap" panose="020B0604020202020204" charset="0"/>
              </a:rPr>
              <a:t>demande d’avoir une capacité de synthèse sur son sujet, donc de très bien connaitre la littérature</a:t>
            </a:r>
          </a:p>
        </p:txBody>
      </p:sp>
    </p:spTree>
    <p:extLst>
      <p:ext uri="{BB962C8B-B14F-4D97-AF65-F5344CB8AC3E}">
        <p14:creationId xmlns:p14="http://schemas.microsoft.com/office/powerpoint/2010/main" val="29801138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p18"/>
          <p:cNvPicPr preferRelativeResize="0"/>
          <p:nvPr/>
        </p:nvPicPr>
        <p:blipFill>
          <a:blip r:embed="rId3">
            <a:alphaModFix/>
          </a:blip>
          <a:stretch>
            <a:fillRect/>
          </a:stretch>
        </p:blipFill>
        <p:spPr>
          <a:xfrm>
            <a:off x="0" y="-12"/>
            <a:ext cx="18288000" cy="10287000"/>
          </a:xfrm>
          <a:prstGeom prst="rect">
            <a:avLst/>
          </a:prstGeom>
          <a:noFill/>
          <a:ln>
            <a:noFill/>
          </a:ln>
        </p:spPr>
      </p:pic>
      <p:sp>
        <p:nvSpPr>
          <p:cNvPr id="269" name="Google Shape;269;p18"/>
          <p:cNvSpPr txBox="1"/>
          <p:nvPr/>
        </p:nvSpPr>
        <p:spPr>
          <a:xfrm>
            <a:off x="384116" y="739585"/>
            <a:ext cx="17519700" cy="1874359"/>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fr-CA" sz="8700" b="1" dirty="0">
                <a:solidFill>
                  <a:srgbClr val="89D0D6"/>
                </a:solidFill>
                <a:latin typeface="Red Hat Display"/>
                <a:ea typeface="Red Hat Display"/>
                <a:cs typeface="Red Hat Display"/>
                <a:sym typeface="Red Hat Display"/>
              </a:rPr>
              <a:t>Garder le fil de ses lectures…</a:t>
            </a:r>
            <a:endParaRPr lang="fr-CA" dirty="0">
              <a:solidFill>
                <a:srgbClr val="89D0D6"/>
              </a:solidFill>
            </a:endParaRPr>
          </a:p>
        </p:txBody>
      </p:sp>
      <p:sp>
        <p:nvSpPr>
          <p:cNvPr id="2" name="TextBox 1">
            <a:extLst>
              <a:ext uri="{FF2B5EF4-FFF2-40B4-BE49-F238E27FC236}">
                <a16:creationId xmlns:a16="http://schemas.microsoft.com/office/drawing/2014/main" id="{8D2ADE2A-1BA0-DA29-956D-407A0FD83DFB}"/>
              </a:ext>
            </a:extLst>
          </p:cNvPr>
          <p:cNvSpPr txBox="1"/>
          <p:nvPr/>
        </p:nvSpPr>
        <p:spPr>
          <a:xfrm>
            <a:off x="2351314" y="3153486"/>
            <a:ext cx="13242472" cy="5693866"/>
          </a:xfrm>
          <a:prstGeom prst="rect">
            <a:avLst/>
          </a:prstGeom>
          <a:noFill/>
        </p:spPr>
        <p:txBody>
          <a:bodyPr wrap="square" rtlCol="0">
            <a:spAutoFit/>
          </a:bodyPr>
          <a:lstStyle/>
          <a:p>
            <a:r>
              <a:rPr lang="fr-CA" sz="2800" dirty="0">
                <a:latin typeface="Asap" panose="020B0604020202020204" charset="0"/>
              </a:rPr>
              <a:t>Tableau Excel ou fiches de lectures dans Word incluant : </a:t>
            </a:r>
          </a:p>
          <a:p>
            <a:pPr marL="342900" indent="-342900">
              <a:buFont typeface="Wingdings" panose="05000000000000000000" pitchFamily="2" charset="2"/>
              <a:buChar char="Ø"/>
            </a:pPr>
            <a:r>
              <a:rPr lang="fr-CA" sz="2800" dirty="0">
                <a:latin typeface="Asap" panose="020B0604020202020204" charset="0"/>
              </a:rPr>
              <a:t>Titre</a:t>
            </a:r>
          </a:p>
          <a:p>
            <a:pPr marL="342900" indent="-342900">
              <a:buFont typeface="Wingdings" panose="05000000000000000000" pitchFamily="2" charset="2"/>
              <a:buChar char="Ø"/>
            </a:pPr>
            <a:r>
              <a:rPr lang="fr-CA" sz="2800" dirty="0">
                <a:latin typeface="Asap" panose="020B0604020202020204" charset="0"/>
              </a:rPr>
              <a:t>Auteurs</a:t>
            </a:r>
          </a:p>
          <a:p>
            <a:pPr marL="342900" indent="-342900">
              <a:buFont typeface="Wingdings" panose="05000000000000000000" pitchFamily="2" charset="2"/>
              <a:buChar char="Ø"/>
            </a:pPr>
            <a:r>
              <a:rPr lang="fr-CA" sz="2800" dirty="0">
                <a:latin typeface="Asap" panose="020B0604020202020204" charset="0"/>
              </a:rPr>
              <a:t>Date</a:t>
            </a:r>
          </a:p>
          <a:p>
            <a:pPr marL="342900" indent="-342900">
              <a:buFont typeface="Wingdings" panose="05000000000000000000" pitchFamily="2" charset="2"/>
              <a:buChar char="Ø"/>
            </a:pPr>
            <a:r>
              <a:rPr lang="fr-CA" sz="2800" dirty="0">
                <a:latin typeface="Asap" panose="020B0604020202020204" charset="0"/>
              </a:rPr>
              <a:t>Mots clés</a:t>
            </a:r>
          </a:p>
          <a:p>
            <a:pPr marL="342900" indent="-342900">
              <a:buFont typeface="Wingdings" panose="05000000000000000000" pitchFamily="2" charset="2"/>
              <a:buChar char="Ø"/>
            </a:pPr>
            <a:r>
              <a:rPr lang="fr-CA" sz="2800" dirty="0">
                <a:latin typeface="Asap" panose="020B0604020202020204" charset="0"/>
              </a:rPr>
              <a:t>Contexte et question de recherche</a:t>
            </a:r>
          </a:p>
          <a:p>
            <a:pPr marL="342900" indent="-342900">
              <a:buFont typeface="Wingdings" panose="05000000000000000000" pitchFamily="2" charset="2"/>
              <a:buChar char="Ø"/>
            </a:pPr>
            <a:r>
              <a:rPr lang="fr-CA" sz="2800" dirty="0">
                <a:latin typeface="Asap" panose="020B0604020202020204" charset="0"/>
              </a:rPr>
              <a:t>Définitions, modèles, théories, concepts importants</a:t>
            </a:r>
          </a:p>
          <a:p>
            <a:pPr marL="342900" indent="-342900">
              <a:buFont typeface="Wingdings" panose="05000000000000000000" pitchFamily="2" charset="2"/>
              <a:buChar char="Ø"/>
            </a:pPr>
            <a:r>
              <a:rPr lang="fr-CA" sz="2800" dirty="0">
                <a:latin typeface="Asap" panose="020B0604020202020204" charset="0"/>
              </a:rPr>
              <a:t>Méthodes</a:t>
            </a:r>
          </a:p>
          <a:p>
            <a:pPr marL="342900" indent="-342900">
              <a:buFont typeface="Wingdings" panose="05000000000000000000" pitchFamily="2" charset="2"/>
              <a:buChar char="Ø"/>
            </a:pPr>
            <a:r>
              <a:rPr lang="fr-CA" sz="2800" dirty="0">
                <a:latin typeface="Asap" panose="020B0604020202020204" charset="0"/>
              </a:rPr>
              <a:t>Résultats, discussion</a:t>
            </a:r>
          </a:p>
          <a:p>
            <a:pPr marL="342900" indent="-342900">
              <a:buFont typeface="Wingdings" panose="05000000000000000000" pitchFamily="2" charset="2"/>
              <a:buChar char="Ø"/>
            </a:pPr>
            <a:r>
              <a:rPr lang="fr-CA" sz="2800" dirty="0">
                <a:latin typeface="Asap" panose="020B0604020202020204" charset="0"/>
              </a:rPr>
              <a:t>Limites</a:t>
            </a:r>
          </a:p>
          <a:p>
            <a:pPr marL="342900" indent="-342900">
              <a:buFont typeface="Wingdings" panose="05000000000000000000" pitchFamily="2" charset="2"/>
              <a:buChar char="Ø"/>
            </a:pPr>
            <a:r>
              <a:rPr lang="fr-CA" sz="2800" dirty="0">
                <a:latin typeface="Asap" panose="020B0604020202020204" charset="0"/>
              </a:rPr>
              <a:t>Conclusions et recommandations</a:t>
            </a:r>
          </a:p>
          <a:p>
            <a:pPr marL="342900" indent="-342900">
              <a:buFont typeface="Wingdings" panose="05000000000000000000" pitchFamily="2" charset="2"/>
              <a:buChar char="Ø"/>
            </a:pPr>
            <a:r>
              <a:rPr lang="fr-CA" sz="2800" dirty="0">
                <a:latin typeface="Asap" panose="020B0604020202020204" charset="0"/>
              </a:rPr>
              <a:t>Apports pour votre projet</a:t>
            </a:r>
          </a:p>
          <a:p>
            <a:pPr marL="342900" indent="-342900">
              <a:buFont typeface="Wingdings" panose="05000000000000000000" pitchFamily="2" charset="2"/>
              <a:buChar char="Ø"/>
            </a:pPr>
            <a:r>
              <a:rPr lang="fr-CA" sz="2800" dirty="0">
                <a:latin typeface="Asap" panose="020B0604020202020204" charset="0"/>
              </a:rPr>
              <a:t>… </a:t>
            </a:r>
          </a:p>
        </p:txBody>
      </p:sp>
    </p:spTree>
    <p:extLst>
      <p:ext uri="{BB962C8B-B14F-4D97-AF65-F5344CB8AC3E}">
        <p14:creationId xmlns:p14="http://schemas.microsoft.com/office/powerpoint/2010/main" val="33895326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p18"/>
          <p:cNvPicPr preferRelativeResize="0"/>
          <p:nvPr/>
        </p:nvPicPr>
        <p:blipFill>
          <a:blip r:embed="rId3">
            <a:alphaModFix/>
          </a:blip>
          <a:stretch>
            <a:fillRect/>
          </a:stretch>
        </p:blipFill>
        <p:spPr>
          <a:xfrm>
            <a:off x="0" y="-12"/>
            <a:ext cx="18288000" cy="10287000"/>
          </a:xfrm>
          <a:prstGeom prst="rect">
            <a:avLst/>
          </a:prstGeom>
          <a:noFill/>
          <a:ln>
            <a:noFill/>
          </a:ln>
        </p:spPr>
      </p:pic>
      <p:sp>
        <p:nvSpPr>
          <p:cNvPr id="269" name="Google Shape;269;p18"/>
          <p:cNvSpPr txBox="1"/>
          <p:nvPr/>
        </p:nvSpPr>
        <p:spPr>
          <a:xfrm>
            <a:off x="384116" y="739585"/>
            <a:ext cx="17519700" cy="1874359"/>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fr-CA" sz="8700" b="1" dirty="0">
                <a:solidFill>
                  <a:srgbClr val="89D0D6"/>
                </a:solidFill>
                <a:latin typeface="Red Hat Display"/>
                <a:ea typeface="Red Hat Display"/>
                <a:cs typeface="Red Hat Display"/>
                <a:sym typeface="Red Hat Display"/>
              </a:rPr>
              <a:t>Garder le fil de ses lectures…</a:t>
            </a:r>
            <a:endParaRPr lang="fr-CA" dirty="0">
              <a:solidFill>
                <a:srgbClr val="89D0D6"/>
              </a:solidFill>
            </a:endParaRPr>
          </a:p>
        </p:txBody>
      </p:sp>
      <p:sp>
        <p:nvSpPr>
          <p:cNvPr id="2" name="TextBox 1">
            <a:extLst>
              <a:ext uri="{FF2B5EF4-FFF2-40B4-BE49-F238E27FC236}">
                <a16:creationId xmlns:a16="http://schemas.microsoft.com/office/drawing/2014/main" id="{8D2ADE2A-1BA0-DA29-956D-407A0FD83DFB}"/>
              </a:ext>
            </a:extLst>
          </p:cNvPr>
          <p:cNvSpPr txBox="1"/>
          <p:nvPr/>
        </p:nvSpPr>
        <p:spPr>
          <a:xfrm>
            <a:off x="2351314" y="3153486"/>
            <a:ext cx="13242472" cy="3108543"/>
          </a:xfrm>
          <a:prstGeom prst="rect">
            <a:avLst/>
          </a:prstGeom>
          <a:noFill/>
        </p:spPr>
        <p:txBody>
          <a:bodyPr wrap="square" rtlCol="0">
            <a:spAutoFit/>
          </a:bodyPr>
          <a:lstStyle/>
          <a:p>
            <a:r>
              <a:rPr lang="fr-CA" sz="2800" dirty="0">
                <a:latin typeface="Asap" panose="020B0604020202020204" charset="0"/>
              </a:rPr>
              <a:t>Utiliser un logiciel de citation comme Zotero ou </a:t>
            </a:r>
            <a:r>
              <a:rPr lang="fr-CA" sz="2800" dirty="0" err="1">
                <a:latin typeface="Asap" panose="020B0604020202020204" charset="0"/>
              </a:rPr>
              <a:t>EndNote</a:t>
            </a:r>
            <a:endParaRPr lang="fr-CA" sz="2800" dirty="0">
              <a:latin typeface="Asap" panose="020B0604020202020204" charset="0"/>
            </a:endParaRPr>
          </a:p>
          <a:p>
            <a:endParaRPr lang="fr-CA" sz="2800" dirty="0">
              <a:latin typeface="Asap" panose="020B0604020202020204" charset="0"/>
            </a:endParaRPr>
          </a:p>
          <a:p>
            <a:pPr marL="457200" indent="-457200">
              <a:buFont typeface="Wingdings" panose="05000000000000000000" pitchFamily="2" charset="2"/>
              <a:buChar char="Ø"/>
            </a:pPr>
            <a:r>
              <a:rPr lang="fr-CA" sz="2800" dirty="0">
                <a:latin typeface="Asap" panose="020B0604020202020204" charset="0"/>
              </a:rPr>
              <a:t>Sauve énormément de temps</a:t>
            </a:r>
          </a:p>
          <a:p>
            <a:pPr marL="457200" indent="-457200">
              <a:buFont typeface="Wingdings" panose="05000000000000000000" pitchFamily="2" charset="2"/>
              <a:buChar char="Ø"/>
            </a:pPr>
            <a:r>
              <a:rPr lang="fr-CA" sz="2800" dirty="0">
                <a:latin typeface="Asap" panose="020B0604020202020204" charset="0"/>
              </a:rPr>
              <a:t>Permet de citer en même temps d’écrire et générer une bibliographie automatiquement (minimise erreurs/oublis)</a:t>
            </a:r>
          </a:p>
          <a:p>
            <a:pPr marL="457200" indent="-457200">
              <a:buFont typeface="Wingdings" panose="05000000000000000000" pitchFamily="2" charset="2"/>
              <a:buChar char="Ø"/>
            </a:pPr>
            <a:r>
              <a:rPr lang="fr-CA" sz="2800" dirty="0">
                <a:latin typeface="Asap" panose="020B0604020202020204" charset="0"/>
              </a:rPr>
              <a:t>Partage des articles facile et rapide (avec collègues et direction de recherche)</a:t>
            </a:r>
          </a:p>
          <a:p>
            <a:pPr marL="457200" indent="-457200">
              <a:buFont typeface="Wingdings" panose="05000000000000000000" pitchFamily="2" charset="2"/>
              <a:buChar char="Ø"/>
            </a:pPr>
            <a:r>
              <a:rPr lang="fr-CA" sz="2800" dirty="0">
                <a:latin typeface="Asap" panose="020B0604020202020204" charset="0"/>
              </a:rPr>
              <a:t>Plusieurs formations disponibles sur YouTube et même auprès de l’école</a:t>
            </a:r>
          </a:p>
        </p:txBody>
      </p:sp>
    </p:spTree>
    <p:extLst>
      <p:ext uri="{BB962C8B-B14F-4D97-AF65-F5344CB8AC3E}">
        <p14:creationId xmlns:p14="http://schemas.microsoft.com/office/powerpoint/2010/main" val="37305967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p18"/>
          <p:cNvPicPr preferRelativeResize="0"/>
          <p:nvPr/>
        </p:nvPicPr>
        <p:blipFill>
          <a:blip r:embed="rId3">
            <a:alphaModFix/>
          </a:blip>
          <a:stretch>
            <a:fillRect/>
          </a:stretch>
        </p:blipFill>
        <p:spPr>
          <a:xfrm>
            <a:off x="0" y="-12"/>
            <a:ext cx="18288000" cy="10287000"/>
          </a:xfrm>
          <a:prstGeom prst="rect">
            <a:avLst/>
          </a:prstGeom>
          <a:noFill/>
          <a:ln>
            <a:noFill/>
          </a:ln>
        </p:spPr>
      </p:pic>
      <p:sp>
        <p:nvSpPr>
          <p:cNvPr id="269" name="Google Shape;269;p18"/>
          <p:cNvSpPr txBox="1"/>
          <p:nvPr/>
        </p:nvSpPr>
        <p:spPr>
          <a:xfrm>
            <a:off x="384116" y="739585"/>
            <a:ext cx="17519700" cy="1551194"/>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fr-CA" sz="7200" b="1" i="0" u="none" strike="noStrike" cap="none" dirty="0">
                <a:solidFill>
                  <a:srgbClr val="89D0D6"/>
                </a:solidFill>
                <a:latin typeface="Red Hat Display"/>
                <a:ea typeface="Red Hat Display"/>
                <a:cs typeface="Red Hat Display"/>
                <a:sym typeface="Red Hat Display"/>
              </a:rPr>
              <a:t>Quelques termes importants</a:t>
            </a:r>
            <a:endParaRPr lang="fr-CA" sz="1100" dirty="0">
              <a:solidFill>
                <a:srgbClr val="89D0D6"/>
              </a:solidFill>
            </a:endParaRPr>
          </a:p>
        </p:txBody>
      </p:sp>
      <p:sp>
        <p:nvSpPr>
          <p:cNvPr id="2" name="TextBox 1">
            <a:extLst>
              <a:ext uri="{FF2B5EF4-FFF2-40B4-BE49-F238E27FC236}">
                <a16:creationId xmlns:a16="http://schemas.microsoft.com/office/drawing/2014/main" id="{8D2ADE2A-1BA0-DA29-956D-407A0FD83DFB}"/>
              </a:ext>
            </a:extLst>
          </p:cNvPr>
          <p:cNvSpPr txBox="1"/>
          <p:nvPr/>
        </p:nvSpPr>
        <p:spPr>
          <a:xfrm>
            <a:off x="2351314" y="3153486"/>
            <a:ext cx="13242472" cy="3970318"/>
          </a:xfrm>
          <a:prstGeom prst="rect">
            <a:avLst/>
          </a:prstGeom>
          <a:noFill/>
        </p:spPr>
        <p:txBody>
          <a:bodyPr wrap="square" rtlCol="0">
            <a:spAutoFit/>
          </a:bodyPr>
          <a:lstStyle/>
          <a:p>
            <a:r>
              <a:rPr lang="fr-CA" sz="2800" b="1" dirty="0">
                <a:latin typeface="Asap" panose="020B0604020202020204" charset="0"/>
              </a:rPr>
              <a:t>Problématique</a:t>
            </a:r>
            <a:r>
              <a:rPr lang="fr-CA" sz="2800" dirty="0">
                <a:latin typeface="Asap" panose="020B0604020202020204" charset="0"/>
              </a:rPr>
              <a:t> = convaincre le lecteur de l'importance de ce dont on parle (souvent c'est un problème social ou parfois théorique), solliciter l'intérêt </a:t>
            </a:r>
          </a:p>
          <a:p>
            <a:endParaRPr lang="fr-CA" sz="2800" dirty="0">
              <a:latin typeface="Asap" panose="020B0604020202020204" charset="0"/>
            </a:endParaRPr>
          </a:p>
          <a:p>
            <a:r>
              <a:rPr lang="fr-CA" sz="2800" b="1" dirty="0">
                <a:latin typeface="Asap" panose="020B0604020202020204" charset="0"/>
              </a:rPr>
              <a:t>Cadre conceptuel </a:t>
            </a:r>
            <a:r>
              <a:rPr lang="fr-CA" sz="2800" dirty="0">
                <a:latin typeface="Asap" panose="020B0604020202020204" charset="0"/>
              </a:rPr>
              <a:t>= théorie et l'état des preuves pour les affirmations théoriques </a:t>
            </a:r>
            <a:r>
              <a:rPr lang="fr-CA" sz="2800" dirty="0">
                <a:latin typeface="Asap" panose="020B0604020202020204" charset="0"/>
                <a:sym typeface="Wingdings" panose="05000000000000000000" pitchFamily="2" charset="2"/>
              </a:rPr>
              <a:t> la </a:t>
            </a:r>
            <a:r>
              <a:rPr lang="fr-CA" sz="2800" dirty="0">
                <a:latin typeface="Asap" panose="020B0604020202020204" charset="0"/>
              </a:rPr>
              <a:t>théorie qu'on utilise pour comprendre le phénomène </a:t>
            </a:r>
          </a:p>
          <a:p>
            <a:r>
              <a:rPr lang="fr-CA" sz="2800" dirty="0">
                <a:latin typeface="Asap" panose="020B0604020202020204" charset="0"/>
              </a:rPr>
              <a:t>Notre paire de lunettes (domaine, sous domaine…) </a:t>
            </a:r>
          </a:p>
          <a:p>
            <a:endParaRPr lang="fr-CA" sz="2800" dirty="0">
              <a:latin typeface="Asap" panose="020B0604020202020204" charset="0"/>
            </a:endParaRPr>
          </a:p>
          <a:p>
            <a:r>
              <a:rPr lang="fr-CA" sz="2800" b="1" dirty="0">
                <a:latin typeface="Asap" panose="020B0604020202020204" charset="0"/>
              </a:rPr>
              <a:t>Recension des écrits </a:t>
            </a:r>
            <a:r>
              <a:rPr lang="fr-CA" sz="2800" dirty="0">
                <a:latin typeface="Asap" panose="020B0604020202020204" charset="0"/>
              </a:rPr>
              <a:t>= évaluation de l'état des connaissances en lien avec notre question de recherche</a:t>
            </a:r>
          </a:p>
        </p:txBody>
      </p:sp>
    </p:spTree>
    <p:extLst>
      <p:ext uri="{BB962C8B-B14F-4D97-AF65-F5344CB8AC3E}">
        <p14:creationId xmlns:p14="http://schemas.microsoft.com/office/powerpoint/2010/main" val="21560919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9">
          <a:extLst>
            <a:ext uri="{FF2B5EF4-FFF2-40B4-BE49-F238E27FC236}">
              <a16:creationId xmlns:a16="http://schemas.microsoft.com/office/drawing/2014/main" id="{FE00730C-37D9-6629-2D5B-22F0D547A561}"/>
            </a:ext>
          </a:extLst>
        </p:cNvPr>
        <p:cNvGrpSpPr/>
        <p:nvPr/>
      </p:nvGrpSpPr>
      <p:grpSpPr>
        <a:xfrm>
          <a:off x="0" y="0"/>
          <a:ext cx="0" cy="0"/>
          <a:chOff x="0" y="0"/>
          <a:chExt cx="0" cy="0"/>
        </a:xfrm>
      </p:grpSpPr>
      <p:pic>
        <p:nvPicPr>
          <p:cNvPr id="250" name="Google Shape;250;p18">
            <a:extLst>
              <a:ext uri="{FF2B5EF4-FFF2-40B4-BE49-F238E27FC236}">
                <a16:creationId xmlns:a16="http://schemas.microsoft.com/office/drawing/2014/main" id="{E970CEF7-38A7-4D83-8765-3802DB3C8ECB}"/>
              </a:ext>
            </a:extLst>
          </p:cNvPr>
          <p:cNvPicPr preferRelativeResize="0"/>
          <p:nvPr/>
        </p:nvPicPr>
        <p:blipFill>
          <a:blip r:embed="rId3">
            <a:alphaModFix/>
          </a:blip>
          <a:stretch>
            <a:fillRect/>
          </a:stretch>
        </p:blipFill>
        <p:spPr>
          <a:xfrm>
            <a:off x="0" y="-12"/>
            <a:ext cx="18288000" cy="10287000"/>
          </a:xfrm>
          <a:prstGeom prst="rect">
            <a:avLst/>
          </a:prstGeom>
          <a:noFill/>
          <a:ln>
            <a:noFill/>
          </a:ln>
        </p:spPr>
      </p:pic>
      <p:sp>
        <p:nvSpPr>
          <p:cNvPr id="269" name="Google Shape;269;p18">
            <a:extLst>
              <a:ext uri="{FF2B5EF4-FFF2-40B4-BE49-F238E27FC236}">
                <a16:creationId xmlns:a16="http://schemas.microsoft.com/office/drawing/2014/main" id="{F8C03AE6-56CE-2864-C00B-05D411BCA394}"/>
              </a:ext>
            </a:extLst>
          </p:cNvPr>
          <p:cNvSpPr txBox="1"/>
          <p:nvPr/>
        </p:nvSpPr>
        <p:spPr>
          <a:xfrm>
            <a:off x="384116" y="739585"/>
            <a:ext cx="17519700" cy="1874359"/>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fr-CA" sz="8700" b="1" i="0" u="none" strike="noStrike" cap="none" dirty="0">
                <a:solidFill>
                  <a:srgbClr val="EA5339"/>
                </a:solidFill>
                <a:latin typeface="Red Hat Display"/>
                <a:ea typeface="Red Hat Display"/>
                <a:cs typeface="Red Hat Display"/>
                <a:sym typeface="Red Hat Display"/>
              </a:rPr>
              <a:t>La proposition de recherche</a:t>
            </a:r>
            <a:endParaRPr lang="fr-CA" dirty="0"/>
          </a:p>
        </p:txBody>
      </p:sp>
      <p:sp>
        <p:nvSpPr>
          <p:cNvPr id="2" name="TextBox 1">
            <a:extLst>
              <a:ext uri="{FF2B5EF4-FFF2-40B4-BE49-F238E27FC236}">
                <a16:creationId xmlns:a16="http://schemas.microsoft.com/office/drawing/2014/main" id="{ACEA3294-F294-A868-9777-1ED1293ECF97}"/>
              </a:ext>
            </a:extLst>
          </p:cNvPr>
          <p:cNvSpPr txBox="1"/>
          <p:nvPr/>
        </p:nvSpPr>
        <p:spPr>
          <a:xfrm>
            <a:off x="2351314" y="3153486"/>
            <a:ext cx="13242472" cy="1384995"/>
          </a:xfrm>
          <a:prstGeom prst="rect">
            <a:avLst/>
          </a:prstGeom>
          <a:noFill/>
        </p:spPr>
        <p:txBody>
          <a:bodyPr wrap="square" rtlCol="0">
            <a:spAutoFit/>
          </a:bodyPr>
          <a:lstStyle/>
          <a:p>
            <a:pPr marL="342900" indent="-342900">
              <a:buFont typeface="Wingdings" panose="05000000000000000000" pitchFamily="2" charset="2"/>
              <a:buChar char="Ø"/>
            </a:pPr>
            <a:r>
              <a:rPr lang="fr-CA" sz="2800" dirty="0">
                <a:latin typeface="Asap" panose="020B0604020202020204" charset="0"/>
              </a:rPr>
              <a:t>Idée générale : rendre compte que vous êtes capable de développer un projet de recherche faisable et valide (bonne méthodologie pour répondre à votre question) et bien justifier (importance de faire ce projet maintenant) </a:t>
            </a:r>
          </a:p>
        </p:txBody>
      </p:sp>
    </p:spTree>
    <p:extLst>
      <p:ext uri="{BB962C8B-B14F-4D97-AF65-F5344CB8AC3E}">
        <p14:creationId xmlns:p14="http://schemas.microsoft.com/office/powerpoint/2010/main" val="300350932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DECEA"/>
        </a:solidFill>
        <a:effectLst/>
      </p:bgPr>
    </p:bg>
    <p:spTree>
      <p:nvGrpSpPr>
        <p:cNvPr id="1" name="Shape 215"/>
        <p:cNvGrpSpPr/>
        <p:nvPr/>
      </p:nvGrpSpPr>
      <p:grpSpPr>
        <a:xfrm>
          <a:off x="0" y="0"/>
          <a:ext cx="0" cy="0"/>
          <a:chOff x="0" y="0"/>
          <a:chExt cx="0" cy="0"/>
        </a:xfrm>
      </p:grpSpPr>
      <p:pic>
        <p:nvPicPr>
          <p:cNvPr id="216" name="Google Shape;216;p16"/>
          <p:cNvPicPr preferRelativeResize="0"/>
          <p:nvPr/>
        </p:nvPicPr>
        <p:blipFill>
          <a:blip r:embed="rId3">
            <a:alphaModFix/>
          </a:blip>
          <a:stretch>
            <a:fillRect/>
          </a:stretch>
        </p:blipFill>
        <p:spPr>
          <a:xfrm>
            <a:off x="0" y="-12"/>
            <a:ext cx="18288000" cy="10287000"/>
          </a:xfrm>
          <a:prstGeom prst="rect">
            <a:avLst/>
          </a:prstGeom>
          <a:noFill/>
          <a:ln>
            <a:noFill/>
          </a:ln>
        </p:spPr>
      </p:pic>
      <p:sp>
        <p:nvSpPr>
          <p:cNvPr id="238" name="Google Shape;238;p16"/>
          <p:cNvSpPr txBox="1"/>
          <p:nvPr/>
        </p:nvSpPr>
        <p:spPr>
          <a:xfrm>
            <a:off x="384116" y="562835"/>
            <a:ext cx="17519768" cy="1874359"/>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fr-CA" sz="8700" b="1" i="0" u="none" strike="noStrike" cap="none" dirty="0">
                <a:solidFill>
                  <a:srgbClr val="F2A81A"/>
                </a:solidFill>
                <a:latin typeface="Red Hat Display"/>
                <a:ea typeface="Red Hat Display"/>
                <a:cs typeface="Red Hat Display"/>
                <a:sym typeface="Red Hat Display"/>
              </a:rPr>
              <a:t>Entonnoir</a:t>
            </a:r>
            <a:endParaRPr lang="fr-CA" dirty="0">
              <a:solidFill>
                <a:srgbClr val="F2A81A"/>
              </a:solidFill>
            </a:endParaRPr>
          </a:p>
        </p:txBody>
      </p:sp>
      <p:sp>
        <p:nvSpPr>
          <p:cNvPr id="3" name="Rectangle 2">
            <a:extLst>
              <a:ext uri="{FF2B5EF4-FFF2-40B4-BE49-F238E27FC236}">
                <a16:creationId xmlns:a16="http://schemas.microsoft.com/office/drawing/2014/main" id="{1AC33D3B-5D12-C548-35B9-7AB9863CF230}"/>
              </a:ext>
            </a:extLst>
          </p:cNvPr>
          <p:cNvSpPr/>
          <p:nvPr/>
        </p:nvSpPr>
        <p:spPr>
          <a:xfrm>
            <a:off x="2498270" y="3222226"/>
            <a:ext cx="13291458" cy="914400"/>
          </a:xfrm>
          <a:prstGeom prst="rect">
            <a:avLst/>
          </a:prstGeom>
          <a:solidFill>
            <a:srgbClr val="F2A81A"/>
          </a:solidFill>
          <a:ln>
            <a:solidFill>
              <a:srgbClr val="89D0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800" b="1" dirty="0">
                <a:solidFill>
                  <a:schemeClr val="tx1">
                    <a:lumMod val="95000"/>
                    <a:lumOff val="5000"/>
                  </a:schemeClr>
                </a:solidFill>
                <a:latin typeface="Red Hat Display" panose="020B0604020202020204" charset="0"/>
                <a:ea typeface="Red Hat Display" panose="020B0604020202020204" charset="0"/>
                <a:cs typeface="Red Hat Display" panose="020B0604020202020204" charset="0"/>
              </a:rPr>
              <a:t>Contexte de la problématique</a:t>
            </a:r>
          </a:p>
        </p:txBody>
      </p:sp>
      <p:sp>
        <p:nvSpPr>
          <p:cNvPr id="4" name="Rectangle 3">
            <a:extLst>
              <a:ext uri="{FF2B5EF4-FFF2-40B4-BE49-F238E27FC236}">
                <a16:creationId xmlns:a16="http://schemas.microsoft.com/office/drawing/2014/main" id="{B2D0DC5D-3BA8-A1FE-BF73-131392D1C8E3}"/>
              </a:ext>
            </a:extLst>
          </p:cNvPr>
          <p:cNvSpPr/>
          <p:nvPr/>
        </p:nvSpPr>
        <p:spPr>
          <a:xfrm>
            <a:off x="2996291" y="4146251"/>
            <a:ext cx="12295416" cy="914400"/>
          </a:xfrm>
          <a:prstGeom prst="rect">
            <a:avLst/>
          </a:prstGeom>
          <a:solidFill>
            <a:srgbClr val="F2A81A"/>
          </a:solidFill>
          <a:ln>
            <a:solidFill>
              <a:srgbClr val="89D0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800" b="1" dirty="0">
                <a:solidFill>
                  <a:schemeClr val="tx1">
                    <a:lumMod val="95000"/>
                    <a:lumOff val="5000"/>
                  </a:schemeClr>
                </a:solidFill>
                <a:latin typeface="Red Hat Display" panose="020B0604020202020204" charset="0"/>
                <a:ea typeface="Red Hat Display" panose="020B0604020202020204" charset="0"/>
                <a:cs typeface="Red Hat Display" panose="020B0604020202020204" charset="0"/>
              </a:rPr>
              <a:t>Problématique générale</a:t>
            </a:r>
          </a:p>
        </p:txBody>
      </p:sp>
      <p:sp>
        <p:nvSpPr>
          <p:cNvPr id="5" name="Rectangle 4">
            <a:extLst>
              <a:ext uri="{FF2B5EF4-FFF2-40B4-BE49-F238E27FC236}">
                <a16:creationId xmlns:a16="http://schemas.microsoft.com/office/drawing/2014/main" id="{873B0C24-F11A-4D1B-E6EA-9D39D60858B8}"/>
              </a:ext>
            </a:extLst>
          </p:cNvPr>
          <p:cNvSpPr/>
          <p:nvPr/>
        </p:nvSpPr>
        <p:spPr>
          <a:xfrm>
            <a:off x="3559627" y="5071858"/>
            <a:ext cx="11168743" cy="914400"/>
          </a:xfrm>
          <a:prstGeom prst="rect">
            <a:avLst/>
          </a:prstGeom>
          <a:solidFill>
            <a:srgbClr val="F2A81A"/>
          </a:solidFill>
          <a:ln>
            <a:solidFill>
              <a:srgbClr val="89D0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800" b="1" dirty="0">
                <a:solidFill>
                  <a:schemeClr val="tx1">
                    <a:lumMod val="95000"/>
                    <a:lumOff val="5000"/>
                  </a:schemeClr>
                </a:solidFill>
                <a:latin typeface="Red Hat Display" panose="020B0604020202020204" charset="0"/>
                <a:ea typeface="Red Hat Display" panose="020B0604020202020204" charset="0"/>
                <a:cs typeface="Red Hat Display" panose="020B0604020202020204" charset="0"/>
              </a:rPr>
              <a:t>Problématique de la recherche</a:t>
            </a:r>
          </a:p>
        </p:txBody>
      </p:sp>
      <p:sp>
        <p:nvSpPr>
          <p:cNvPr id="6" name="Rectangle 5">
            <a:extLst>
              <a:ext uri="{FF2B5EF4-FFF2-40B4-BE49-F238E27FC236}">
                <a16:creationId xmlns:a16="http://schemas.microsoft.com/office/drawing/2014/main" id="{1130F50E-182C-9BFD-2484-B5D9C7BED9D7}"/>
              </a:ext>
            </a:extLst>
          </p:cNvPr>
          <p:cNvSpPr/>
          <p:nvPr/>
        </p:nvSpPr>
        <p:spPr>
          <a:xfrm>
            <a:off x="4073977" y="5998637"/>
            <a:ext cx="10140042" cy="914400"/>
          </a:xfrm>
          <a:prstGeom prst="rect">
            <a:avLst/>
          </a:prstGeom>
          <a:solidFill>
            <a:srgbClr val="F2A81A"/>
          </a:solidFill>
          <a:ln>
            <a:solidFill>
              <a:srgbClr val="89D0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800" b="1" dirty="0">
                <a:solidFill>
                  <a:schemeClr val="tx1">
                    <a:lumMod val="95000"/>
                    <a:lumOff val="5000"/>
                  </a:schemeClr>
                </a:solidFill>
                <a:latin typeface="Red Hat Display" panose="020B0604020202020204" charset="0"/>
                <a:ea typeface="Red Hat Display" panose="020B0604020202020204" charset="0"/>
                <a:cs typeface="Red Hat Display" panose="020B0604020202020204" charset="0"/>
              </a:rPr>
              <a:t>Recension des travaux de recherche</a:t>
            </a:r>
          </a:p>
        </p:txBody>
      </p:sp>
      <p:sp>
        <p:nvSpPr>
          <p:cNvPr id="7" name="Rectangle 6">
            <a:extLst>
              <a:ext uri="{FF2B5EF4-FFF2-40B4-BE49-F238E27FC236}">
                <a16:creationId xmlns:a16="http://schemas.microsoft.com/office/drawing/2014/main" id="{54E4160E-EE1E-8B29-1AA3-7BB49660D886}"/>
              </a:ext>
            </a:extLst>
          </p:cNvPr>
          <p:cNvSpPr/>
          <p:nvPr/>
        </p:nvSpPr>
        <p:spPr>
          <a:xfrm>
            <a:off x="4596490" y="6917613"/>
            <a:ext cx="9095015" cy="914400"/>
          </a:xfrm>
          <a:prstGeom prst="rect">
            <a:avLst/>
          </a:prstGeom>
          <a:solidFill>
            <a:srgbClr val="F2A81A"/>
          </a:solidFill>
          <a:ln>
            <a:solidFill>
              <a:srgbClr val="89D0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800" b="1" dirty="0">
                <a:solidFill>
                  <a:schemeClr val="tx1">
                    <a:lumMod val="95000"/>
                    <a:lumOff val="5000"/>
                  </a:schemeClr>
                </a:solidFill>
                <a:latin typeface="Red Hat Display" panose="020B0604020202020204" charset="0"/>
                <a:ea typeface="Red Hat Display" panose="020B0604020202020204" charset="0"/>
                <a:cs typeface="Red Hat Display" panose="020B0604020202020204" charset="0"/>
              </a:rPr>
              <a:t>Problème de la recherche</a:t>
            </a:r>
          </a:p>
        </p:txBody>
      </p:sp>
      <p:sp>
        <p:nvSpPr>
          <p:cNvPr id="8" name="Rectangle 7">
            <a:extLst>
              <a:ext uri="{FF2B5EF4-FFF2-40B4-BE49-F238E27FC236}">
                <a16:creationId xmlns:a16="http://schemas.microsoft.com/office/drawing/2014/main" id="{BC5A19F2-8723-28A8-A55B-E36F12F76767}"/>
              </a:ext>
            </a:extLst>
          </p:cNvPr>
          <p:cNvSpPr/>
          <p:nvPr/>
        </p:nvSpPr>
        <p:spPr>
          <a:xfrm>
            <a:off x="5159825" y="7824342"/>
            <a:ext cx="7968343" cy="914400"/>
          </a:xfrm>
          <a:prstGeom prst="rect">
            <a:avLst/>
          </a:prstGeom>
          <a:solidFill>
            <a:srgbClr val="F2A81A"/>
          </a:solidFill>
          <a:ln>
            <a:solidFill>
              <a:srgbClr val="89D0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800" b="1" dirty="0">
                <a:solidFill>
                  <a:schemeClr val="tx1">
                    <a:lumMod val="95000"/>
                    <a:lumOff val="5000"/>
                  </a:schemeClr>
                </a:solidFill>
                <a:latin typeface="Red Hat Display" panose="020B0604020202020204" charset="0"/>
                <a:ea typeface="Red Hat Display" panose="020B0604020202020204" charset="0"/>
                <a:cs typeface="Red Hat Display" panose="020B0604020202020204" charset="0"/>
              </a:rPr>
              <a:t>Question(s) et/ou hypothèses de recherche</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p18"/>
          <p:cNvPicPr preferRelativeResize="0"/>
          <p:nvPr/>
        </p:nvPicPr>
        <p:blipFill>
          <a:blip r:embed="rId3">
            <a:alphaModFix/>
          </a:blip>
          <a:stretch>
            <a:fillRect/>
          </a:stretch>
        </p:blipFill>
        <p:spPr>
          <a:xfrm>
            <a:off x="0" y="-12"/>
            <a:ext cx="18288000" cy="10287000"/>
          </a:xfrm>
          <a:prstGeom prst="rect">
            <a:avLst/>
          </a:prstGeom>
          <a:noFill/>
          <a:ln>
            <a:noFill/>
          </a:ln>
        </p:spPr>
      </p:pic>
      <p:sp>
        <p:nvSpPr>
          <p:cNvPr id="269" name="Google Shape;269;p18"/>
          <p:cNvSpPr txBox="1"/>
          <p:nvPr/>
        </p:nvSpPr>
        <p:spPr>
          <a:xfrm>
            <a:off x="384116" y="739585"/>
            <a:ext cx="17519700" cy="3102388"/>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fr-CA" sz="7200" b="1" i="0" u="none" strike="noStrike" cap="none" dirty="0">
                <a:solidFill>
                  <a:srgbClr val="89D0D6"/>
                </a:solidFill>
                <a:latin typeface="Red Hat Display"/>
                <a:ea typeface="Red Hat Display"/>
                <a:cs typeface="Red Hat Display"/>
                <a:sym typeface="Red Hat Display"/>
              </a:rPr>
              <a:t>Problématique, cadre conceptuel et revue de littérature (environ 600 mots)</a:t>
            </a:r>
            <a:endParaRPr lang="fr-CA" sz="1100" dirty="0">
              <a:solidFill>
                <a:srgbClr val="89D0D6"/>
              </a:solidFill>
            </a:endParaRPr>
          </a:p>
        </p:txBody>
      </p:sp>
      <p:sp>
        <p:nvSpPr>
          <p:cNvPr id="3" name="Rectangle: Rounded Corners 2">
            <a:extLst>
              <a:ext uri="{FF2B5EF4-FFF2-40B4-BE49-F238E27FC236}">
                <a16:creationId xmlns:a16="http://schemas.microsoft.com/office/drawing/2014/main" id="{05D6F183-CDFD-A82C-326D-E469A8EDDBFB}"/>
              </a:ext>
            </a:extLst>
          </p:cNvPr>
          <p:cNvSpPr/>
          <p:nvPr/>
        </p:nvSpPr>
        <p:spPr>
          <a:xfrm>
            <a:off x="3976007" y="4506725"/>
            <a:ext cx="10335986" cy="1938303"/>
          </a:xfrm>
          <a:prstGeom prst="roundRect">
            <a:avLst/>
          </a:prstGeom>
          <a:solidFill>
            <a:srgbClr val="F2A81A"/>
          </a:solidFill>
          <a:ln>
            <a:solidFill>
              <a:srgbClr val="89D0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4000" dirty="0">
                <a:solidFill>
                  <a:srgbClr val="24221E"/>
                </a:solidFill>
                <a:latin typeface="Open Sans" panose="020B0606030504020204" pitchFamily="34" charset="0"/>
              </a:rPr>
              <a:t>P</a:t>
            </a:r>
            <a:r>
              <a:rPr lang="fr-CA" sz="4000" b="0" i="0" dirty="0">
                <a:solidFill>
                  <a:srgbClr val="24221E"/>
                </a:solidFill>
                <a:effectLst/>
                <a:latin typeface="Open Sans" panose="020B0606030504020204" pitchFamily="34" charset="0"/>
              </a:rPr>
              <a:t>ourquoi le projet est intéressant et doit être mené?</a:t>
            </a:r>
            <a:endParaRPr lang="fr-CA" sz="3200" kern="100" dirty="0">
              <a:effectLst/>
              <a:latin typeface="Asap" panose="020B060402020202020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5157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p18"/>
          <p:cNvPicPr preferRelativeResize="0"/>
          <p:nvPr/>
        </p:nvPicPr>
        <p:blipFill>
          <a:blip r:embed="rId3">
            <a:alphaModFix/>
          </a:blip>
          <a:stretch>
            <a:fillRect/>
          </a:stretch>
        </p:blipFill>
        <p:spPr>
          <a:xfrm>
            <a:off x="0" y="-12"/>
            <a:ext cx="18288000" cy="10287000"/>
          </a:xfrm>
          <a:prstGeom prst="rect">
            <a:avLst/>
          </a:prstGeom>
          <a:noFill/>
          <a:ln>
            <a:noFill/>
          </a:ln>
        </p:spPr>
      </p:pic>
      <p:sp>
        <p:nvSpPr>
          <p:cNvPr id="269" name="Google Shape;269;p18"/>
          <p:cNvSpPr txBox="1"/>
          <p:nvPr/>
        </p:nvSpPr>
        <p:spPr>
          <a:xfrm>
            <a:off x="384116" y="739585"/>
            <a:ext cx="17519700" cy="3102388"/>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fr-CA" sz="7200" b="1" i="0" u="none" strike="noStrike" cap="none" dirty="0">
                <a:solidFill>
                  <a:srgbClr val="89D0D6"/>
                </a:solidFill>
                <a:latin typeface="Red Hat Display"/>
                <a:ea typeface="Red Hat Display"/>
                <a:cs typeface="Red Hat Display"/>
                <a:sym typeface="Red Hat Display"/>
              </a:rPr>
              <a:t>Problématique, cadre conceptuel et revue de littérature (environ 600 mots)</a:t>
            </a:r>
            <a:endParaRPr lang="fr-CA" sz="1100" dirty="0">
              <a:solidFill>
                <a:srgbClr val="89D0D6"/>
              </a:solidFill>
            </a:endParaRPr>
          </a:p>
        </p:txBody>
      </p:sp>
      <p:sp>
        <p:nvSpPr>
          <p:cNvPr id="2" name="TextBox 1">
            <a:extLst>
              <a:ext uri="{FF2B5EF4-FFF2-40B4-BE49-F238E27FC236}">
                <a16:creationId xmlns:a16="http://schemas.microsoft.com/office/drawing/2014/main" id="{8D2ADE2A-1BA0-DA29-956D-407A0FD83DFB}"/>
              </a:ext>
            </a:extLst>
          </p:cNvPr>
          <p:cNvSpPr txBox="1"/>
          <p:nvPr/>
        </p:nvSpPr>
        <p:spPr>
          <a:xfrm>
            <a:off x="2522730" y="4581570"/>
            <a:ext cx="13242472" cy="3539430"/>
          </a:xfrm>
          <a:prstGeom prst="rect">
            <a:avLst/>
          </a:prstGeom>
          <a:noFill/>
        </p:spPr>
        <p:txBody>
          <a:bodyPr wrap="square" rtlCol="0">
            <a:spAutoFit/>
          </a:bodyPr>
          <a:lstStyle/>
          <a:p>
            <a:pPr marL="457200" indent="-457200">
              <a:buFont typeface="Arial" panose="020B0604020202020204" pitchFamily="34" charset="0"/>
              <a:buChar char="•"/>
            </a:pPr>
            <a:r>
              <a:rPr lang="fr-CA" sz="2800" dirty="0">
                <a:latin typeface="Asap" panose="020B0604020202020204" charset="0"/>
              </a:rPr>
              <a:t>Qu’est-ce qui émerge de la littérature sur le sujet?</a:t>
            </a:r>
          </a:p>
          <a:p>
            <a:pPr marL="457200" indent="-457200">
              <a:buFont typeface="Arial" panose="020B0604020202020204" pitchFamily="34" charset="0"/>
              <a:buChar char="•"/>
            </a:pPr>
            <a:r>
              <a:rPr lang="fr-CA" sz="2800" dirty="0">
                <a:latin typeface="Asap" panose="020B0604020202020204" charset="0"/>
              </a:rPr>
              <a:t>Vous placer dans le dialogue de recherche actuel (environ 10 dernières années)</a:t>
            </a:r>
          </a:p>
          <a:p>
            <a:pPr marL="457200" indent="-457200">
              <a:buFont typeface="Arial" panose="020B0604020202020204" pitchFamily="34" charset="0"/>
              <a:buChar char="•"/>
            </a:pPr>
            <a:endParaRPr lang="fr-CA" sz="2800" dirty="0">
              <a:latin typeface="Asap" panose="020B0604020202020204" charset="0"/>
            </a:endParaRPr>
          </a:p>
          <a:p>
            <a:r>
              <a:rPr lang="fr-CA" sz="2800" dirty="0">
                <a:latin typeface="Asap" panose="020B0604020202020204" charset="0"/>
              </a:rPr>
              <a:t>Types de documents à citer : </a:t>
            </a:r>
          </a:p>
          <a:p>
            <a:pPr marL="457200" indent="-457200">
              <a:buFont typeface="Arial" panose="020B0604020202020204" pitchFamily="34" charset="0"/>
              <a:buChar char="•"/>
            </a:pPr>
            <a:r>
              <a:rPr lang="fr-CA" sz="2800" dirty="0">
                <a:latin typeface="Asap" panose="020B0604020202020204" charset="0"/>
              </a:rPr>
              <a:t>Articles scientifiques (articles empiriques quantitatifs, qualitatifs, méta-analyses, synthèses de la littérature, etc.) </a:t>
            </a:r>
          </a:p>
          <a:p>
            <a:pPr marL="457200" indent="-457200">
              <a:buFont typeface="Arial" panose="020B0604020202020204" pitchFamily="34" charset="0"/>
              <a:buChar char="•"/>
            </a:pPr>
            <a:r>
              <a:rPr lang="fr-CA" sz="2800" dirty="0">
                <a:latin typeface="Asap" panose="020B0604020202020204" charset="0"/>
              </a:rPr>
              <a:t>Mémoires et thèses </a:t>
            </a:r>
          </a:p>
          <a:p>
            <a:pPr marL="457200" indent="-457200">
              <a:buFont typeface="Arial" panose="020B0604020202020204" pitchFamily="34" charset="0"/>
              <a:buChar char="•"/>
            </a:pPr>
            <a:r>
              <a:rPr lang="fr-CA" sz="2800" dirty="0">
                <a:latin typeface="Asap" panose="020B0604020202020204" charset="0"/>
              </a:rPr>
              <a:t>Livres, manuels (au besoin)</a:t>
            </a:r>
          </a:p>
        </p:txBody>
      </p:sp>
    </p:spTree>
    <p:extLst>
      <p:ext uri="{BB962C8B-B14F-4D97-AF65-F5344CB8AC3E}">
        <p14:creationId xmlns:p14="http://schemas.microsoft.com/office/powerpoint/2010/main" val="34961692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p18"/>
          <p:cNvPicPr preferRelativeResize="0"/>
          <p:nvPr/>
        </p:nvPicPr>
        <p:blipFill>
          <a:blip r:embed="rId3">
            <a:alphaModFix/>
          </a:blip>
          <a:stretch>
            <a:fillRect/>
          </a:stretch>
        </p:blipFill>
        <p:spPr>
          <a:xfrm>
            <a:off x="0" y="-12"/>
            <a:ext cx="18288000" cy="10287000"/>
          </a:xfrm>
          <a:prstGeom prst="rect">
            <a:avLst/>
          </a:prstGeom>
          <a:noFill/>
          <a:ln>
            <a:noFill/>
          </a:ln>
        </p:spPr>
      </p:pic>
      <p:sp>
        <p:nvSpPr>
          <p:cNvPr id="269" name="Google Shape;269;p18"/>
          <p:cNvSpPr txBox="1"/>
          <p:nvPr/>
        </p:nvSpPr>
        <p:spPr>
          <a:xfrm>
            <a:off x="384116" y="739585"/>
            <a:ext cx="17519700" cy="3102388"/>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fr-CA" sz="7200" b="1" i="0" u="none" strike="noStrike" cap="none" dirty="0">
                <a:solidFill>
                  <a:srgbClr val="89D0D6"/>
                </a:solidFill>
                <a:latin typeface="Red Hat Display"/>
                <a:ea typeface="Red Hat Display"/>
                <a:cs typeface="Red Hat Display"/>
                <a:sym typeface="Red Hat Display"/>
              </a:rPr>
              <a:t>Problématique, cadre conceptuel et revue de littérature (environ 600 mots)</a:t>
            </a:r>
            <a:endParaRPr lang="fr-CA" sz="1100" dirty="0">
              <a:solidFill>
                <a:srgbClr val="89D0D6"/>
              </a:solidFill>
            </a:endParaRPr>
          </a:p>
        </p:txBody>
      </p:sp>
      <p:sp>
        <p:nvSpPr>
          <p:cNvPr id="2" name="TextBox 1">
            <a:extLst>
              <a:ext uri="{FF2B5EF4-FFF2-40B4-BE49-F238E27FC236}">
                <a16:creationId xmlns:a16="http://schemas.microsoft.com/office/drawing/2014/main" id="{8D2ADE2A-1BA0-DA29-956D-407A0FD83DFB}"/>
              </a:ext>
            </a:extLst>
          </p:cNvPr>
          <p:cNvSpPr txBox="1"/>
          <p:nvPr/>
        </p:nvSpPr>
        <p:spPr>
          <a:xfrm>
            <a:off x="2522730" y="4581570"/>
            <a:ext cx="13242472" cy="3539430"/>
          </a:xfrm>
          <a:prstGeom prst="rect">
            <a:avLst/>
          </a:prstGeom>
          <a:noFill/>
        </p:spPr>
        <p:txBody>
          <a:bodyPr wrap="square" rtlCol="0">
            <a:spAutoFit/>
          </a:bodyPr>
          <a:lstStyle/>
          <a:p>
            <a:pPr marL="457200" indent="-457200">
              <a:buFont typeface="Arial" panose="020B0604020202020204" pitchFamily="34" charset="0"/>
              <a:buChar char="•"/>
            </a:pPr>
            <a:r>
              <a:rPr lang="fr-CA" sz="2800" dirty="0">
                <a:latin typeface="Asap" panose="020B0604020202020204" charset="0"/>
              </a:rPr>
              <a:t>Bâtir sur le travail des autres</a:t>
            </a:r>
          </a:p>
          <a:p>
            <a:pPr marL="457200" indent="-457200">
              <a:buFont typeface="Arial" panose="020B0604020202020204" pitchFamily="34" charset="0"/>
              <a:buChar char="•"/>
            </a:pPr>
            <a:r>
              <a:rPr lang="fr-CA" sz="2800" dirty="0">
                <a:latin typeface="Asap" panose="020B0604020202020204" charset="0"/>
              </a:rPr>
              <a:t>Bien contextualiser la question de recherche</a:t>
            </a:r>
          </a:p>
          <a:p>
            <a:pPr marL="457200" indent="-457200">
              <a:buFont typeface="Arial" panose="020B0604020202020204" pitchFamily="34" charset="0"/>
              <a:buChar char="•"/>
            </a:pPr>
            <a:r>
              <a:rPr lang="fr-CA" sz="2800" dirty="0">
                <a:latin typeface="Asap" panose="020B0604020202020204" charset="0"/>
              </a:rPr>
              <a:t>Mais on ne peut pas tout couvrir dans la proposition, </a:t>
            </a:r>
            <a:r>
              <a:rPr lang="fr-CA" sz="2800" b="1" dirty="0">
                <a:latin typeface="Asap" panose="020B0604020202020204" charset="0"/>
              </a:rPr>
              <a:t>il faudra faire des choix</a:t>
            </a:r>
            <a:r>
              <a:rPr lang="fr-CA" sz="2800" dirty="0">
                <a:latin typeface="Asap" panose="020B0604020202020204" charset="0"/>
              </a:rPr>
              <a:t>!</a:t>
            </a:r>
          </a:p>
          <a:p>
            <a:pPr marL="457200" indent="-457200">
              <a:buFont typeface="Arial" panose="020B0604020202020204" pitchFamily="34" charset="0"/>
              <a:buChar char="•"/>
            </a:pPr>
            <a:r>
              <a:rPr lang="fr-CA" sz="2800" dirty="0">
                <a:latin typeface="Asap" panose="020B0604020202020204" charset="0"/>
              </a:rPr>
              <a:t>Uniquement parler des éléments le plus liés à la question de recherche (assez ciblé sur les variables centrales)</a:t>
            </a:r>
          </a:p>
          <a:p>
            <a:pPr marL="457200" indent="-457200">
              <a:buFont typeface="Arial" panose="020B0604020202020204" pitchFamily="34" charset="0"/>
              <a:buChar char="•"/>
            </a:pPr>
            <a:r>
              <a:rPr lang="fr-CA" sz="2800" dirty="0">
                <a:latin typeface="Asap" panose="020B0604020202020204" charset="0"/>
              </a:rPr>
              <a:t>Uniquement ce dont on a besoin pour comprendre votre projet </a:t>
            </a:r>
          </a:p>
          <a:p>
            <a:pPr marL="457200" indent="-457200">
              <a:buFont typeface="Arial" panose="020B0604020202020204" pitchFamily="34" charset="0"/>
              <a:buChar char="•"/>
            </a:pPr>
            <a:r>
              <a:rPr lang="fr-CA" sz="2800" dirty="0">
                <a:latin typeface="Asap" panose="020B0604020202020204" charset="0"/>
              </a:rPr>
              <a:t>Pertinence du projet, définir les concepts clés, décrire une ou deux théories importantes</a:t>
            </a:r>
          </a:p>
        </p:txBody>
      </p:sp>
    </p:spTree>
    <p:extLst>
      <p:ext uri="{BB962C8B-B14F-4D97-AF65-F5344CB8AC3E}">
        <p14:creationId xmlns:p14="http://schemas.microsoft.com/office/powerpoint/2010/main" val="20545524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p18"/>
          <p:cNvPicPr preferRelativeResize="0"/>
          <p:nvPr/>
        </p:nvPicPr>
        <p:blipFill>
          <a:blip r:embed="rId3">
            <a:alphaModFix/>
          </a:blip>
          <a:stretch>
            <a:fillRect/>
          </a:stretch>
        </p:blipFill>
        <p:spPr>
          <a:xfrm>
            <a:off x="0" y="-12"/>
            <a:ext cx="18288000" cy="10287000"/>
          </a:xfrm>
          <a:prstGeom prst="rect">
            <a:avLst/>
          </a:prstGeom>
          <a:noFill/>
          <a:ln>
            <a:noFill/>
          </a:ln>
        </p:spPr>
      </p:pic>
      <p:sp>
        <p:nvSpPr>
          <p:cNvPr id="269" name="Google Shape;269;p18"/>
          <p:cNvSpPr txBox="1"/>
          <p:nvPr/>
        </p:nvSpPr>
        <p:spPr>
          <a:xfrm>
            <a:off x="384116" y="739585"/>
            <a:ext cx="17519700" cy="1723549"/>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fr-CA" sz="8000" b="1" i="0" u="none" strike="noStrike" cap="none" dirty="0">
                <a:solidFill>
                  <a:srgbClr val="EA5339"/>
                </a:solidFill>
                <a:latin typeface="Red Hat Display"/>
                <a:ea typeface="Red Hat Display"/>
                <a:cs typeface="Red Hat Display"/>
                <a:sym typeface="Red Hat Display"/>
              </a:rPr>
              <a:t>Organismes de financement</a:t>
            </a:r>
            <a:endParaRPr lang="fr-CA" sz="1200" dirty="0"/>
          </a:p>
        </p:txBody>
      </p:sp>
      <p:sp>
        <p:nvSpPr>
          <p:cNvPr id="2" name="TextBox 1">
            <a:extLst>
              <a:ext uri="{FF2B5EF4-FFF2-40B4-BE49-F238E27FC236}">
                <a16:creationId xmlns:a16="http://schemas.microsoft.com/office/drawing/2014/main" id="{8D2ADE2A-1BA0-DA29-956D-407A0FD83DFB}"/>
              </a:ext>
            </a:extLst>
          </p:cNvPr>
          <p:cNvSpPr txBox="1"/>
          <p:nvPr/>
        </p:nvSpPr>
        <p:spPr>
          <a:xfrm>
            <a:off x="2351314" y="3153486"/>
            <a:ext cx="13242472" cy="3970318"/>
          </a:xfrm>
          <a:prstGeom prst="rect">
            <a:avLst/>
          </a:prstGeom>
          <a:noFill/>
        </p:spPr>
        <p:txBody>
          <a:bodyPr wrap="square" rtlCol="0">
            <a:spAutoFit/>
          </a:bodyPr>
          <a:lstStyle/>
          <a:p>
            <a:pPr marL="342900" indent="-342900">
              <a:buFont typeface="Wingdings" panose="05000000000000000000" pitchFamily="2" charset="2"/>
              <a:buChar char="Ø"/>
            </a:pPr>
            <a:r>
              <a:rPr lang="fr-CA" sz="2800" dirty="0">
                <a:latin typeface="Asap" panose="020B0604020202020204" charset="0"/>
              </a:rPr>
              <a:t>Fonds de recherche du Québec (FRQ) – Bourses de maitrise et de doctorat : volet régulier et réintégration à la recherche      </a:t>
            </a:r>
          </a:p>
          <a:p>
            <a:endParaRPr lang="fr-CA" sz="2800" dirty="0">
              <a:latin typeface="Asap" panose="020B0604020202020204" charset="0"/>
            </a:endParaRPr>
          </a:p>
          <a:p>
            <a:endParaRPr lang="fr-CA" sz="2800" dirty="0">
              <a:latin typeface="Asap" panose="020B0604020202020204" charset="0"/>
            </a:endParaRPr>
          </a:p>
          <a:p>
            <a:endParaRPr lang="fr-CA" sz="2800" dirty="0">
              <a:latin typeface="Asap" panose="020B0604020202020204" charset="0"/>
            </a:endParaRPr>
          </a:p>
          <a:p>
            <a:endParaRPr lang="fr-CA" sz="2800" dirty="0">
              <a:latin typeface="Asap" panose="020B0604020202020204" charset="0"/>
            </a:endParaRPr>
          </a:p>
          <a:p>
            <a:endParaRPr lang="fr-CA" sz="2800" dirty="0">
              <a:latin typeface="Asap" panose="020B0604020202020204" charset="0"/>
            </a:endParaRPr>
          </a:p>
          <a:p>
            <a:pPr marL="342900" indent="-342900">
              <a:buFont typeface="Wingdings" panose="05000000000000000000" pitchFamily="2" charset="2"/>
              <a:buChar char="Ø"/>
            </a:pPr>
            <a:r>
              <a:rPr lang="fr-CA" sz="2800" dirty="0">
                <a:latin typeface="Asap" panose="020B0604020202020204" charset="0"/>
              </a:rPr>
              <a:t>Conseil de recherches en sciences humaines (CRSH) – Bourses de maitrise et de doctorat </a:t>
            </a:r>
          </a:p>
        </p:txBody>
      </p:sp>
      <p:pic>
        <p:nvPicPr>
          <p:cNvPr id="3" name="Picture 4">
            <a:extLst>
              <a:ext uri="{FF2B5EF4-FFF2-40B4-BE49-F238E27FC236}">
                <a16:creationId xmlns:a16="http://schemas.microsoft.com/office/drawing/2014/main" id="{49D0B9E7-C681-AEBF-4443-7947CC10CBE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598848" y="4085600"/>
            <a:ext cx="4747404" cy="1815881"/>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a:extLst>
              <a:ext uri="{FF2B5EF4-FFF2-40B4-BE49-F238E27FC236}">
                <a16:creationId xmlns:a16="http://schemas.microsoft.com/office/drawing/2014/main" id="{C3DEEB51-85FA-9B46-B9E0-051C2EA957A2}"/>
              </a:ext>
            </a:extLst>
          </p:cNvPr>
          <p:cNvPicPr>
            <a:picLocks noChangeAspect="1"/>
          </p:cNvPicPr>
          <p:nvPr/>
        </p:nvPicPr>
        <p:blipFill>
          <a:blip r:embed="rId5"/>
          <a:srcRect r="36611"/>
          <a:stretch/>
        </p:blipFill>
        <p:spPr>
          <a:xfrm>
            <a:off x="4934018" y="7123804"/>
            <a:ext cx="8077063" cy="1529054"/>
          </a:xfrm>
          <a:prstGeom prst="rect">
            <a:avLst/>
          </a:prstGeom>
        </p:spPr>
      </p:pic>
    </p:spTree>
    <p:extLst>
      <p:ext uri="{BB962C8B-B14F-4D97-AF65-F5344CB8AC3E}">
        <p14:creationId xmlns:p14="http://schemas.microsoft.com/office/powerpoint/2010/main" val="22760003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p18"/>
          <p:cNvPicPr preferRelativeResize="0"/>
          <p:nvPr/>
        </p:nvPicPr>
        <p:blipFill>
          <a:blip r:embed="rId3">
            <a:alphaModFix/>
          </a:blip>
          <a:stretch>
            <a:fillRect/>
          </a:stretch>
        </p:blipFill>
        <p:spPr>
          <a:xfrm>
            <a:off x="0" y="-12"/>
            <a:ext cx="18288000" cy="10287000"/>
          </a:xfrm>
          <a:prstGeom prst="rect">
            <a:avLst/>
          </a:prstGeom>
          <a:noFill/>
          <a:ln>
            <a:noFill/>
          </a:ln>
        </p:spPr>
      </p:pic>
      <p:sp>
        <p:nvSpPr>
          <p:cNvPr id="269" name="Google Shape;269;p18"/>
          <p:cNvSpPr txBox="1"/>
          <p:nvPr/>
        </p:nvSpPr>
        <p:spPr>
          <a:xfrm>
            <a:off x="384116" y="739585"/>
            <a:ext cx="17519700" cy="3102388"/>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fr-CA" sz="7200" b="1" i="0" u="none" strike="noStrike" cap="none" dirty="0">
                <a:solidFill>
                  <a:srgbClr val="89D0D6"/>
                </a:solidFill>
                <a:latin typeface="Red Hat Display"/>
                <a:ea typeface="Red Hat Display"/>
                <a:cs typeface="Red Hat Display"/>
                <a:sym typeface="Red Hat Display"/>
              </a:rPr>
              <a:t>Problématique, cadre conceptuel et revue de littérature (environ 600 mots)</a:t>
            </a:r>
            <a:endParaRPr lang="fr-CA" sz="1100" dirty="0">
              <a:solidFill>
                <a:srgbClr val="89D0D6"/>
              </a:solidFill>
            </a:endParaRPr>
          </a:p>
        </p:txBody>
      </p:sp>
      <p:sp>
        <p:nvSpPr>
          <p:cNvPr id="3" name="Rectangle: Rounded Corners 2">
            <a:extLst>
              <a:ext uri="{FF2B5EF4-FFF2-40B4-BE49-F238E27FC236}">
                <a16:creationId xmlns:a16="http://schemas.microsoft.com/office/drawing/2014/main" id="{05D6F183-CDFD-A82C-326D-E469A8EDDBFB}"/>
              </a:ext>
            </a:extLst>
          </p:cNvPr>
          <p:cNvSpPr/>
          <p:nvPr/>
        </p:nvSpPr>
        <p:spPr>
          <a:xfrm>
            <a:off x="3976007" y="4506725"/>
            <a:ext cx="10335986" cy="1938303"/>
          </a:xfrm>
          <a:prstGeom prst="roundRect">
            <a:avLst/>
          </a:prstGeom>
          <a:solidFill>
            <a:srgbClr val="F2A81A"/>
          </a:solidFill>
          <a:ln>
            <a:solidFill>
              <a:srgbClr val="89D0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200" kern="100" dirty="0">
                <a:effectLst/>
                <a:latin typeface="Asap" panose="020B0604020202020204" charset="0"/>
                <a:ea typeface="Calibri" panose="020F0502020204030204" pitchFamily="34" charset="0"/>
                <a:cs typeface="Times New Roman" panose="02020603050405020304" pitchFamily="18" charset="0"/>
              </a:rPr>
              <a:t>À LA FIN DE CETTE SECTION, IL DEVRAIT SEMBLER ÉVIDENT CE QUE VOUS ALLEZ FAIRE COMME PROJET DE RECHERCHE</a:t>
            </a:r>
          </a:p>
        </p:txBody>
      </p:sp>
      <p:sp>
        <p:nvSpPr>
          <p:cNvPr id="4" name="Rectangle: Rounded Corners 3">
            <a:extLst>
              <a:ext uri="{FF2B5EF4-FFF2-40B4-BE49-F238E27FC236}">
                <a16:creationId xmlns:a16="http://schemas.microsoft.com/office/drawing/2014/main" id="{E03BC627-0DDA-2E0C-D0A3-8DAF8282E4D1}"/>
              </a:ext>
            </a:extLst>
          </p:cNvPr>
          <p:cNvSpPr/>
          <p:nvPr/>
        </p:nvSpPr>
        <p:spPr>
          <a:xfrm>
            <a:off x="2103690" y="6784507"/>
            <a:ext cx="6713764" cy="2509105"/>
          </a:xfrm>
          <a:prstGeom prst="roundRect">
            <a:avLst/>
          </a:prstGeom>
          <a:solidFill>
            <a:srgbClr val="F2A81A"/>
          </a:solidFill>
          <a:ln>
            <a:solidFill>
              <a:srgbClr val="89D0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200" kern="100" dirty="0">
                <a:effectLst/>
                <a:latin typeface="Asap" panose="020B0604020202020204" charset="0"/>
                <a:ea typeface="Calibri" panose="020F0502020204030204" pitchFamily="34" charset="0"/>
                <a:cs typeface="Times New Roman" panose="02020603050405020304" pitchFamily="18" charset="0"/>
              </a:rPr>
              <a:t>Les concepts, modèles ou théorie qui seront utilis</a:t>
            </a:r>
            <a:r>
              <a:rPr lang="fr-CA" sz="3200" kern="100" dirty="0">
                <a:latin typeface="Asap" panose="020B0604020202020204" charset="0"/>
                <a:ea typeface="Calibri" panose="020F0502020204030204" pitchFamily="34" charset="0"/>
                <a:cs typeface="Times New Roman" panose="02020603050405020304" pitchFamily="18" charset="0"/>
              </a:rPr>
              <a:t>és</a:t>
            </a:r>
            <a:endParaRPr lang="fr-CA" sz="3200" kern="100" dirty="0">
              <a:effectLst/>
              <a:latin typeface="Asap" panose="020B0604020202020204" charset="0"/>
              <a:ea typeface="Calibri" panose="020F0502020204030204" pitchFamily="34"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5DA3648E-7C1D-EC53-94CD-5C3CB7C8A087}"/>
              </a:ext>
            </a:extLst>
          </p:cNvPr>
          <p:cNvSpPr/>
          <p:nvPr/>
        </p:nvSpPr>
        <p:spPr>
          <a:xfrm>
            <a:off x="9470546" y="6784507"/>
            <a:ext cx="6713764" cy="2509105"/>
          </a:xfrm>
          <a:prstGeom prst="roundRect">
            <a:avLst/>
          </a:prstGeom>
          <a:solidFill>
            <a:srgbClr val="F2A81A"/>
          </a:solidFill>
          <a:ln>
            <a:solidFill>
              <a:srgbClr val="89D0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200" kern="100" dirty="0">
                <a:effectLst/>
                <a:latin typeface="Asap" panose="020B0604020202020204" charset="0"/>
                <a:ea typeface="Calibri" panose="020F0502020204030204" pitchFamily="34" charset="0"/>
                <a:cs typeface="Times New Roman" panose="02020603050405020304" pitchFamily="18" charset="0"/>
              </a:rPr>
              <a:t>Le type de recherche (expérimentale, recherche-développement, qualitative, interprétative, etc.)</a:t>
            </a:r>
          </a:p>
        </p:txBody>
      </p:sp>
      <p:cxnSp>
        <p:nvCxnSpPr>
          <p:cNvPr id="6" name="Straight Connector 5">
            <a:extLst>
              <a:ext uri="{FF2B5EF4-FFF2-40B4-BE49-F238E27FC236}">
                <a16:creationId xmlns:a16="http://schemas.microsoft.com/office/drawing/2014/main" id="{5293E211-FC56-D0CA-C11C-3397A5EF4F43}"/>
              </a:ext>
            </a:extLst>
          </p:cNvPr>
          <p:cNvCxnSpPr>
            <a:cxnSpLocks/>
            <a:stCxn id="3" idx="2"/>
          </p:cNvCxnSpPr>
          <p:nvPr/>
        </p:nvCxnSpPr>
        <p:spPr>
          <a:xfrm flipH="1">
            <a:off x="5418161" y="6445028"/>
            <a:ext cx="3725839" cy="339479"/>
          </a:xfrm>
          <a:prstGeom prst="line">
            <a:avLst/>
          </a:prstGeom>
        </p:spPr>
        <p:style>
          <a:lnRef idx="1">
            <a:schemeClr val="accent5"/>
          </a:lnRef>
          <a:fillRef idx="0">
            <a:schemeClr val="accent5"/>
          </a:fillRef>
          <a:effectRef idx="0">
            <a:schemeClr val="accent5"/>
          </a:effectRef>
          <a:fontRef idx="minor">
            <a:schemeClr val="tx1"/>
          </a:fontRef>
        </p:style>
      </p:cxnSp>
      <p:cxnSp>
        <p:nvCxnSpPr>
          <p:cNvPr id="11" name="Straight Connector 10">
            <a:extLst>
              <a:ext uri="{FF2B5EF4-FFF2-40B4-BE49-F238E27FC236}">
                <a16:creationId xmlns:a16="http://schemas.microsoft.com/office/drawing/2014/main" id="{6F647AA6-E45B-1DD8-B7C5-0BBB733B67BE}"/>
              </a:ext>
            </a:extLst>
          </p:cNvPr>
          <p:cNvCxnSpPr>
            <a:stCxn id="3" idx="2"/>
            <a:endCxn id="5" idx="0"/>
          </p:cNvCxnSpPr>
          <p:nvPr/>
        </p:nvCxnSpPr>
        <p:spPr>
          <a:xfrm>
            <a:off x="9144000" y="6445028"/>
            <a:ext cx="3683428" cy="339479"/>
          </a:xfrm>
          <a:prstGeom prst="line">
            <a:avLst/>
          </a:prstGeom>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0468438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DECEA"/>
        </a:solidFill>
        <a:effectLst/>
      </p:bgPr>
    </p:bg>
    <p:spTree>
      <p:nvGrpSpPr>
        <p:cNvPr id="1" name="Shape 215"/>
        <p:cNvGrpSpPr/>
        <p:nvPr/>
      </p:nvGrpSpPr>
      <p:grpSpPr>
        <a:xfrm>
          <a:off x="0" y="0"/>
          <a:ext cx="0" cy="0"/>
          <a:chOff x="0" y="0"/>
          <a:chExt cx="0" cy="0"/>
        </a:xfrm>
      </p:grpSpPr>
      <p:pic>
        <p:nvPicPr>
          <p:cNvPr id="216" name="Google Shape;216;p16"/>
          <p:cNvPicPr preferRelativeResize="0"/>
          <p:nvPr/>
        </p:nvPicPr>
        <p:blipFill>
          <a:blip r:embed="rId3">
            <a:alphaModFix/>
          </a:blip>
          <a:stretch>
            <a:fillRect/>
          </a:stretch>
        </p:blipFill>
        <p:spPr>
          <a:xfrm>
            <a:off x="0" y="-12"/>
            <a:ext cx="18288000" cy="10287000"/>
          </a:xfrm>
          <a:prstGeom prst="rect">
            <a:avLst/>
          </a:prstGeom>
          <a:noFill/>
          <a:ln>
            <a:noFill/>
          </a:ln>
        </p:spPr>
      </p:pic>
      <p:sp>
        <p:nvSpPr>
          <p:cNvPr id="3" name="Rectangle 2">
            <a:extLst>
              <a:ext uri="{FF2B5EF4-FFF2-40B4-BE49-F238E27FC236}">
                <a16:creationId xmlns:a16="http://schemas.microsoft.com/office/drawing/2014/main" id="{1AC33D3B-5D12-C548-35B9-7AB9863CF230}"/>
              </a:ext>
            </a:extLst>
          </p:cNvPr>
          <p:cNvSpPr/>
          <p:nvPr/>
        </p:nvSpPr>
        <p:spPr>
          <a:xfrm>
            <a:off x="2498270" y="3222226"/>
            <a:ext cx="13291458" cy="914400"/>
          </a:xfrm>
          <a:prstGeom prst="rect">
            <a:avLst/>
          </a:prstGeom>
          <a:solidFill>
            <a:srgbClr val="F2A81A"/>
          </a:solidFill>
          <a:ln>
            <a:solidFill>
              <a:srgbClr val="89D0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800" b="1" dirty="0">
                <a:solidFill>
                  <a:schemeClr val="tx1"/>
                </a:solidFill>
                <a:latin typeface="Red Hat Display" panose="020B0604020202020204" charset="0"/>
                <a:ea typeface="Red Hat Display" panose="020B0604020202020204" charset="0"/>
                <a:cs typeface="Red Hat Display" panose="020B0604020202020204" charset="0"/>
              </a:rPr>
              <a:t>Contexte de la problématique</a:t>
            </a:r>
          </a:p>
        </p:txBody>
      </p:sp>
      <p:sp>
        <p:nvSpPr>
          <p:cNvPr id="4" name="Rectangle 3">
            <a:extLst>
              <a:ext uri="{FF2B5EF4-FFF2-40B4-BE49-F238E27FC236}">
                <a16:creationId xmlns:a16="http://schemas.microsoft.com/office/drawing/2014/main" id="{B2D0DC5D-3BA8-A1FE-BF73-131392D1C8E3}"/>
              </a:ext>
            </a:extLst>
          </p:cNvPr>
          <p:cNvSpPr/>
          <p:nvPr/>
        </p:nvSpPr>
        <p:spPr>
          <a:xfrm>
            <a:off x="2996291" y="4146251"/>
            <a:ext cx="12295416" cy="914400"/>
          </a:xfrm>
          <a:prstGeom prst="rect">
            <a:avLst/>
          </a:prstGeom>
          <a:solidFill>
            <a:schemeClr val="tx2"/>
          </a:solidFill>
          <a:ln>
            <a:solidFill>
              <a:srgbClr val="89D0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800" b="1" dirty="0">
                <a:solidFill>
                  <a:schemeClr val="tx2">
                    <a:lumMod val="90000"/>
                  </a:schemeClr>
                </a:solidFill>
                <a:latin typeface="Red Hat Display" panose="020B0604020202020204" charset="0"/>
                <a:ea typeface="Red Hat Display" panose="020B0604020202020204" charset="0"/>
                <a:cs typeface="Red Hat Display" panose="020B0604020202020204" charset="0"/>
              </a:rPr>
              <a:t>Problématique générale</a:t>
            </a:r>
          </a:p>
        </p:txBody>
      </p:sp>
      <p:sp>
        <p:nvSpPr>
          <p:cNvPr id="5" name="Rectangle 4">
            <a:extLst>
              <a:ext uri="{FF2B5EF4-FFF2-40B4-BE49-F238E27FC236}">
                <a16:creationId xmlns:a16="http://schemas.microsoft.com/office/drawing/2014/main" id="{873B0C24-F11A-4D1B-E6EA-9D39D60858B8}"/>
              </a:ext>
            </a:extLst>
          </p:cNvPr>
          <p:cNvSpPr/>
          <p:nvPr/>
        </p:nvSpPr>
        <p:spPr>
          <a:xfrm>
            <a:off x="3559627" y="5086146"/>
            <a:ext cx="11168743" cy="914400"/>
          </a:xfrm>
          <a:prstGeom prst="rect">
            <a:avLst/>
          </a:prstGeom>
          <a:solidFill>
            <a:schemeClr val="tx2"/>
          </a:solidFill>
          <a:ln>
            <a:solidFill>
              <a:srgbClr val="89D0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800" b="1" dirty="0">
                <a:solidFill>
                  <a:schemeClr val="tx2">
                    <a:lumMod val="90000"/>
                  </a:schemeClr>
                </a:solidFill>
                <a:latin typeface="Red Hat Display" panose="020B0604020202020204" charset="0"/>
                <a:ea typeface="Red Hat Display" panose="020B0604020202020204" charset="0"/>
                <a:cs typeface="Red Hat Display" panose="020B0604020202020204" charset="0"/>
              </a:rPr>
              <a:t>Problématique de la recherche</a:t>
            </a:r>
          </a:p>
        </p:txBody>
      </p:sp>
      <p:sp>
        <p:nvSpPr>
          <p:cNvPr id="6" name="Rectangle 5">
            <a:extLst>
              <a:ext uri="{FF2B5EF4-FFF2-40B4-BE49-F238E27FC236}">
                <a16:creationId xmlns:a16="http://schemas.microsoft.com/office/drawing/2014/main" id="{1130F50E-182C-9BFD-2484-B5D9C7BED9D7}"/>
              </a:ext>
            </a:extLst>
          </p:cNvPr>
          <p:cNvSpPr/>
          <p:nvPr/>
        </p:nvSpPr>
        <p:spPr>
          <a:xfrm>
            <a:off x="4073977" y="6012925"/>
            <a:ext cx="10140042" cy="914400"/>
          </a:xfrm>
          <a:prstGeom prst="rect">
            <a:avLst/>
          </a:prstGeom>
          <a:solidFill>
            <a:schemeClr val="tx2"/>
          </a:solidFill>
          <a:ln>
            <a:solidFill>
              <a:srgbClr val="89D0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800" b="1" dirty="0">
                <a:solidFill>
                  <a:schemeClr val="tx2">
                    <a:lumMod val="90000"/>
                  </a:schemeClr>
                </a:solidFill>
                <a:latin typeface="Red Hat Display" panose="020B0604020202020204" charset="0"/>
                <a:ea typeface="Red Hat Display" panose="020B0604020202020204" charset="0"/>
                <a:cs typeface="Red Hat Display" panose="020B0604020202020204" charset="0"/>
              </a:rPr>
              <a:t>Recension des travaux de recherche</a:t>
            </a:r>
          </a:p>
        </p:txBody>
      </p:sp>
      <p:sp>
        <p:nvSpPr>
          <p:cNvPr id="7" name="Rectangle 6">
            <a:extLst>
              <a:ext uri="{FF2B5EF4-FFF2-40B4-BE49-F238E27FC236}">
                <a16:creationId xmlns:a16="http://schemas.microsoft.com/office/drawing/2014/main" id="{54E4160E-EE1E-8B29-1AA3-7BB49660D886}"/>
              </a:ext>
            </a:extLst>
          </p:cNvPr>
          <p:cNvSpPr/>
          <p:nvPr/>
        </p:nvSpPr>
        <p:spPr>
          <a:xfrm>
            <a:off x="4596490" y="6931901"/>
            <a:ext cx="9095015" cy="914400"/>
          </a:xfrm>
          <a:prstGeom prst="rect">
            <a:avLst/>
          </a:prstGeom>
          <a:solidFill>
            <a:schemeClr val="tx2"/>
          </a:solidFill>
          <a:ln>
            <a:solidFill>
              <a:srgbClr val="89D0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800" b="1" dirty="0">
                <a:solidFill>
                  <a:schemeClr val="tx2">
                    <a:lumMod val="90000"/>
                  </a:schemeClr>
                </a:solidFill>
                <a:latin typeface="Red Hat Display" panose="020B0604020202020204" charset="0"/>
                <a:ea typeface="Red Hat Display" panose="020B0604020202020204" charset="0"/>
                <a:cs typeface="Red Hat Display" panose="020B0604020202020204" charset="0"/>
              </a:rPr>
              <a:t>Problème de la recherche</a:t>
            </a:r>
          </a:p>
        </p:txBody>
      </p:sp>
      <p:sp>
        <p:nvSpPr>
          <p:cNvPr id="8" name="Rectangle 7">
            <a:extLst>
              <a:ext uri="{FF2B5EF4-FFF2-40B4-BE49-F238E27FC236}">
                <a16:creationId xmlns:a16="http://schemas.microsoft.com/office/drawing/2014/main" id="{BC5A19F2-8723-28A8-A55B-E36F12F76767}"/>
              </a:ext>
            </a:extLst>
          </p:cNvPr>
          <p:cNvSpPr/>
          <p:nvPr/>
        </p:nvSpPr>
        <p:spPr>
          <a:xfrm>
            <a:off x="5159825" y="7867206"/>
            <a:ext cx="7968343" cy="914400"/>
          </a:xfrm>
          <a:prstGeom prst="rect">
            <a:avLst/>
          </a:prstGeom>
          <a:solidFill>
            <a:schemeClr val="tx2"/>
          </a:solidFill>
          <a:ln>
            <a:solidFill>
              <a:srgbClr val="89D0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800" b="1" dirty="0">
                <a:solidFill>
                  <a:schemeClr val="tx2">
                    <a:lumMod val="90000"/>
                  </a:schemeClr>
                </a:solidFill>
                <a:latin typeface="Red Hat Display" panose="020B0604020202020204" charset="0"/>
                <a:ea typeface="Red Hat Display" panose="020B0604020202020204" charset="0"/>
                <a:cs typeface="Red Hat Display" panose="020B0604020202020204" charset="0"/>
              </a:rPr>
              <a:t>Question(s) et/ou hypothèses de recherche</a:t>
            </a:r>
          </a:p>
        </p:txBody>
      </p:sp>
      <p:pic>
        <p:nvPicPr>
          <p:cNvPr id="10" name="Picture 9">
            <a:extLst>
              <a:ext uri="{FF2B5EF4-FFF2-40B4-BE49-F238E27FC236}">
                <a16:creationId xmlns:a16="http://schemas.microsoft.com/office/drawing/2014/main" id="{6E8B8C93-26BB-029D-F88D-2EE7A379FFF0}"/>
              </a:ext>
            </a:extLst>
          </p:cNvPr>
          <p:cNvPicPr>
            <a:picLocks noChangeAspect="1"/>
          </p:cNvPicPr>
          <p:nvPr/>
        </p:nvPicPr>
        <p:blipFill>
          <a:blip r:embed="rId4"/>
          <a:stretch>
            <a:fillRect/>
          </a:stretch>
        </p:blipFill>
        <p:spPr>
          <a:xfrm>
            <a:off x="2498271" y="5366488"/>
            <a:ext cx="13291458" cy="2022613"/>
          </a:xfrm>
          <a:prstGeom prst="rect">
            <a:avLst/>
          </a:prstGeom>
        </p:spPr>
      </p:pic>
    </p:spTree>
    <p:extLst>
      <p:ext uri="{BB962C8B-B14F-4D97-AF65-F5344CB8AC3E}">
        <p14:creationId xmlns:p14="http://schemas.microsoft.com/office/powerpoint/2010/main" val="42343445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DECEA"/>
        </a:solidFill>
        <a:effectLst/>
      </p:bgPr>
    </p:bg>
    <p:spTree>
      <p:nvGrpSpPr>
        <p:cNvPr id="1" name="Shape 215"/>
        <p:cNvGrpSpPr/>
        <p:nvPr/>
      </p:nvGrpSpPr>
      <p:grpSpPr>
        <a:xfrm>
          <a:off x="0" y="0"/>
          <a:ext cx="0" cy="0"/>
          <a:chOff x="0" y="0"/>
          <a:chExt cx="0" cy="0"/>
        </a:xfrm>
      </p:grpSpPr>
      <p:pic>
        <p:nvPicPr>
          <p:cNvPr id="216" name="Google Shape;216;p16"/>
          <p:cNvPicPr preferRelativeResize="0"/>
          <p:nvPr/>
        </p:nvPicPr>
        <p:blipFill>
          <a:blip r:embed="rId3">
            <a:alphaModFix/>
          </a:blip>
          <a:stretch>
            <a:fillRect/>
          </a:stretch>
        </p:blipFill>
        <p:spPr>
          <a:xfrm>
            <a:off x="0" y="-12"/>
            <a:ext cx="18288000" cy="10287000"/>
          </a:xfrm>
          <a:prstGeom prst="rect">
            <a:avLst/>
          </a:prstGeom>
          <a:noFill/>
          <a:ln>
            <a:noFill/>
          </a:ln>
        </p:spPr>
      </p:pic>
      <p:sp>
        <p:nvSpPr>
          <p:cNvPr id="3" name="Rectangle 2">
            <a:extLst>
              <a:ext uri="{FF2B5EF4-FFF2-40B4-BE49-F238E27FC236}">
                <a16:creationId xmlns:a16="http://schemas.microsoft.com/office/drawing/2014/main" id="{1AC33D3B-5D12-C548-35B9-7AB9863CF230}"/>
              </a:ext>
            </a:extLst>
          </p:cNvPr>
          <p:cNvSpPr/>
          <p:nvPr/>
        </p:nvSpPr>
        <p:spPr>
          <a:xfrm>
            <a:off x="2498270" y="3222226"/>
            <a:ext cx="13291458" cy="914400"/>
          </a:xfrm>
          <a:prstGeom prst="rect">
            <a:avLst/>
          </a:prstGeom>
          <a:solidFill>
            <a:schemeClr val="tx2"/>
          </a:solidFill>
          <a:ln>
            <a:solidFill>
              <a:srgbClr val="89D0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800" b="1" dirty="0">
                <a:solidFill>
                  <a:schemeClr val="tx2">
                    <a:lumMod val="90000"/>
                  </a:schemeClr>
                </a:solidFill>
                <a:latin typeface="Red Hat Display" panose="020B0604020202020204" charset="0"/>
                <a:ea typeface="Red Hat Display" panose="020B0604020202020204" charset="0"/>
                <a:cs typeface="Red Hat Display" panose="020B0604020202020204" charset="0"/>
              </a:rPr>
              <a:t>Contexte de la problématique</a:t>
            </a:r>
          </a:p>
        </p:txBody>
      </p:sp>
      <p:sp>
        <p:nvSpPr>
          <p:cNvPr id="4" name="Rectangle 3">
            <a:extLst>
              <a:ext uri="{FF2B5EF4-FFF2-40B4-BE49-F238E27FC236}">
                <a16:creationId xmlns:a16="http://schemas.microsoft.com/office/drawing/2014/main" id="{B2D0DC5D-3BA8-A1FE-BF73-131392D1C8E3}"/>
              </a:ext>
            </a:extLst>
          </p:cNvPr>
          <p:cNvSpPr/>
          <p:nvPr/>
        </p:nvSpPr>
        <p:spPr>
          <a:xfrm>
            <a:off x="2996291" y="4146251"/>
            <a:ext cx="12295416" cy="914400"/>
          </a:xfrm>
          <a:prstGeom prst="rect">
            <a:avLst/>
          </a:prstGeom>
          <a:solidFill>
            <a:srgbClr val="F2A81A"/>
          </a:solidFill>
          <a:ln>
            <a:solidFill>
              <a:srgbClr val="89D0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800" b="1" dirty="0">
                <a:solidFill>
                  <a:schemeClr val="tx1">
                    <a:lumMod val="95000"/>
                    <a:lumOff val="5000"/>
                  </a:schemeClr>
                </a:solidFill>
                <a:latin typeface="Red Hat Display" panose="020B0604020202020204" charset="0"/>
                <a:ea typeface="Red Hat Display" panose="020B0604020202020204" charset="0"/>
                <a:cs typeface="Red Hat Display" panose="020B0604020202020204" charset="0"/>
              </a:rPr>
              <a:t>Problématique générale</a:t>
            </a:r>
          </a:p>
        </p:txBody>
      </p:sp>
      <p:sp>
        <p:nvSpPr>
          <p:cNvPr id="5" name="Rectangle 4">
            <a:extLst>
              <a:ext uri="{FF2B5EF4-FFF2-40B4-BE49-F238E27FC236}">
                <a16:creationId xmlns:a16="http://schemas.microsoft.com/office/drawing/2014/main" id="{873B0C24-F11A-4D1B-E6EA-9D39D60858B8}"/>
              </a:ext>
            </a:extLst>
          </p:cNvPr>
          <p:cNvSpPr/>
          <p:nvPr/>
        </p:nvSpPr>
        <p:spPr>
          <a:xfrm>
            <a:off x="3559627" y="5086146"/>
            <a:ext cx="11168743" cy="914400"/>
          </a:xfrm>
          <a:prstGeom prst="rect">
            <a:avLst/>
          </a:prstGeom>
          <a:solidFill>
            <a:schemeClr val="tx2"/>
          </a:solidFill>
          <a:ln>
            <a:solidFill>
              <a:srgbClr val="89D0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800" b="1" dirty="0">
                <a:solidFill>
                  <a:schemeClr val="tx2">
                    <a:lumMod val="90000"/>
                  </a:schemeClr>
                </a:solidFill>
                <a:latin typeface="Red Hat Display" panose="020B0604020202020204" charset="0"/>
                <a:ea typeface="Red Hat Display" panose="020B0604020202020204" charset="0"/>
                <a:cs typeface="Red Hat Display" panose="020B0604020202020204" charset="0"/>
              </a:rPr>
              <a:t>Problématique de la recherche</a:t>
            </a:r>
          </a:p>
        </p:txBody>
      </p:sp>
      <p:sp>
        <p:nvSpPr>
          <p:cNvPr id="6" name="Rectangle 5">
            <a:extLst>
              <a:ext uri="{FF2B5EF4-FFF2-40B4-BE49-F238E27FC236}">
                <a16:creationId xmlns:a16="http://schemas.microsoft.com/office/drawing/2014/main" id="{1130F50E-182C-9BFD-2484-B5D9C7BED9D7}"/>
              </a:ext>
            </a:extLst>
          </p:cNvPr>
          <p:cNvSpPr/>
          <p:nvPr/>
        </p:nvSpPr>
        <p:spPr>
          <a:xfrm>
            <a:off x="4073977" y="6012925"/>
            <a:ext cx="10140042" cy="914400"/>
          </a:xfrm>
          <a:prstGeom prst="rect">
            <a:avLst/>
          </a:prstGeom>
          <a:solidFill>
            <a:schemeClr val="tx2"/>
          </a:solidFill>
          <a:ln>
            <a:solidFill>
              <a:srgbClr val="89D0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800" b="1" dirty="0">
                <a:solidFill>
                  <a:schemeClr val="tx2">
                    <a:lumMod val="90000"/>
                  </a:schemeClr>
                </a:solidFill>
                <a:latin typeface="Red Hat Display" panose="020B0604020202020204" charset="0"/>
                <a:ea typeface="Red Hat Display" panose="020B0604020202020204" charset="0"/>
                <a:cs typeface="Red Hat Display" panose="020B0604020202020204" charset="0"/>
              </a:rPr>
              <a:t>Recension des travaux de recherche</a:t>
            </a:r>
          </a:p>
        </p:txBody>
      </p:sp>
      <p:sp>
        <p:nvSpPr>
          <p:cNvPr id="7" name="Rectangle 6">
            <a:extLst>
              <a:ext uri="{FF2B5EF4-FFF2-40B4-BE49-F238E27FC236}">
                <a16:creationId xmlns:a16="http://schemas.microsoft.com/office/drawing/2014/main" id="{54E4160E-EE1E-8B29-1AA3-7BB49660D886}"/>
              </a:ext>
            </a:extLst>
          </p:cNvPr>
          <p:cNvSpPr/>
          <p:nvPr/>
        </p:nvSpPr>
        <p:spPr>
          <a:xfrm>
            <a:off x="4596490" y="6931901"/>
            <a:ext cx="9095015" cy="914400"/>
          </a:xfrm>
          <a:prstGeom prst="rect">
            <a:avLst/>
          </a:prstGeom>
          <a:solidFill>
            <a:schemeClr val="tx2"/>
          </a:solidFill>
          <a:ln>
            <a:solidFill>
              <a:srgbClr val="89D0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800" b="1" dirty="0">
                <a:solidFill>
                  <a:schemeClr val="tx2">
                    <a:lumMod val="90000"/>
                  </a:schemeClr>
                </a:solidFill>
                <a:latin typeface="Red Hat Display" panose="020B0604020202020204" charset="0"/>
                <a:ea typeface="Red Hat Display" panose="020B0604020202020204" charset="0"/>
                <a:cs typeface="Red Hat Display" panose="020B0604020202020204" charset="0"/>
              </a:rPr>
              <a:t>Problème de la recherche</a:t>
            </a:r>
          </a:p>
        </p:txBody>
      </p:sp>
      <p:sp>
        <p:nvSpPr>
          <p:cNvPr id="8" name="Rectangle 7">
            <a:extLst>
              <a:ext uri="{FF2B5EF4-FFF2-40B4-BE49-F238E27FC236}">
                <a16:creationId xmlns:a16="http://schemas.microsoft.com/office/drawing/2014/main" id="{BC5A19F2-8723-28A8-A55B-E36F12F76767}"/>
              </a:ext>
            </a:extLst>
          </p:cNvPr>
          <p:cNvSpPr/>
          <p:nvPr/>
        </p:nvSpPr>
        <p:spPr>
          <a:xfrm>
            <a:off x="5159825" y="7867206"/>
            <a:ext cx="7968343" cy="914400"/>
          </a:xfrm>
          <a:prstGeom prst="rect">
            <a:avLst/>
          </a:prstGeom>
          <a:solidFill>
            <a:schemeClr val="tx2"/>
          </a:solidFill>
          <a:ln>
            <a:solidFill>
              <a:srgbClr val="89D0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800" b="1" dirty="0">
                <a:solidFill>
                  <a:schemeClr val="tx2">
                    <a:lumMod val="90000"/>
                  </a:schemeClr>
                </a:solidFill>
                <a:latin typeface="Red Hat Display" panose="020B0604020202020204" charset="0"/>
                <a:ea typeface="Red Hat Display" panose="020B0604020202020204" charset="0"/>
                <a:cs typeface="Red Hat Display" panose="020B0604020202020204" charset="0"/>
              </a:rPr>
              <a:t>Question(s) et/ou hypothèses de recherche</a:t>
            </a:r>
          </a:p>
        </p:txBody>
      </p:sp>
      <p:pic>
        <p:nvPicPr>
          <p:cNvPr id="10" name="Picture 9">
            <a:extLst>
              <a:ext uri="{FF2B5EF4-FFF2-40B4-BE49-F238E27FC236}">
                <a16:creationId xmlns:a16="http://schemas.microsoft.com/office/drawing/2014/main" id="{9C9CB4B2-38C7-712B-9027-31995E0FAC45}"/>
              </a:ext>
            </a:extLst>
          </p:cNvPr>
          <p:cNvPicPr>
            <a:picLocks noChangeAspect="1"/>
          </p:cNvPicPr>
          <p:nvPr/>
        </p:nvPicPr>
        <p:blipFill>
          <a:blip r:embed="rId4"/>
          <a:stretch>
            <a:fillRect/>
          </a:stretch>
        </p:blipFill>
        <p:spPr>
          <a:xfrm>
            <a:off x="2498268" y="5632530"/>
            <a:ext cx="13291459" cy="1807842"/>
          </a:xfrm>
          <a:prstGeom prst="rect">
            <a:avLst/>
          </a:prstGeom>
        </p:spPr>
      </p:pic>
    </p:spTree>
    <p:extLst>
      <p:ext uri="{BB962C8B-B14F-4D97-AF65-F5344CB8AC3E}">
        <p14:creationId xmlns:p14="http://schemas.microsoft.com/office/powerpoint/2010/main" val="38094766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DECEA"/>
        </a:solidFill>
        <a:effectLst/>
      </p:bgPr>
    </p:bg>
    <p:spTree>
      <p:nvGrpSpPr>
        <p:cNvPr id="1" name="Shape 215"/>
        <p:cNvGrpSpPr/>
        <p:nvPr/>
      </p:nvGrpSpPr>
      <p:grpSpPr>
        <a:xfrm>
          <a:off x="0" y="0"/>
          <a:ext cx="0" cy="0"/>
          <a:chOff x="0" y="0"/>
          <a:chExt cx="0" cy="0"/>
        </a:xfrm>
      </p:grpSpPr>
      <p:pic>
        <p:nvPicPr>
          <p:cNvPr id="216" name="Google Shape;216;p16"/>
          <p:cNvPicPr preferRelativeResize="0"/>
          <p:nvPr/>
        </p:nvPicPr>
        <p:blipFill>
          <a:blip r:embed="rId3">
            <a:alphaModFix/>
          </a:blip>
          <a:stretch>
            <a:fillRect/>
          </a:stretch>
        </p:blipFill>
        <p:spPr>
          <a:xfrm>
            <a:off x="0" y="-12"/>
            <a:ext cx="18288000" cy="10287000"/>
          </a:xfrm>
          <a:prstGeom prst="rect">
            <a:avLst/>
          </a:prstGeom>
          <a:noFill/>
          <a:ln>
            <a:noFill/>
          </a:ln>
        </p:spPr>
      </p:pic>
      <p:sp>
        <p:nvSpPr>
          <p:cNvPr id="3" name="Rectangle 2">
            <a:extLst>
              <a:ext uri="{FF2B5EF4-FFF2-40B4-BE49-F238E27FC236}">
                <a16:creationId xmlns:a16="http://schemas.microsoft.com/office/drawing/2014/main" id="{1AC33D3B-5D12-C548-35B9-7AB9863CF230}"/>
              </a:ext>
            </a:extLst>
          </p:cNvPr>
          <p:cNvSpPr/>
          <p:nvPr/>
        </p:nvSpPr>
        <p:spPr>
          <a:xfrm>
            <a:off x="2498270" y="3222226"/>
            <a:ext cx="13291458" cy="914400"/>
          </a:xfrm>
          <a:prstGeom prst="rect">
            <a:avLst/>
          </a:prstGeom>
          <a:solidFill>
            <a:schemeClr val="tx2"/>
          </a:solidFill>
          <a:ln>
            <a:solidFill>
              <a:srgbClr val="89D0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800" b="1" dirty="0">
                <a:solidFill>
                  <a:schemeClr val="tx2">
                    <a:lumMod val="90000"/>
                  </a:schemeClr>
                </a:solidFill>
                <a:latin typeface="Red Hat Display" panose="020B0604020202020204" charset="0"/>
                <a:ea typeface="Red Hat Display" panose="020B0604020202020204" charset="0"/>
                <a:cs typeface="Red Hat Display" panose="020B0604020202020204" charset="0"/>
              </a:rPr>
              <a:t>Contexte de la problématique</a:t>
            </a:r>
          </a:p>
        </p:txBody>
      </p:sp>
      <p:sp>
        <p:nvSpPr>
          <p:cNvPr id="4" name="Rectangle 3">
            <a:extLst>
              <a:ext uri="{FF2B5EF4-FFF2-40B4-BE49-F238E27FC236}">
                <a16:creationId xmlns:a16="http://schemas.microsoft.com/office/drawing/2014/main" id="{B2D0DC5D-3BA8-A1FE-BF73-131392D1C8E3}"/>
              </a:ext>
            </a:extLst>
          </p:cNvPr>
          <p:cNvSpPr/>
          <p:nvPr/>
        </p:nvSpPr>
        <p:spPr>
          <a:xfrm>
            <a:off x="2996291" y="4146251"/>
            <a:ext cx="12295416" cy="914400"/>
          </a:xfrm>
          <a:prstGeom prst="rect">
            <a:avLst/>
          </a:prstGeom>
          <a:solidFill>
            <a:schemeClr val="tx2"/>
          </a:solidFill>
          <a:ln>
            <a:solidFill>
              <a:srgbClr val="89D0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800" b="1" dirty="0">
                <a:solidFill>
                  <a:schemeClr val="tx2">
                    <a:lumMod val="90000"/>
                  </a:schemeClr>
                </a:solidFill>
                <a:latin typeface="Red Hat Display" panose="020B0604020202020204" charset="0"/>
                <a:ea typeface="Red Hat Display" panose="020B0604020202020204" charset="0"/>
                <a:cs typeface="Red Hat Display" panose="020B0604020202020204" charset="0"/>
              </a:rPr>
              <a:t>Problématique générale</a:t>
            </a:r>
          </a:p>
        </p:txBody>
      </p:sp>
      <p:sp>
        <p:nvSpPr>
          <p:cNvPr id="5" name="Rectangle 4">
            <a:extLst>
              <a:ext uri="{FF2B5EF4-FFF2-40B4-BE49-F238E27FC236}">
                <a16:creationId xmlns:a16="http://schemas.microsoft.com/office/drawing/2014/main" id="{873B0C24-F11A-4D1B-E6EA-9D39D60858B8}"/>
              </a:ext>
            </a:extLst>
          </p:cNvPr>
          <p:cNvSpPr/>
          <p:nvPr/>
        </p:nvSpPr>
        <p:spPr>
          <a:xfrm>
            <a:off x="3559627" y="5086146"/>
            <a:ext cx="11168743" cy="914400"/>
          </a:xfrm>
          <a:prstGeom prst="rect">
            <a:avLst/>
          </a:prstGeom>
          <a:solidFill>
            <a:srgbClr val="F2A81A"/>
          </a:solidFill>
          <a:ln>
            <a:solidFill>
              <a:srgbClr val="89D0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800" b="1" dirty="0">
                <a:solidFill>
                  <a:schemeClr val="tx1">
                    <a:lumMod val="95000"/>
                    <a:lumOff val="5000"/>
                  </a:schemeClr>
                </a:solidFill>
                <a:latin typeface="Red Hat Display" panose="020B0604020202020204" charset="0"/>
                <a:ea typeface="Red Hat Display" panose="020B0604020202020204" charset="0"/>
                <a:cs typeface="Red Hat Display" panose="020B0604020202020204" charset="0"/>
              </a:rPr>
              <a:t>Problématique de la recherche</a:t>
            </a:r>
          </a:p>
        </p:txBody>
      </p:sp>
      <p:sp>
        <p:nvSpPr>
          <p:cNvPr id="6" name="Rectangle 5">
            <a:extLst>
              <a:ext uri="{FF2B5EF4-FFF2-40B4-BE49-F238E27FC236}">
                <a16:creationId xmlns:a16="http://schemas.microsoft.com/office/drawing/2014/main" id="{1130F50E-182C-9BFD-2484-B5D9C7BED9D7}"/>
              </a:ext>
            </a:extLst>
          </p:cNvPr>
          <p:cNvSpPr/>
          <p:nvPr/>
        </p:nvSpPr>
        <p:spPr>
          <a:xfrm>
            <a:off x="4073977" y="6012925"/>
            <a:ext cx="10140042" cy="914400"/>
          </a:xfrm>
          <a:prstGeom prst="rect">
            <a:avLst/>
          </a:prstGeom>
          <a:solidFill>
            <a:schemeClr val="tx2"/>
          </a:solidFill>
          <a:ln>
            <a:solidFill>
              <a:srgbClr val="89D0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800" b="1" dirty="0">
                <a:solidFill>
                  <a:schemeClr val="tx2">
                    <a:lumMod val="90000"/>
                  </a:schemeClr>
                </a:solidFill>
                <a:latin typeface="Red Hat Display" panose="020B0604020202020204" charset="0"/>
                <a:ea typeface="Red Hat Display" panose="020B0604020202020204" charset="0"/>
                <a:cs typeface="Red Hat Display" panose="020B0604020202020204" charset="0"/>
              </a:rPr>
              <a:t>Recension des travaux de recherche</a:t>
            </a:r>
          </a:p>
        </p:txBody>
      </p:sp>
      <p:sp>
        <p:nvSpPr>
          <p:cNvPr id="7" name="Rectangle 6">
            <a:extLst>
              <a:ext uri="{FF2B5EF4-FFF2-40B4-BE49-F238E27FC236}">
                <a16:creationId xmlns:a16="http://schemas.microsoft.com/office/drawing/2014/main" id="{54E4160E-EE1E-8B29-1AA3-7BB49660D886}"/>
              </a:ext>
            </a:extLst>
          </p:cNvPr>
          <p:cNvSpPr/>
          <p:nvPr/>
        </p:nvSpPr>
        <p:spPr>
          <a:xfrm>
            <a:off x="4596490" y="6931901"/>
            <a:ext cx="9095015" cy="914400"/>
          </a:xfrm>
          <a:prstGeom prst="rect">
            <a:avLst/>
          </a:prstGeom>
          <a:solidFill>
            <a:schemeClr val="tx2"/>
          </a:solidFill>
          <a:ln>
            <a:solidFill>
              <a:srgbClr val="89D0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800" b="1" dirty="0">
                <a:solidFill>
                  <a:schemeClr val="tx2">
                    <a:lumMod val="90000"/>
                  </a:schemeClr>
                </a:solidFill>
                <a:latin typeface="Red Hat Display" panose="020B0604020202020204" charset="0"/>
                <a:ea typeface="Red Hat Display" panose="020B0604020202020204" charset="0"/>
                <a:cs typeface="Red Hat Display" panose="020B0604020202020204" charset="0"/>
              </a:rPr>
              <a:t>Problème de la recherche</a:t>
            </a:r>
          </a:p>
        </p:txBody>
      </p:sp>
      <p:sp>
        <p:nvSpPr>
          <p:cNvPr id="8" name="Rectangle 7">
            <a:extLst>
              <a:ext uri="{FF2B5EF4-FFF2-40B4-BE49-F238E27FC236}">
                <a16:creationId xmlns:a16="http://schemas.microsoft.com/office/drawing/2014/main" id="{BC5A19F2-8723-28A8-A55B-E36F12F76767}"/>
              </a:ext>
            </a:extLst>
          </p:cNvPr>
          <p:cNvSpPr/>
          <p:nvPr/>
        </p:nvSpPr>
        <p:spPr>
          <a:xfrm>
            <a:off x="5159825" y="7867206"/>
            <a:ext cx="7968343" cy="914400"/>
          </a:xfrm>
          <a:prstGeom prst="rect">
            <a:avLst/>
          </a:prstGeom>
          <a:solidFill>
            <a:schemeClr val="tx2"/>
          </a:solidFill>
          <a:ln>
            <a:solidFill>
              <a:srgbClr val="89D0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800" b="1" dirty="0">
                <a:solidFill>
                  <a:schemeClr val="tx2">
                    <a:lumMod val="90000"/>
                  </a:schemeClr>
                </a:solidFill>
                <a:latin typeface="Red Hat Display" panose="020B0604020202020204" charset="0"/>
                <a:ea typeface="Red Hat Display" panose="020B0604020202020204" charset="0"/>
                <a:cs typeface="Red Hat Display" panose="020B0604020202020204" charset="0"/>
              </a:rPr>
              <a:t>Question(s) et/ou hypothèses de recherche</a:t>
            </a:r>
          </a:p>
        </p:txBody>
      </p:sp>
      <p:pic>
        <p:nvPicPr>
          <p:cNvPr id="9" name="Picture 8">
            <a:extLst>
              <a:ext uri="{FF2B5EF4-FFF2-40B4-BE49-F238E27FC236}">
                <a16:creationId xmlns:a16="http://schemas.microsoft.com/office/drawing/2014/main" id="{8E3FC2B6-FC18-6BE3-6E2A-41BDFB196EC5}"/>
              </a:ext>
            </a:extLst>
          </p:cNvPr>
          <p:cNvPicPr>
            <a:picLocks noChangeAspect="1"/>
          </p:cNvPicPr>
          <p:nvPr/>
        </p:nvPicPr>
        <p:blipFill>
          <a:blip r:embed="rId4"/>
          <a:stretch>
            <a:fillRect/>
          </a:stretch>
        </p:blipFill>
        <p:spPr>
          <a:xfrm>
            <a:off x="2498269" y="6026041"/>
            <a:ext cx="13291457" cy="3914520"/>
          </a:xfrm>
          <a:prstGeom prst="rect">
            <a:avLst/>
          </a:prstGeom>
        </p:spPr>
      </p:pic>
    </p:spTree>
    <p:extLst>
      <p:ext uri="{BB962C8B-B14F-4D97-AF65-F5344CB8AC3E}">
        <p14:creationId xmlns:p14="http://schemas.microsoft.com/office/powerpoint/2010/main" val="35779977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DECEA"/>
        </a:solidFill>
        <a:effectLst/>
      </p:bgPr>
    </p:bg>
    <p:spTree>
      <p:nvGrpSpPr>
        <p:cNvPr id="1" name="Shape 215"/>
        <p:cNvGrpSpPr/>
        <p:nvPr/>
      </p:nvGrpSpPr>
      <p:grpSpPr>
        <a:xfrm>
          <a:off x="0" y="0"/>
          <a:ext cx="0" cy="0"/>
          <a:chOff x="0" y="0"/>
          <a:chExt cx="0" cy="0"/>
        </a:xfrm>
      </p:grpSpPr>
      <p:pic>
        <p:nvPicPr>
          <p:cNvPr id="216" name="Google Shape;216;p16"/>
          <p:cNvPicPr preferRelativeResize="0"/>
          <p:nvPr/>
        </p:nvPicPr>
        <p:blipFill>
          <a:blip r:embed="rId3">
            <a:alphaModFix/>
          </a:blip>
          <a:stretch>
            <a:fillRect/>
          </a:stretch>
        </p:blipFill>
        <p:spPr>
          <a:xfrm>
            <a:off x="0" y="-12"/>
            <a:ext cx="18288000" cy="10287000"/>
          </a:xfrm>
          <a:prstGeom prst="rect">
            <a:avLst/>
          </a:prstGeom>
          <a:noFill/>
          <a:ln>
            <a:noFill/>
          </a:ln>
        </p:spPr>
      </p:pic>
      <p:sp>
        <p:nvSpPr>
          <p:cNvPr id="3" name="Rectangle 2">
            <a:extLst>
              <a:ext uri="{FF2B5EF4-FFF2-40B4-BE49-F238E27FC236}">
                <a16:creationId xmlns:a16="http://schemas.microsoft.com/office/drawing/2014/main" id="{1AC33D3B-5D12-C548-35B9-7AB9863CF230}"/>
              </a:ext>
            </a:extLst>
          </p:cNvPr>
          <p:cNvSpPr/>
          <p:nvPr/>
        </p:nvSpPr>
        <p:spPr>
          <a:xfrm>
            <a:off x="2498270" y="3222226"/>
            <a:ext cx="13291458" cy="914400"/>
          </a:xfrm>
          <a:prstGeom prst="rect">
            <a:avLst/>
          </a:prstGeom>
          <a:solidFill>
            <a:schemeClr val="tx2"/>
          </a:solidFill>
          <a:ln>
            <a:solidFill>
              <a:srgbClr val="89D0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800" b="1" dirty="0">
                <a:solidFill>
                  <a:schemeClr val="tx2">
                    <a:lumMod val="90000"/>
                  </a:schemeClr>
                </a:solidFill>
                <a:latin typeface="Red Hat Display" panose="020B0604020202020204" charset="0"/>
                <a:ea typeface="Red Hat Display" panose="020B0604020202020204" charset="0"/>
                <a:cs typeface="Red Hat Display" panose="020B0604020202020204" charset="0"/>
              </a:rPr>
              <a:t>Contexte de la problématique</a:t>
            </a:r>
          </a:p>
        </p:txBody>
      </p:sp>
      <p:sp>
        <p:nvSpPr>
          <p:cNvPr id="4" name="Rectangle 3">
            <a:extLst>
              <a:ext uri="{FF2B5EF4-FFF2-40B4-BE49-F238E27FC236}">
                <a16:creationId xmlns:a16="http://schemas.microsoft.com/office/drawing/2014/main" id="{B2D0DC5D-3BA8-A1FE-BF73-131392D1C8E3}"/>
              </a:ext>
            </a:extLst>
          </p:cNvPr>
          <p:cNvSpPr/>
          <p:nvPr/>
        </p:nvSpPr>
        <p:spPr>
          <a:xfrm>
            <a:off x="2996291" y="4146251"/>
            <a:ext cx="12295416" cy="914400"/>
          </a:xfrm>
          <a:prstGeom prst="rect">
            <a:avLst/>
          </a:prstGeom>
          <a:solidFill>
            <a:schemeClr val="tx2"/>
          </a:solidFill>
          <a:ln>
            <a:solidFill>
              <a:srgbClr val="89D0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800" b="1" dirty="0">
                <a:solidFill>
                  <a:schemeClr val="tx2">
                    <a:lumMod val="90000"/>
                  </a:schemeClr>
                </a:solidFill>
                <a:latin typeface="Red Hat Display" panose="020B0604020202020204" charset="0"/>
                <a:ea typeface="Red Hat Display" panose="020B0604020202020204" charset="0"/>
                <a:cs typeface="Red Hat Display" panose="020B0604020202020204" charset="0"/>
              </a:rPr>
              <a:t>Problématique générale</a:t>
            </a:r>
          </a:p>
        </p:txBody>
      </p:sp>
      <p:sp>
        <p:nvSpPr>
          <p:cNvPr id="5" name="Rectangle 4">
            <a:extLst>
              <a:ext uri="{FF2B5EF4-FFF2-40B4-BE49-F238E27FC236}">
                <a16:creationId xmlns:a16="http://schemas.microsoft.com/office/drawing/2014/main" id="{873B0C24-F11A-4D1B-E6EA-9D39D60858B8}"/>
              </a:ext>
            </a:extLst>
          </p:cNvPr>
          <p:cNvSpPr/>
          <p:nvPr/>
        </p:nvSpPr>
        <p:spPr>
          <a:xfrm>
            <a:off x="3559627" y="5086146"/>
            <a:ext cx="11168743" cy="914400"/>
          </a:xfrm>
          <a:prstGeom prst="rect">
            <a:avLst/>
          </a:prstGeom>
          <a:solidFill>
            <a:schemeClr val="tx2"/>
          </a:solidFill>
          <a:ln>
            <a:solidFill>
              <a:srgbClr val="89D0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800" b="1" dirty="0">
                <a:solidFill>
                  <a:schemeClr val="tx2">
                    <a:lumMod val="90000"/>
                  </a:schemeClr>
                </a:solidFill>
                <a:latin typeface="Red Hat Display" panose="020B0604020202020204" charset="0"/>
                <a:ea typeface="Red Hat Display" panose="020B0604020202020204" charset="0"/>
                <a:cs typeface="Red Hat Display" panose="020B0604020202020204" charset="0"/>
              </a:rPr>
              <a:t>Problématique de la recherche</a:t>
            </a:r>
          </a:p>
        </p:txBody>
      </p:sp>
      <p:sp>
        <p:nvSpPr>
          <p:cNvPr id="6" name="Rectangle 5">
            <a:extLst>
              <a:ext uri="{FF2B5EF4-FFF2-40B4-BE49-F238E27FC236}">
                <a16:creationId xmlns:a16="http://schemas.microsoft.com/office/drawing/2014/main" id="{1130F50E-182C-9BFD-2484-B5D9C7BED9D7}"/>
              </a:ext>
            </a:extLst>
          </p:cNvPr>
          <p:cNvSpPr/>
          <p:nvPr/>
        </p:nvSpPr>
        <p:spPr>
          <a:xfrm>
            <a:off x="4073977" y="6012925"/>
            <a:ext cx="10140042" cy="914400"/>
          </a:xfrm>
          <a:prstGeom prst="rect">
            <a:avLst/>
          </a:prstGeom>
          <a:solidFill>
            <a:srgbClr val="F2A81A"/>
          </a:solidFill>
          <a:ln>
            <a:solidFill>
              <a:srgbClr val="89D0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800" b="1" dirty="0">
                <a:solidFill>
                  <a:schemeClr val="tx1">
                    <a:lumMod val="95000"/>
                    <a:lumOff val="5000"/>
                  </a:schemeClr>
                </a:solidFill>
                <a:latin typeface="Red Hat Display" panose="020B0604020202020204" charset="0"/>
                <a:ea typeface="Red Hat Display" panose="020B0604020202020204" charset="0"/>
                <a:cs typeface="Red Hat Display" panose="020B0604020202020204" charset="0"/>
              </a:rPr>
              <a:t>Recension des travaux de recherche</a:t>
            </a:r>
          </a:p>
        </p:txBody>
      </p:sp>
      <p:sp>
        <p:nvSpPr>
          <p:cNvPr id="7" name="Rectangle 6">
            <a:extLst>
              <a:ext uri="{FF2B5EF4-FFF2-40B4-BE49-F238E27FC236}">
                <a16:creationId xmlns:a16="http://schemas.microsoft.com/office/drawing/2014/main" id="{54E4160E-EE1E-8B29-1AA3-7BB49660D886}"/>
              </a:ext>
            </a:extLst>
          </p:cNvPr>
          <p:cNvSpPr/>
          <p:nvPr/>
        </p:nvSpPr>
        <p:spPr>
          <a:xfrm>
            <a:off x="4596490" y="6931901"/>
            <a:ext cx="9095015" cy="914400"/>
          </a:xfrm>
          <a:prstGeom prst="rect">
            <a:avLst/>
          </a:prstGeom>
          <a:solidFill>
            <a:schemeClr val="tx2"/>
          </a:solidFill>
          <a:ln>
            <a:solidFill>
              <a:srgbClr val="89D0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800" b="1" dirty="0">
                <a:solidFill>
                  <a:schemeClr val="tx2">
                    <a:lumMod val="90000"/>
                  </a:schemeClr>
                </a:solidFill>
                <a:latin typeface="Red Hat Display" panose="020B0604020202020204" charset="0"/>
                <a:ea typeface="Red Hat Display" panose="020B0604020202020204" charset="0"/>
                <a:cs typeface="Red Hat Display" panose="020B0604020202020204" charset="0"/>
              </a:rPr>
              <a:t>Problème de la recherche</a:t>
            </a:r>
          </a:p>
        </p:txBody>
      </p:sp>
      <p:sp>
        <p:nvSpPr>
          <p:cNvPr id="8" name="Rectangle 7">
            <a:extLst>
              <a:ext uri="{FF2B5EF4-FFF2-40B4-BE49-F238E27FC236}">
                <a16:creationId xmlns:a16="http://schemas.microsoft.com/office/drawing/2014/main" id="{BC5A19F2-8723-28A8-A55B-E36F12F76767}"/>
              </a:ext>
            </a:extLst>
          </p:cNvPr>
          <p:cNvSpPr/>
          <p:nvPr/>
        </p:nvSpPr>
        <p:spPr>
          <a:xfrm>
            <a:off x="5159825" y="7867206"/>
            <a:ext cx="7968343" cy="914400"/>
          </a:xfrm>
          <a:prstGeom prst="rect">
            <a:avLst/>
          </a:prstGeom>
          <a:solidFill>
            <a:schemeClr val="tx2"/>
          </a:solidFill>
          <a:ln>
            <a:solidFill>
              <a:srgbClr val="89D0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800" b="1" dirty="0">
                <a:solidFill>
                  <a:schemeClr val="tx2">
                    <a:lumMod val="90000"/>
                  </a:schemeClr>
                </a:solidFill>
                <a:latin typeface="Red Hat Display" panose="020B0604020202020204" charset="0"/>
                <a:ea typeface="Red Hat Display" panose="020B0604020202020204" charset="0"/>
                <a:cs typeface="Red Hat Display" panose="020B0604020202020204" charset="0"/>
              </a:rPr>
              <a:t>Question(s) et/ou hypothèses de recherche</a:t>
            </a:r>
          </a:p>
        </p:txBody>
      </p:sp>
      <p:pic>
        <p:nvPicPr>
          <p:cNvPr id="9" name="Picture 8">
            <a:extLst>
              <a:ext uri="{FF2B5EF4-FFF2-40B4-BE49-F238E27FC236}">
                <a16:creationId xmlns:a16="http://schemas.microsoft.com/office/drawing/2014/main" id="{827DB47E-C28B-B8BF-0AA4-9F6A562A9545}"/>
              </a:ext>
            </a:extLst>
          </p:cNvPr>
          <p:cNvPicPr>
            <a:picLocks noChangeAspect="1"/>
          </p:cNvPicPr>
          <p:nvPr/>
        </p:nvPicPr>
        <p:blipFill>
          <a:blip r:embed="rId4"/>
          <a:stretch>
            <a:fillRect/>
          </a:stretch>
        </p:blipFill>
        <p:spPr>
          <a:xfrm>
            <a:off x="3323871" y="2173413"/>
            <a:ext cx="11640250" cy="7679024"/>
          </a:xfrm>
          <a:prstGeom prst="rect">
            <a:avLst/>
          </a:prstGeom>
        </p:spPr>
      </p:pic>
    </p:spTree>
    <p:extLst>
      <p:ext uri="{BB962C8B-B14F-4D97-AF65-F5344CB8AC3E}">
        <p14:creationId xmlns:p14="http://schemas.microsoft.com/office/powerpoint/2010/main" val="25603239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DECEA"/>
        </a:solidFill>
        <a:effectLst/>
      </p:bgPr>
    </p:bg>
    <p:spTree>
      <p:nvGrpSpPr>
        <p:cNvPr id="1" name="Shape 215"/>
        <p:cNvGrpSpPr/>
        <p:nvPr/>
      </p:nvGrpSpPr>
      <p:grpSpPr>
        <a:xfrm>
          <a:off x="0" y="0"/>
          <a:ext cx="0" cy="0"/>
          <a:chOff x="0" y="0"/>
          <a:chExt cx="0" cy="0"/>
        </a:xfrm>
      </p:grpSpPr>
      <p:pic>
        <p:nvPicPr>
          <p:cNvPr id="216" name="Google Shape;216;p16"/>
          <p:cNvPicPr preferRelativeResize="0"/>
          <p:nvPr/>
        </p:nvPicPr>
        <p:blipFill>
          <a:blip r:embed="rId3">
            <a:alphaModFix/>
          </a:blip>
          <a:stretch>
            <a:fillRect/>
          </a:stretch>
        </p:blipFill>
        <p:spPr>
          <a:xfrm>
            <a:off x="0" y="-12"/>
            <a:ext cx="18288000" cy="10287000"/>
          </a:xfrm>
          <a:prstGeom prst="rect">
            <a:avLst/>
          </a:prstGeom>
          <a:noFill/>
          <a:ln>
            <a:noFill/>
          </a:ln>
        </p:spPr>
      </p:pic>
      <p:sp>
        <p:nvSpPr>
          <p:cNvPr id="3" name="Rectangle 2">
            <a:extLst>
              <a:ext uri="{FF2B5EF4-FFF2-40B4-BE49-F238E27FC236}">
                <a16:creationId xmlns:a16="http://schemas.microsoft.com/office/drawing/2014/main" id="{1AC33D3B-5D12-C548-35B9-7AB9863CF230}"/>
              </a:ext>
            </a:extLst>
          </p:cNvPr>
          <p:cNvSpPr/>
          <p:nvPr/>
        </p:nvSpPr>
        <p:spPr>
          <a:xfrm>
            <a:off x="2498270" y="3222226"/>
            <a:ext cx="13291458" cy="914400"/>
          </a:xfrm>
          <a:prstGeom prst="rect">
            <a:avLst/>
          </a:prstGeom>
          <a:solidFill>
            <a:schemeClr val="tx2"/>
          </a:solidFill>
          <a:ln>
            <a:solidFill>
              <a:srgbClr val="89D0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800" b="1" dirty="0">
                <a:solidFill>
                  <a:schemeClr val="tx2">
                    <a:lumMod val="90000"/>
                  </a:schemeClr>
                </a:solidFill>
                <a:latin typeface="Red Hat Display" panose="020B0604020202020204" charset="0"/>
                <a:ea typeface="Red Hat Display" panose="020B0604020202020204" charset="0"/>
                <a:cs typeface="Red Hat Display" panose="020B0604020202020204" charset="0"/>
              </a:rPr>
              <a:t>Contexte de la problématique</a:t>
            </a:r>
          </a:p>
        </p:txBody>
      </p:sp>
      <p:sp>
        <p:nvSpPr>
          <p:cNvPr id="4" name="Rectangle 3">
            <a:extLst>
              <a:ext uri="{FF2B5EF4-FFF2-40B4-BE49-F238E27FC236}">
                <a16:creationId xmlns:a16="http://schemas.microsoft.com/office/drawing/2014/main" id="{B2D0DC5D-3BA8-A1FE-BF73-131392D1C8E3}"/>
              </a:ext>
            </a:extLst>
          </p:cNvPr>
          <p:cNvSpPr/>
          <p:nvPr/>
        </p:nvSpPr>
        <p:spPr>
          <a:xfrm>
            <a:off x="2996291" y="4146251"/>
            <a:ext cx="12295416" cy="914400"/>
          </a:xfrm>
          <a:prstGeom prst="rect">
            <a:avLst/>
          </a:prstGeom>
          <a:solidFill>
            <a:schemeClr val="tx2"/>
          </a:solidFill>
          <a:ln>
            <a:solidFill>
              <a:srgbClr val="89D0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800" b="1" dirty="0">
                <a:solidFill>
                  <a:schemeClr val="tx2">
                    <a:lumMod val="90000"/>
                  </a:schemeClr>
                </a:solidFill>
                <a:latin typeface="Red Hat Display" panose="020B0604020202020204" charset="0"/>
                <a:ea typeface="Red Hat Display" panose="020B0604020202020204" charset="0"/>
                <a:cs typeface="Red Hat Display" panose="020B0604020202020204" charset="0"/>
              </a:rPr>
              <a:t>Problématique générale</a:t>
            </a:r>
          </a:p>
        </p:txBody>
      </p:sp>
      <p:sp>
        <p:nvSpPr>
          <p:cNvPr id="5" name="Rectangle 4">
            <a:extLst>
              <a:ext uri="{FF2B5EF4-FFF2-40B4-BE49-F238E27FC236}">
                <a16:creationId xmlns:a16="http://schemas.microsoft.com/office/drawing/2014/main" id="{873B0C24-F11A-4D1B-E6EA-9D39D60858B8}"/>
              </a:ext>
            </a:extLst>
          </p:cNvPr>
          <p:cNvSpPr/>
          <p:nvPr/>
        </p:nvSpPr>
        <p:spPr>
          <a:xfrm>
            <a:off x="3559627" y="5086146"/>
            <a:ext cx="11168743" cy="914400"/>
          </a:xfrm>
          <a:prstGeom prst="rect">
            <a:avLst/>
          </a:prstGeom>
          <a:solidFill>
            <a:schemeClr val="tx2"/>
          </a:solidFill>
          <a:ln>
            <a:solidFill>
              <a:srgbClr val="89D0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800" b="1" dirty="0">
                <a:solidFill>
                  <a:schemeClr val="tx2">
                    <a:lumMod val="90000"/>
                  </a:schemeClr>
                </a:solidFill>
                <a:latin typeface="Red Hat Display" panose="020B0604020202020204" charset="0"/>
                <a:ea typeface="Red Hat Display" panose="020B0604020202020204" charset="0"/>
                <a:cs typeface="Red Hat Display" panose="020B0604020202020204" charset="0"/>
              </a:rPr>
              <a:t>Problématique de la recherche</a:t>
            </a:r>
          </a:p>
        </p:txBody>
      </p:sp>
      <p:sp>
        <p:nvSpPr>
          <p:cNvPr id="6" name="Rectangle 5">
            <a:extLst>
              <a:ext uri="{FF2B5EF4-FFF2-40B4-BE49-F238E27FC236}">
                <a16:creationId xmlns:a16="http://schemas.microsoft.com/office/drawing/2014/main" id="{1130F50E-182C-9BFD-2484-B5D9C7BED9D7}"/>
              </a:ext>
            </a:extLst>
          </p:cNvPr>
          <p:cNvSpPr/>
          <p:nvPr/>
        </p:nvSpPr>
        <p:spPr>
          <a:xfrm>
            <a:off x="4073977" y="6012925"/>
            <a:ext cx="10140042" cy="914400"/>
          </a:xfrm>
          <a:prstGeom prst="rect">
            <a:avLst/>
          </a:prstGeom>
          <a:solidFill>
            <a:schemeClr val="tx2"/>
          </a:solidFill>
          <a:ln>
            <a:solidFill>
              <a:srgbClr val="89D0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800" b="1" dirty="0">
                <a:solidFill>
                  <a:schemeClr val="tx2">
                    <a:lumMod val="90000"/>
                  </a:schemeClr>
                </a:solidFill>
                <a:latin typeface="Red Hat Display" panose="020B0604020202020204" charset="0"/>
                <a:ea typeface="Red Hat Display" panose="020B0604020202020204" charset="0"/>
                <a:cs typeface="Red Hat Display" panose="020B0604020202020204" charset="0"/>
              </a:rPr>
              <a:t>Recension des travaux de recherche</a:t>
            </a:r>
          </a:p>
        </p:txBody>
      </p:sp>
      <p:sp>
        <p:nvSpPr>
          <p:cNvPr id="7" name="Rectangle 6">
            <a:extLst>
              <a:ext uri="{FF2B5EF4-FFF2-40B4-BE49-F238E27FC236}">
                <a16:creationId xmlns:a16="http://schemas.microsoft.com/office/drawing/2014/main" id="{54E4160E-EE1E-8B29-1AA3-7BB49660D886}"/>
              </a:ext>
            </a:extLst>
          </p:cNvPr>
          <p:cNvSpPr/>
          <p:nvPr/>
        </p:nvSpPr>
        <p:spPr>
          <a:xfrm>
            <a:off x="4596490" y="6931901"/>
            <a:ext cx="9095015" cy="914400"/>
          </a:xfrm>
          <a:prstGeom prst="rect">
            <a:avLst/>
          </a:prstGeom>
          <a:solidFill>
            <a:srgbClr val="F2A81A"/>
          </a:solidFill>
          <a:ln>
            <a:solidFill>
              <a:srgbClr val="89D0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800" b="1" dirty="0">
                <a:solidFill>
                  <a:schemeClr val="tx1">
                    <a:lumMod val="95000"/>
                    <a:lumOff val="5000"/>
                  </a:schemeClr>
                </a:solidFill>
                <a:latin typeface="Red Hat Display" panose="020B0604020202020204" charset="0"/>
                <a:ea typeface="Red Hat Display" panose="020B0604020202020204" charset="0"/>
                <a:cs typeface="Red Hat Display" panose="020B0604020202020204" charset="0"/>
              </a:rPr>
              <a:t>Problème de la recherche</a:t>
            </a:r>
          </a:p>
        </p:txBody>
      </p:sp>
      <p:sp>
        <p:nvSpPr>
          <p:cNvPr id="8" name="Rectangle 7">
            <a:extLst>
              <a:ext uri="{FF2B5EF4-FFF2-40B4-BE49-F238E27FC236}">
                <a16:creationId xmlns:a16="http://schemas.microsoft.com/office/drawing/2014/main" id="{BC5A19F2-8723-28A8-A55B-E36F12F76767}"/>
              </a:ext>
            </a:extLst>
          </p:cNvPr>
          <p:cNvSpPr/>
          <p:nvPr/>
        </p:nvSpPr>
        <p:spPr>
          <a:xfrm>
            <a:off x="5159825" y="7867206"/>
            <a:ext cx="7968343" cy="914400"/>
          </a:xfrm>
          <a:prstGeom prst="rect">
            <a:avLst/>
          </a:prstGeom>
          <a:solidFill>
            <a:schemeClr val="tx2"/>
          </a:solidFill>
          <a:ln>
            <a:solidFill>
              <a:srgbClr val="89D0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800" b="1" dirty="0">
                <a:solidFill>
                  <a:schemeClr val="tx2">
                    <a:lumMod val="90000"/>
                  </a:schemeClr>
                </a:solidFill>
                <a:latin typeface="Red Hat Display" panose="020B0604020202020204" charset="0"/>
                <a:ea typeface="Red Hat Display" panose="020B0604020202020204" charset="0"/>
                <a:cs typeface="Red Hat Display" panose="020B0604020202020204" charset="0"/>
              </a:rPr>
              <a:t>Question(s) et/ou hypothèses de recherche</a:t>
            </a:r>
          </a:p>
        </p:txBody>
      </p:sp>
    </p:spTree>
    <p:extLst>
      <p:ext uri="{BB962C8B-B14F-4D97-AF65-F5344CB8AC3E}">
        <p14:creationId xmlns:p14="http://schemas.microsoft.com/office/powerpoint/2010/main" val="3374197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p18"/>
          <p:cNvPicPr preferRelativeResize="0"/>
          <p:nvPr/>
        </p:nvPicPr>
        <p:blipFill>
          <a:blip r:embed="rId3">
            <a:alphaModFix/>
          </a:blip>
          <a:stretch>
            <a:fillRect/>
          </a:stretch>
        </p:blipFill>
        <p:spPr>
          <a:xfrm>
            <a:off x="0" y="-12"/>
            <a:ext cx="18288000" cy="10287000"/>
          </a:xfrm>
          <a:prstGeom prst="rect">
            <a:avLst/>
          </a:prstGeom>
          <a:noFill/>
          <a:ln>
            <a:noFill/>
          </a:ln>
        </p:spPr>
      </p:pic>
      <p:sp>
        <p:nvSpPr>
          <p:cNvPr id="269" name="Google Shape;269;p18"/>
          <p:cNvSpPr txBox="1"/>
          <p:nvPr/>
        </p:nvSpPr>
        <p:spPr>
          <a:xfrm>
            <a:off x="384116" y="739585"/>
            <a:ext cx="17519700" cy="1551194"/>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fr-CA" sz="7200" b="1" i="0" u="none" strike="noStrike" cap="none" dirty="0">
                <a:solidFill>
                  <a:srgbClr val="89D0D6"/>
                </a:solidFill>
                <a:latin typeface="Red Hat Display"/>
                <a:ea typeface="Red Hat Display"/>
                <a:cs typeface="Red Hat Display"/>
                <a:sym typeface="Red Hat Display"/>
              </a:rPr>
              <a:t>Question(s) et hypothèses de recherche</a:t>
            </a:r>
            <a:endParaRPr lang="fr-CA" sz="1100" dirty="0">
              <a:solidFill>
                <a:srgbClr val="89D0D6"/>
              </a:solidFill>
            </a:endParaRPr>
          </a:p>
        </p:txBody>
      </p:sp>
      <p:sp>
        <p:nvSpPr>
          <p:cNvPr id="2" name="TextBox 1">
            <a:extLst>
              <a:ext uri="{FF2B5EF4-FFF2-40B4-BE49-F238E27FC236}">
                <a16:creationId xmlns:a16="http://schemas.microsoft.com/office/drawing/2014/main" id="{8D2ADE2A-1BA0-DA29-956D-407A0FD83DFB}"/>
              </a:ext>
            </a:extLst>
          </p:cNvPr>
          <p:cNvSpPr txBox="1"/>
          <p:nvPr/>
        </p:nvSpPr>
        <p:spPr>
          <a:xfrm>
            <a:off x="2522730" y="2769099"/>
            <a:ext cx="13242472" cy="5419561"/>
          </a:xfrm>
          <a:prstGeom prst="rect">
            <a:avLst/>
          </a:prstGeom>
          <a:noFill/>
        </p:spPr>
        <p:txBody>
          <a:bodyPr wrap="square" rtlCol="0">
            <a:spAutoFit/>
          </a:bodyPr>
          <a:lstStyle/>
          <a:p>
            <a:pPr marL="0" marR="0">
              <a:lnSpc>
                <a:spcPct val="107000"/>
              </a:lnSpc>
              <a:spcBef>
                <a:spcPts val="0"/>
              </a:spcBef>
              <a:spcAft>
                <a:spcPts val="800"/>
              </a:spcAft>
            </a:pPr>
            <a:r>
              <a:rPr lang="fr-CA" sz="2400" kern="100" dirty="0">
                <a:effectLst/>
                <a:latin typeface="Asap" panose="020B0604020202020204" charset="0"/>
                <a:ea typeface="Calibri" panose="020F0502020204030204" pitchFamily="34" charset="0"/>
                <a:cs typeface="Times New Roman" panose="02020603050405020304" pitchFamily="18" charset="0"/>
              </a:rPr>
              <a:t>Question de recherche comme point pivot entre cadre et méthode/projet</a:t>
            </a:r>
          </a:p>
          <a:p>
            <a:pPr marL="0" marR="0">
              <a:lnSpc>
                <a:spcPct val="107000"/>
              </a:lnSpc>
              <a:spcBef>
                <a:spcPts val="0"/>
              </a:spcBef>
              <a:spcAft>
                <a:spcPts val="800"/>
              </a:spcAft>
            </a:pPr>
            <a:endParaRPr lang="fr-CA" sz="2400" kern="100" dirty="0">
              <a:effectLst/>
              <a:latin typeface="Asap" panose="020B060402020202020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CA" sz="2400" kern="100" dirty="0">
                <a:effectLst/>
                <a:latin typeface="Asap" panose="020B0604020202020204" charset="0"/>
                <a:ea typeface="Calibri" panose="020F0502020204030204" pitchFamily="34" charset="0"/>
                <a:cs typeface="Times New Roman" panose="02020603050405020304" pitchFamily="18" charset="0"/>
              </a:rPr>
              <a:t>Une bonne hypothèse </a:t>
            </a:r>
            <a:r>
              <a:rPr lang="fr-CA" sz="2400" b="1" kern="100" dirty="0">
                <a:effectLst/>
                <a:latin typeface="Asap" panose="020B0604020202020204" charset="0"/>
                <a:ea typeface="Calibri" panose="020F0502020204030204" pitchFamily="34" charset="0"/>
                <a:cs typeface="Times New Roman" panose="02020603050405020304" pitchFamily="18" charset="0"/>
              </a:rPr>
              <a:t>quanti</a:t>
            </a:r>
            <a:r>
              <a:rPr lang="fr-CA" sz="2400" b="1" kern="100" dirty="0">
                <a:latin typeface="Asap" panose="020B0604020202020204" charset="0"/>
                <a:ea typeface="Calibri" panose="020F0502020204030204" pitchFamily="34" charset="0"/>
                <a:cs typeface="Times New Roman" panose="02020603050405020304" pitchFamily="18" charset="0"/>
              </a:rPr>
              <a:t>tative</a:t>
            </a:r>
            <a:r>
              <a:rPr lang="fr-CA" sz="2400" kern="100" dirty="0">
                <a:effectLst/>
                <a:latin typeface="Asap" panose="020B0604020202020204" charset="0"/>
                <a:ea typeface="Calibri" panose="020F0502020204030204" pitchFamily="34" charset="0"/>
                <a:cs typeface="Times New Roman" panose="02020603050405020304" pitchFamily="18" charset="0"/>
              </a:rPr>
              <a:t> : </a:t>
            </a:r>
          </a:p>
          <a:p>
            <a:pPr marL="342900" marR="0" lvl="0" indent="-342900">
              <a:lnSpc>
                <a:spcPct val="107000"/>
              </a:lnSpc>
              <a:spcBef>
                <a:spcPts val="0"/>
              </a:spcBef>
              <a:spcAft>
                <a:spcPts val="0"/>
              </a:spcAft>
              <a:buFont typeface="Calibri" panose="020F0502020204030204" pitchFamily="34" charset="0"/>
              <a:buChar char="-"/>
            </a:pPr>
            <a:r>
              <a:rPr lang="fr-CA" sz="2400" kern="100" dirty="0">
                <a:effectLst/>
                <a:latin typeface="Asap" panose="020B0604020202020204" charset="0"/>
                <a:ea typeface="Calibri" panose="020F0502020204030204" pitchFamily="34" charset="0"/>
                <a:cs typeface="Times New Roman" panose="02020603050405020304" pitchFamily="18" charset="0"/>
              </a:rPr>
              <a:t>Identifier les variables à tester ; doivent être observables et mesurables (construits clairs) </a:t>
            </a:r>
          </a:p>
          <a:p>
            <a:pPr marL="342900" marR="0" lvl="0" indent="-342900">
              <a:lnSpc>
                <a:spcPct val="107000"/>
              </a:lnSpc>
              <a:spcBef>
                <a:spcPts val="0"/>
              </a:spcBef>
              <a:spcAft>
                <a:spcPts val="0"/>
              </a:spcAft>
              <a:buFont typeface="Calibri" panose="020F0502020204030204" pitchFamily="34" charset="0"/>
              <a:buChar char="-"/>
            </a:pPr>
            <a:r>
              <a:rPr lang="fr-CA" sz="2400" kern="100" dirty="0">
                <a:effectLst/>
                <a:latin typeface="Asap" panose="020B0604020202020204" charset="0"/>
                <a:ea typeface="Calibri" panose="020F0502020204030204" pitchFamily="34" charset="0"/>
                <a:cs typeface="Times New Roman" panose="02020603050405020304" pitchFamily="18" charset="0"/>
              </a:rPr>
              <a:t>Identifier le type et la direction de la relation à tester</a:t>
            </a:r>
          </a:p>
          <a:p>
            <a:pPr marL="342900" marR="0" lvl="0" indent="-342900">
              <a:lnSpc>
                <a:spcPct val="107000"/>
              </a:lnSpc>
              <a:spcBef>
                <a:spcPts val="0"/>
              </a:spcBef>
              <a:spcAft>
                <a:spcPts val="0"/>
              </a:spcAft>
              <a:buFont typeface="Calibri" panose="020F0502020204030204" pitchFamily="34" charset="0"/>
              <a:buChar char="-"/>
            </a:pPr>
            <a:r>
              <a:rPr lang="fr-CA" sz="2400" kern="100" dirty="0">
                <a:effectLst/>
                <a:latin typeface="Asap" panose="020B0604020202020204" charset="0"/>
                <a:ea typeface="Calibri" panose="020F0502020204030204" pitchFamily="34" charset="0"/>
                <a:cs typeface="Times New Roman" panose="02020603050405020304" pitchFamily="18" charset="0"/>
              </a:rPr>
              <a:t>Testable à l'aide de données empiriques</a:t>
            </a:r>
          </a:p>
          <a:p>
            <a:pPr marL="342900" marR="0" lvl="0" indent="-342900">
              <a:lnSpc>
                <a:spcPct val="107000"/>
              </a:lnSpc>
              <a:spcBef>
                <a:spcPts val="0"/>
              </a:spcBef>
              <a:spcAft>
                <a:spcPts val="800"/>
              </a:spcAft>
              <a:buFont typeface="Calibri" panose="020F0502020204030204" pitchFamily="34" charset="0"/>
              <a:buChar char="-"/>
            </a:pPr>
            <a:r>
              <a:rPr lang="fr-CA" sz="2400" kern="100" dirty="0">
                <a:effectLst/>
                <a:latin typeface="Asap" panose="020B0604020202020204" charset="0"/>
                <a:ea typeface="Calibri" panose="020F0502020204030204" pitchFamily="34" charset="0"/>
                <a:cs typeface="Times New Roman" panose="02020603050405020304" pitchFamily="18" charset="0"/>
              </a:rPr>
              <a:t>Recherche semble réaliste et faisable </a:t>
            </a:r>
          </a:p>
          <a:p>
            <a:pPr marL="0" marR="0">
              <a:lnSpc>
                <a:spcPct val="107000"/>
              </a:lnSpc>
              <a:spcBef>
                <a:spcPts val="0"/>
              </a:spcBef>
              <a:spcAft>
                <a:spcPts val="800"/>
              </a:spcAft>
            </a:pPr>
            <a:r>
              <a:rPr lang="fr-CA" sz="2400" kern="100" dirty="0">
                <a:effectLst/>
                <a:latin typeface="Asap" panose="020B060402020202020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fr-CA" sz="2400" kern="100" dirty="0">
                <a:effectLst/>
                <a:latin typeface="Asap" panose="020B0604020202020204" charset="0"/>
                <a:ea typeface="Calibri" panose="020F0502020204030204" pitchFamily="34" charset="0"/>
                <a:cs typeface="Times New Roman" panose="02020603050405020304" pitchFamily="18" charset="0"/>
              </a:rPr>
              <a:t>Une bonne question recherche </a:t>
            </a:r>
            <a:r>
              <a:rPr lang="fr-CA" sz="2400" b="1" kern="100" dirty="0">
                <a:effectLst/>
                <a:latin typeface="Asap" panose="020B0604020202020204" charset="0"/>
                <a:ea typeface="Calibri" panose="020F0502020204030204" pitchFamily="34" charset="0"/>
                <a:cs typeface="Times New Roman" panose="02020603050405020304" pitchFamily="18" charset="0"/>
              </a:rPr>
              <a:t>qualitative </a:t>
            </a:r>
            <a:r>
              <a:rPr lang="fr-CA" sz="2400" kern="100" dirty="0">
                <a:effectLst/>
                <a:latin typeface="Asap" panose="020B060402020202020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Calibri" panose="020F0502020204030204" pitchFamily="34" charset="0"/>
              <a:buChar char="-"/>
            </a:pPr>
            <a:r>
              <a:rPr lang="fr-CA" sz="2400" kern="100" dirty="0">
                <a:effectLst/>
                <a:latin typeface="Asap" panose="020B0604020202020204" charset="0"/>
                <a:ea typeface="Calibri" panose="020F0502020204030204" pitchFamily="34" charset="0"/>
                <a:cs typeface="Times New Roman" panose="02020603050405020304" pitchFamily="18" charset="0"/>
              </a:rPr>
              <a:t>Identifier le phénomène et qu’on cherche à savoir</a:t>
            </a:r>
          </a:p>
          <a:p>
            <a:pPr marL="342900" marR="0" lvl="0" indent="-342900">
              <a:lnSpc>
                <a:spcPct val="107000"/>
              </a:lnSpc>
              <a:spcBef>
                <a:spcPts val="0"/>
              </a:spcBef>
              <a:spcAft>
                <a:spcPts val="0"/>
              </a:spcAft>
              <a:buFont typeface="Calibri" panose="020F0502020204030204" pitchFamily="34" charset="0"/>
              <a:buChar char="-"/>
            </a:pPr>
            <a:r>
              <a:rPr lang="fr-CA" sz="2400" kern="100" dirty="0">
                <a:effectLst/>
                <a:latin typeface="Asap" panose="020B0604020202020204" charset="0"/>
                <a:ea typeface="Calibri" panose="020F0502020204030204" pitchFamily="34" charset="0"/>
                <a:cs typeface="Times New Roman" panose="02020603050405020304" pitchFamily="18" charset="0"/>
              </a:rPr>
              <a:t>Approprié pour un devis qualitatif (description, découverte, pas objet causal)</a:t>
            </a:r>
          </a:p>
          <a:p>
            <a:pPr marL="342900" marR="0" lvl="0" indent="-342900">
              <a:lnSpc>
                <a:spcPct val="107000"/>
              </a:lnSpc>
              <a:spcBef>
                <a:spcPts val="0"/>
              </a:spcBef>
              <a:spcAft>
                <a:spcPts val="0"/>
              </a:spcAft>
              <a:buFont typeface="Calibri" panose="020F0502020204030204" pitchFamily="34" charset="0"/>
              <a:buChar char="-"/>
            </a:pPr>
            <a:r>
              <a:rPr lang="fr-CA" sz="2400" kern="100" dirty="0">
                <a:effectLst/>
                <a:latin typeface="Asap" panose="020B0604020202020204" charset="0"/>
                <a:ea typeface="Calibri" panose="020F0502020204030204" pitchFamily="34" charset="0"/>
                <a:cs typeface="Times New Roman" panose="02020603050405020304" pitchFamily="18" charset="0"/>
              </a:rPr>
              <a:t>Identifier clairement le contexte et les participants </a:t>
            </a:r>
          </a:p>
        </p:txBody>
      </p:sp>
    </p:spTree>
    <p:extLst>
      <p:ext uri="{BB962C8B-B14F-4D97-AF65-F5344CB8AC3E}">
        <p14:creationId xmlns:p14="http://schemas.microsoft.com/office/powerpoint/2010/main" val="15325397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p18"/>
          <p:cNvPicPr preferRelativeResize="0"/>
          <p:nvPr/>
        </p:nvPicPr>
        <p:blipFill>
          <a:blip r:embed="rId3">
            <a:alphaModFix/>
          </a:blip>
          <a:stretch>
            <a:fillRect/>
          </a:stretch>
        </p:blipFill>
        <p:spPr>
          <a:xfrm>
            <a:off x="0" y="-12"/>
            <a:ext cx="18288000" cy="10287000"/>
          </a:xfrm>
          <a:prstGeom prst="rect">
            <a:avLst/>
          </a:prstGeom>
          <a:noFill/>
          <a:ln>
            <a:noFill/>
          </a:ln>
        </p:spPr>
      </p:pic>
      <p:sp>
        <p:nvSpPr>
          <p:cNvPr id="269" name="Google Shape;269;p18"/>
          <p:cNvSpPr txBox="1"/>
          <p:nvPr/>
        </p:nvSpPr>
        <p:spPr>
          <a:xfrm>
            <a:off x="384116" y="739585"/>
            <a:ext cx="17519700" cy="1551194"/>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fr-CA" sz="7200" b="1" i="0" u="none" strike="noStrike" cap="none" dirty="0">
                <a:solidFill>
                  <a:srgbClr val="89D0D6"/>
                </a:solidFill>
                <a:latin typeface="Red Hat Display"/>
                <a:ea typeface="Red Hat Display"/>
                <a:cs typeface="Red Hat Display"/>
                <a:sym typeface="Red Hat Display"/>
              </a:rPr>
              <a:t>Objectif(s)</a:t>
            </a:r>
            <a:endParaRPr lang="fr-CA" sz="1100" dirty="0">
              <a:solidFill>
                <a:srgbClr val="89D0D6"/>
              </a:solidFill>
            </a:endParaRPr>
          </a:p>
        </p:txBody>
      </p:sp>
      <p:sp>
        <p:nvSpPr>
          <p:cNvPr id="2" name="TextBox 1">
            <a:extLst>
              <a:ext uri="{FF2B5EF4-FFF2-40B4-BE49-F238E27FC236}">
                <a16:creationId xmlns:a16="http://schemas.microsoft.com/office/drawing/2014/main" id="{8D2ADE2A-1BA0-DA29-956D-407A0FD83DFB}"/>
              </a:ext>
            </a:extLst>
          </p:cNvPr>
          <p:cNvSpPr txBox="1"/>
          <p:nvPr/>
        </p:nvSpPr>
        <p:spPr>
          <a:xfrm>
            <a:off x="4633180" y="4854145"/>
            <a:ext cx="9021571" cy="578685"/>
          </a:xfrm>
          <a:prstGeom prst="rect">
            <a:avLst/>
          </a:prstGeom>
          <a:solidFill>
            <a:srgbClr val="F2A81A"/>
          </a:solidFill>
          <a:ln>
            <a:solidFill>
              <a:srgbClr val="89D0D6"/>
            </a:solidFill>
          </a:ln>
        </p:spPr>
        <p:txBody>
          <a:bodyPr wrap="square" rtlCol="0">
            <a:spAutoFit/>
          </a:bodyPr>
          <a:lstStyle/>
          <a:p>
            <a:pPr marL="0" marR="0" algn="ctr">
              <a:lnSpc>
                <a:spcPct val="107000"/>
              </a:lnSpc>
              <a:spcBef>
                <a:spcPts val="0"/>
              </a:spcBef>
              <a:spcAft>
                <a:spcPts val="800"/>
              </a:spcAft>
            </a:pPr>
            <a:r>
              <a:rPr lang="fr-CA" sz="3200" kern="100" dirty="0">
                <a:effectLst/>
                <a:latin typeface="Asap" panose="020B0604020202020204" charset="0"/>
                <a:ea typeface="Calibri" panose="020F0502020204030204" pitchFamily="34" charset="0"/>
                <a:cs typeface="Times New Roman" panose="02020603050405020304" pitchFamily="18" charset="0"/>
              </a:rPr>
              <a:t>Clair, précis et répond à la question/hypothèse</a:t>
            </a:r>
          </a:p>
        </p:txBody>
      </p:sp>
    </p:spTree>
    <p:extLst>
      <p:ext uri="{BB962C8B-B14F-4D97-AF65-F5344CB8AC3E}">
        <p14:creationId xmlns:p14="http://schemas.microsoft.com/office/powerpoint/2010/main" val="1914286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DECEA"/>
        </a:solidFill>
        <a:effectLst/>
      </p:bgPr>
    </p:bg>
    <p:spTree>
      <p:nvGrpSpPr>
        <p:cNvPr id="1" name="Shape 215"/>
        <p:cNvGrpSpPr/>
        <p:nvPr/>
      </p:nvGrpSpPr>
      <p:grpSpPr>
        <a:xfrm>
          <a:off x="0" y="0"/>
          <a:ext cx="0" cy="0"/>
          <a:chOff x="0" y="0"/>
          <a:chExt cx="0" cy="0"/>
        </a:xfrm>
      </p:grpSpPr>
      <p:pic>
        <p:nvPicPr>
          <p:cNvPr id="216" name="Google Shape;216;p16"/>
          <p:cNvPicPr preferRelativeResize="0"/>
          <p:nvPr/>
        </p:nvPicPr>
        <p:blipFill>
          <a:blip r:embed="rId3">
            <a:alphaModFix/>
          </a:blip>
          <a:stretch>
            <a:fillRect/>
          </a:stretch>
        </p:blipFill>
        <p:spPr>
          <a:xfrm>
            <a:off x="0" y="-12"/>
            <a:ext cx="18288000" cy="10287000"/>
          </a:xfrm>
          <a:prstGeom prst="rect">
            <a:avLst/>
          </a:prstGeom>
          <a:noFill/>
          <a:ln>
            <a:noFill/>
          </a:ln>
        </p:spPr>
      </p:pic>
      <p:sp>
        <p:nvSpPr>
          <p:cNvPr id="3" name="Rectangle 2">
            <a:extLst>
              <a:ext uri="{FF2B5EF4-FFF2-40B4-BE49-F238E27FC236}">
                <a16:creationId xmlns:a16="http://schemas.microsoft.com/office/drawing/2014/main" id="{1AC33D3B-5D12-C548-35B9-7AB9863CF230}"/>
              </a:ext>
            </a:extLst>
          </p:cNvPr>
          <p:cNvSpPr/>
          <p:nvPr/>
        </p:nvSpPr>
        <p:spPr>
          <a:xfrm>
            <a:off x="2498270" y="3222226"/>
            <a:ext cx="13291458" cy="914400"/>
          </a:xfrm>
          <a:prstGeom prst="rect">
            <a:avLst/>
          </a:prstGeom>
          <a:solidFill>
            <a:schemeClr val="tx2"/>
          </a:solidFill>
          <a:ln>
            <a:solidFill>
              <a:srgbClr val="89D0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800" b="1" dirty="0">
                <a:solidFill>
                  <a:schemeClr val="tx2">
                    <a:lumMod val="90000"/>
                  </a:schemeClr>
                </a:solidFill>
                <a:latin typeface="Red Hat Display" panose="020B0604020202020204" charset="0"/>
                <a:ea typeface="Red Hat Display" panose="020B0604020202020204" charset="0"/>
                <a:cs typeface="Red Hat Display" panose="020B0604020202020204" charset="0"/>
              </a:rPr>
              <a:t>Contexte de la problématique</a:t>
            </a:r>
          </a:p>
        </p:txBody>
      </p:sp>
      <p:sp>
        <p:nvSpPr>
          <p:cNvPr id="4" name="Rectangle 3">
            <a:extLst>
              <a:ext uri="{FF2B5EF4-FFF2-40B4-BE49-F238E27FC236}">
                <a16:creationId xmlns:a16="http://schemas.microsoft.com/office/drawing/2014/main" id="{B2D0DC5D-3BA8-A1FE-BF73-131392D1C8E3}"/>
              </a:ext>
            </a:extLst>
          </p:cNvPr>
          <p:cNvSpPr/>
          <p:nvPr/>
        </p:nvSpPr>
        <p:spPr>
          <a:xfrm>
            <a:off x="2996291" y="4146251"/>
            <a:ext cx="12295416" cy="914400"/>
          </a:xfrm>
          <a:prstGeom prst="rect">
            <a:avLst/>
          </a:prstGeom>
          <a:solidFill>
            <a:schemeClr val="tx2"/>
          </a:solidFill>
          <a:ln>
            <a:solidFill>
              <a:srgbClr val="89D0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800" b="1" dirty="0">
                <a:solidFill>
                  <a:schemeClr val="tx2">
                    <a:lumMod val="90000"/>
                  </a:schemeClr>
                </a:solidFill>
                <a:latin typeface="Red Hat Display" panose="020B0604020202020204" charset="0"/>
                <a:ea typeface="Red Hat Display" panose="020B0604020202020204" charset="0"/>
                <a:cs typeface="Red Hat Display" panose="020B0604020202020204" charset="0"/>
              </a:rPr>
              <a:t>Problématique générale</a:t>
            </a:r>
          </a:p>
        </p:txBody>
      </p:sp>
      <p:sp>
        <p:nvSpPr>
          <p:cNvPr id="5" name="Rectangle 4">
            <a:extLst>
              <a:ext uri="{FF2B5EF4-FFF2-40B4-BE49-F238E27FC236}">
                <a16:creationId xmlns:a16="http://schemas.microsoft.com/office/drawing/2014/main" id="{873B0C24-F11A-4D1B-E6EA-9D39D60858B8}"/>
              </a:ext>
            </a:extLst>
          </p:cNvPr>
          <p:cNvSpPr/>
          <p:nvPr/>
        </p:nvSpPr>
        <p:spPr>
          <a:xfrm>
            <a:off x="3559627" y="5086146"/>
            <a:ext cx="11168743" cy="914400"/>
          </a:xfrm>
          <a:prstGeom prst="rect">
            <a:avLst/>
          </a:prstGeom>
          <a:solidFill>
            <a:schemeClr val="tx2"/>
          </a:solidFill>
          <a:ln>
            <a:solidFill>
              <a:srgbClr val="89D0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800" b="1" dirty="0">
                <a:solidFill>
                  <a:schemeClr val="tx2">
                    <a:lumMod val="90000"/>
                  </a:schemeClr>
                </a:solidFill>
                <a:latin typeface="Red Hat Display" panose="020B0604020202020204" charset="0"/>
                <a:ea typeface="Red Hat Display" panose="020B0604020202020204" charset="0"/>
                <a:cs typeface="Red Hat Display" panose="020B0604020202020204" charset="0"/>
              </a:rPr>
              <a:t>Problématique de la recherche</a:t>
            </a:r>
          </a:p>
        </p:txBody>
      </p:sp>
      <p:sp>
        <p:nvSpPr>
          <p:cNvPr id="6" name="Rectangle 5">
            <a:extLst>
              <a:ext uri="{FF2B5EF4-FFF2-40B4-BE49-F238E27FC236}">
                <a16:creationId xmlns:a16="http://schemas.microsoft.com/office/drawing/2014/main" id="{1130F50E-182C-9BFD-2484-B5D9C7BED9D7}"/>
              </a:ext>
            </a:extLst>
          </p:cNvPr>
          <p:cNvSpPr/>
          <p:nvPr/>
        </p:nvSpPr>
        <p:spPr>
          <a:xfrm>
            <a:off x="4073977" y="6012925"/>
            <a:ext cx="10140042" cy="914400"/>
          </a:xfrm>
          <a:prstGeom prst="rect">
            <a:avLst/>
          </a:prstGeom>
          <a:solidFill>
            <a:schemeClr val="tx2"/>
          </a:solidFill>
          <a:ln>
            <a:solidFill>
              <a:srgbClr val="89D0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800" b="1" dirty="0">
                <a:solidFill>
                  <a:schemeClr val="tx2">
                    <a:lumMod val="90000"/>
                  </a:schemeClr>
                </a:solidFill>
                <a:latin typeface="Red Hat Display" panose="020B0604020202020204" charset="0"/>
                <a:ea typeface="Red Hat Display" panose="020B0604020202020204" charset="0"/>
                <a:cs typeface="Red Hat Display" panose="020B0604020202020204" charset="0"/>
              </a:rPr>
              <a:t>Recension des travaux de recherche</a:t>
            </a:r>
          </a:p>
        </p:txBody>
      </p:sp>
      <p:sp>
        <p:nvSpPr>
          <p:cNvPr id="7" name="Rectangle 6">
            <a:extLst>
              <a:ext uri="{FF2B5EF4-FFF2-40B4-BE49-F238E27FC236}">
                <a16:creationId xmlns:a16="http://schemas.microsoft.com/office/drawing/2014/main" id="{54E4160E-EE1E-8B29-1AA3-7BB49660D886}"/>
              </a:ext>
            </a:extLst>
          </p:cNvPr>
          <p:cNvSpPr/>
          <p:nvPr/>
        </p:nvSpPr>
        <p:spPr>
          <a:xfrm>
            <a:off x="4596490" y="6931901"/>
            <a:ext cx="9095015" cy="914400"/>
          </a:xfrm>
          <a:prstGeom prst="rect">
            <a:avLst/>
          </a:prstGeom>
          <a:solidFill>
            <a:schemeClr val="tx2"/>
          </a:solidFill>
          <a:ln>
            <a:solidFill>
              <a:srgbClr val="89D0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800" b="1" dirty="0">
                <a:solidFill>
                  <a:schemeClr val="tx2">
                    <a:lumMod val="90000"/>
                  </a:schemeClr>
                </a:solidFill>
                <a:latin typeface="Red Hat Display" panose="020B0604020202020204" charset="0"/>
                <a:ea typeface="Red Hat Display" panose="020B0604020202020204" charset="0"/>
                <a:cs typeface="Red Hat Display" panose="020B0604020202020204" charset="0"/>
              </a:rPr>
              <a:t>Problème de la recherche</a:t>
            </a:r>
          </a:p>
        </p:txBody>
      </p:sp>
      <p:sp>
        <p:nvSpPr>
          <p:cNvPr id="8" name="Rectangle 7">
            <a:extLst>
              <a:ext uri="{FF2B5EF4-FFF2-40B4-BE49-F238E27FC236}">
                <a16:creationId xmlns:a16="http://schemas.microsoft.com/office/drawing/2014/main" id="{BC5A19F2-8723-28A8-A55B-E36F12F76767}"/>
              </a:ext>
            </a:extLst>
          </p:cNvPr>
          <p:cNvSpPr/>
          <p:nvPr/>
        </p:nvSpPr>
        <p:spPr>
          <a:xfrm>
            <a:off x="5159825" y="7867206"/>
            <a:ext cx="7968343" cy="914400"/>
          </a:xfrm>
          <a:prstGeom prst="rect">
            <a:avLst/>
          </a:prstGeom>
          <a:solidFill>
            <a:srgbClr val="F2A81A"/>
          </a:solidFill>
          <a:ln>
            <a:solidFill>
              <a:srgbClr val="89D0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800" b="1" dirty="0">
                <a:solidFill>
                  <a:schemeClr val="tx1">
                    <a:lumMod val="95000"/>
                    <a:lumOff val="5000"/>
                  </a:schemeClr>
                </a:solidFill>
                <a:latin typeface="Red Hat Display" panose="020B0604020202020204" charset="0"/>
                <a:ea typeface="Red Hat Display" panose="020B0604020202020204" charset="0"/>
                <a:cs typeface="Red Hat Display" panose="020B0604020202020204" charset="0"/>
              </a:rPr>
              <a:t>Question(s) et/ou hypothèses de recherche</a:t>
            </a:r>
          </a:p>
        </p:txBody>
      </p:sp>
      <p:pic>
        <p:nvPicPr>
          <p:cNvPr id="11" name="Picture 10">
            <a:extLst>
              <a:ext uri="{FF2B5EF4-FFF2-40B4-BE49-F238E27FC236}">
                <a16:creationId xmlns:a16="http://schemas.microsoft.com/office/drawing/2014/main" id="{677F0618-2C86-13FA-32E3-1D466A0ED3F8}"/>
              </a:ext>
            </a:extLst>
          </p:cNvPr>
          <p:cNvPicPr>
            <a:picLocks noChangeAspect="1"/>
          </p:cNvPicPr>
          <p:nvPr/>
        </p:nvPicPr>
        <p:blipFill>
          <a:blip r:embed="rId4"/>
          <a:stretch>
            <a:fillRect/>
          </a:stretch>
        </p:blipFill>
        <p:spPr>
          <a:xfrm>
            <a:off x="2498270" y="3968752"/>
            <a:ext cx="13251778" cy="2849706"/>
          </a:xfrm>
          <a:prstGeom prst="rect">
            <a:avLst/>
          </a:prstGeom>
        </p:spPr>
      </p:pic>
    </p:spTree>
    <p:extLst>
      <p:ext uri="{BB962C8B-B14F-4D97-AF65-F5344CB8AC3E}">
        <p14:creationId xmlns:p14="http://schemas.microsoft.com/office/powerpoint/2010/main" val="30733986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p18"/>
          <p:cNvPicPr preferRelativeResize="0"/>
          <p:nvPr/>
        </p:nvPicPr>
        <p:blipFill>
          <a:blip r:embed="rId3">
            <a:alphaModFix/>
          </a:blip>
          <a:stretch>
            <a:fillRect/>
          </a:stretch>
        </p:blipFill>
        <p:spPr>
          <a:xfrm>
            <a:off x="0" y="-12"/>
            <a:ext cx="18288000" cy="10287000"/>
          </a:xfrm>
          <a:prstGeom prst="rect">
            <a:avLst/>
          </a:prstGeom>
          <a:noFill/>
          <a:ln>
            <a:noFill/>
          </a:ln>
        </p:spPr>
      </p:pic>
      <p:sp>
        <p:nvSpPr>
          <p:cNvPr id="269" name="Google Shape;269;p18"/>
          <p:cNvSpPr txBox="1"/>
          <p:nvPr/>
        </p:nvSpPr>
        <p:spPr>
          <a:xfrm>
            <a:off x="384116" y="739585"/>
            <a:ext cx="17519700" cy="1551194"/>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fr-CA" sz="7200" b="1" i="0" u="none" strike="noStrike" cap="none" dirty="0">
                <a:solidFill>
                  <a:srgbClr val="89D0D6"/>
                </a:solidFill>
                <a:latin typeface="Red Hat Display"/>
                <a:ea typeface="Red Hat Display"/>
                <a:cs typeface="Red Hat Display"/>
                <a:sym typeface="Red Hat Display"/>
              </a:rPr>
              <a:t>Méthodes (environ 350 mots)</a:t>
            </a:r>
            <a:endParaRPr lang="fr-CA" sz="1100" dirty="0">
              <a:solidFill>
                <a:srgbClr val="89D0D6"/>
              </a:solidFill>
            </a:endParaRPr>
          </a:p>
        </p:txBody>
      </p:sp>
      <p:sp>
        <p:nvSpPr>
          <p:cNvPr id="2" name="TextBox 1">
            <a:extLst>
              <a:ext uri="{FF2B5EF4-FFF2-40B4-BE49-F238E27FC236}">
                <a16:creationId xmlns:a16="http://schemas.microsoft.com/office/drawing/2014/main" id="{8D2ADE2A-1BA0-DA29-956D-407A0FD83DFB}"/>
              </a:ext>
            </a:extLst>
          </p:cNvPr>
          <p:cNvSpPr txBox="1"/>
          <p:nvPr/>
        </p:nvSpPr>
        <p:spPr>
          <a:xfrm>
            <a:off x="2522730" y="2769099"/>
            <a:ext cx="4696201" cy="2740750"/>
          </a:xfrm>
          <a:prstGeom prst="rect">
            <a:avLst/>
          </a:prstGeom>
          <a:noFill/>
        </p:spPr>
        <p:txBody>
          <a:bodyPr wrap="square" rtlCol="0">
            <a:spAutoFit/>
          </a:bodyPr>
          <a:lstStyle/>
          <a:p>
            <a:pPr marL="342900" marR="0" indent="-342900">
              <a:lnSpc>
                <a:spcPct val="107000"/>
              </a:lnSpc>
              <a:spcBef>
                <a:spcPts val="0"/>
              </a:spcBef>
              <a:spcAft>
                <a:spcPts val="800"/>
              </a:spcAft>
              <a:buFont typeface="Wingdings" panose="05000000000000000000" pitchFamily="2" charset="2"/>
              <a:buChar char="Ø"/>
            </a:pPr>
            <a:r>
              <a:rPr lang="fr-CA" sz="2400" kern="100" dirty="0">
                <a:latin typeface="Asap" panose="020B0604020202020204" charset="0"/>
                <a:ea typeface="Calibri" panose="020F0502020204030204" pitchFamily="34" charset="0"/>
                <a:cs typeface="Times New Roman" panose="02020603050405020304" pitchFamily="18" charset="0"/>
              </a:rPr>
              <a:t>Aller droit au but</a:t>
            </a:r>
          </a:p>
          <a:p>
            <a:pPr marL="342900" marR="0" indent="-342900">
              <a:lnSpc>
                <a:spcPct val="107000"/>
              </a:lnSpc>
              <a:spcBef>
                <a:spcPts val="0"/>
              </a:spcBef>
              <a:spcAft>
                <a:spcPts val="800"/>
              </a:spcAft>
              <a:buFont typeface="Wingdings" panose="05000000000000000000" pitchFamily="2" charset="2"/>
              <a:buChar char="Ø"/>
            </a:pPr>
            <a:r>
              <a:rPr lang="fr-CA" sz="2400" kern="100" dirty="0">
                <a:effectLst/>
                <a:latin typeface="Asap" panose="020B0604020202020204" charset="0"/>
                <a:ea typeface="Calibri" panose="020F0502020204030204" pitchFamily="34" charset="0"/>
                <a:cs typeface="Times New Roman" panose="02020603050405020304" pitchFamily="18" charset="0"/>
              </a:rPr>
              <a:t>Rester clair et concis </a:t>
            </a:r>
          </a:p>
          <a:p>
            <a:pPr marL="342900" marR="0" indent="-342900">
              <a:lnSpc>
                <a:spcPct val="107000"/>
              </a:lnSpc>
              <a:spcBef>
                <a:spcPts val="0"/>
              </a:spcBef>
              <a:spcAft>
                <a:spcPts val="800"/>
              </a:spcAft>
              <a:buFont typeface="Wingdings" panose="05000000000000000000" pitchFamily="2" charset="2"/>
              <a:buChar char="Ø"/>
            </a:pPr>
            <a:r>
              <a:rPr lang="fr-CA" sz="2400" kern="100" dirty="0">
                <a:latin typeface="Asap" panose="020B0604020202020204" charset="0"/>
                <a:ea typeface="Calibri" panose="020F0502020204030204" pitchFamily="34" charset="0"/>
                <a:cs typeface="Times New Roman" panose="02020603050405020304" pitchFamily="18" charset="0"/>
              </a:rPr>
              <a:t>S’assurer d’une bonne validité</a:t>
            </a:r>
          </a:p>
          <a:p>
            <a:pPr marL="342900" marR="0" indent="-342900">
              <a:lnSpc>
                <a:spcPct val="107000"/>
              </a:lnSpc>
              <a:spcBef>
                <a:spcPts val="0"/>
              </a:spcBef>
              <a:spcAft>
                <a:spcPts val="800"/>
              </a:spcAft>
              <a:buFont typeface="Wingdings" panose="05000000000000000000" pitchFamily="2" charset="2"/>
              <a:buChar char="Ø"/>
            </a:pPr>
            <a:r>
              <a:rPr lang="fr-CA" sz="2400" kern="100" dirty="0">
                <a:effectLst/>
                <a:latin typeface="Asap" panose="020B0604020202020204" charset="0"/>
                <a:ea typeface="Calibri" panose="020F0502020204030204" pitchFamily="34" charset="0"/>
                <a:cs typeface="Times New Roman" panose="02020603050405020304" pitchFamily="18" charset="0"/>
              </a:rPr>
              <a:t>Mentionner la taille de l’échantillon, le recrutement, les analyses prévues, etc. </a:t>
            </a:r>
          </a:p>
        </p:txBody>
      </p:sp>
      <p:pic>
        <p:nvPicPr>
          <p:cNvPr id="4" name="Picture 3" descr="A close-up of a document&#10;&#10;Description automatically generated">
            <a:extLst>
              <a:ext uri="{FF2B5EF4-FFF2-40B4-BE49-F238E27FC236}">
                <a16:creationId xmlns:a16="http://schemas.microsoft.com/office/drawing/2014/main" id="{2A34E386-87AF-DA99-9145-E0D9461812A6}"/>
              </a:ext>
            </a:extLst>
          </p:cNvPr>
          <p:cNvPicPr>
            <a:picLocks noChangeAspect="1"/>
          </p:cNvPicPr>
          <p:nvPr/>
        </p:nvPicPr>
        <p:blipFill>
          <a:blip r:embed="rId4"/>
          <a:stretch>
            <a:fillRect/>
          </a:stretch>
        </p:blipFill>
        <p:spPr>
          <a:xfrm>
            <a:off x="7218931" y="2452533"/>
            <a:ext cx="10127905" cy="6948642"/>
          </a:xfrm>
          <a:prstGeom prst="rect">
            <a:avLst/>
          </a:prstGeom>
        </p:spPr>
      </p:pic>
    </p:spTree>
    <p:extLst>
      <p:ext uri="{BB962C8B-B14F-4D97-AF65-F5344CB8AC3E}">
        <p14:creationId xmlns:p14="http://schemas.microsoft.com/office/powerpoint/2010/main" val="17917271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9">
          <a:extLst>
            <a:ext uri="{FF2B5EF4-FFF2-40B4-BE49-F238E27FC236}">
              <a16:creationId xmlns:a16="http://schemas.microsoft.com/office/drawing/2014/main" id="{12EEE5B5-5EFF-B908-466D-73B60FDC3BA6}"/>
            </a:ext>
          </a:extLst>
        </p:cNvPr>
        <p:cNvGrpSpPr/>
        <p:nvPr/>
      </p:nvGrpSpPr>
      <p:grpSpPr>
        <a:xfrm>
          <a:off x="0" y="0"/>
          <a:ext cx="0" cy="0"/>
          <a:chOff x="0" y="0"/>
          <a:chExt cx="0" cy="0"/>
        </a:xfrm>
      </p:grpSpPr>
      <p:pic>
        <p:nvPicPr>
          <p:cNvPr id="250" name="Google Shape;250;p18">
            <a:extLst>
              <a:ext uri="{FF2B5EF4-FFF2-40B4-BE49-F238E27FC236}">
                <a16:creationId xmlns:a16="http://schemas.microsoft.com/office/drawing/2014/main" id="{62E37252-2F2D-90D8-4E2C-FB62CDF4E15D}"/>
              </a:ext>
            </a:extLst>
          </p:cNvPr>
          <p:cNvPicPr preferRelativeResize="0"/>
          <p:nvPr/>
        </p:nvPicPr>
        <p:blipFill>
          <a:blip r:embed="rId3">
            <a:alphaModFix/>
          </a:blip>
          <a:stretch>
            <a:fillRect/>
          </a:stretch>
        </p:blipFill>
        <p:spPr>
          <a:xfrm>
            <a:off x="0" y="-12"/>
            <a:ext cx="18288000" cy="10287000"/>
          </a:xfrm>
          <a:prstGeom prst="rect">
            <a:avLst/>
          </a:prstGeom>
          <a:noFill/>
          <a:ln>
            <a:noFill/>
          </a:ln>
        </p:spPr>
      </p:pic>
      <p:sp>
        <p:nvSpPr>
          <p:cNvPr id="269" name="Google Shape;269;p18">
            <a:extLst>
              <a:ext uri="{FF2B5EF4-FFF2-40B4-BE49-F238E27FC236}">
                <a16:creationId xmlns:a16="http://schemas.microsoft.com/office/drawing/2014/main" id="{32F9E062-7FAC-2757-9637-3AC6E0268003}"/>
              </a:ext>
            </a:extLst>
          </p:cNvPr>
          <p:cNvSpPr txBox="1"/>
          <p:nvPr/>
        </p:nvSpPr>
        <p:spPr>
          <a:xfrm>
            <a:off x="384116" y="739585"/>
            <a:ext cx="17519700" cy="1723549"/>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fr-CA" sz="8000" b="1" i="0" u="none" strike="noStrike" cap="none" dirty="0">
                <a:solidFill>
                  <a:srgbClr val="EA5339"/>
                </a:solidFill>
                <a:latin typeface="Red Hat Display"/>
                <a:ea typeface="Red Hat Display"/>
                <a:cs typeface="Red Hat Display"/>
                <a:sym typeface="Red Hat Display"/>
              </a:rPr>
              <a:t>Étapes d’une demande de bourse</a:t>
            </a:r>
            <a:endParaRPr lang="fr-CA" sz="1200" dirty="0"/>
          </a:p>
        </p:txBody>
      </p:sp>
      <p:sp>
        <p:nvSpPr>
          <p:cNvPr id="2" name="TextBox 1">
            <a:extLst>
              <a:ext uri="{FF2B5EF4-FFF2-40B4-BE49-F238E27FC236}">
                <a16:creationId xmlns:a16="http://schemas.microsoft.com/office/drawing/2014/main" id="{27E01A5C-B544-A981-5E18-FE0C657EEDCB}"/>
              </a:ext>
            </a:extLst>
          </p:cNvPr>
          <p:cNvSpPr txBox="1"/>
          <p:nvPr/>
        </p:nvSpPr>
        <p:spPr>
          <a:xfrm>
            <a:off x="2351314" y="3153486"/>
            <a:ext cx="13242472" cy="3108543"/>
          </a:xfrm>
          <a:prstGeom prst="rect">
            <a:avLst/>
          </a:prstGeom>
          <a:noFill/>
        </p:spPr>
        <p:txBody>
          <a:bodyPr wrap="square" rtlCol="0">
            <a:spAutoFit/>
          </a:bodyPr>
          <a:lstStyle/>
          <a:p>
            <a:pPr marL="342900" indent="-342900">
              <a:buFont typeface="Wingdings" panose="05000000000000000000" pitchFamily="2" charset="2"/>
              <a:buChar char="Ø"/>
            </a:pPr>
            <a:r>
              <a:rPr lang="fr-CA" sz="2800" b="1" dirty="0">
                <a:latin typeface="Asap" panose="020B0604020202020204" charset="0"/>
              </a:rPr>
              <a:t>Attentes</a:t>
            </a:r>
            <a:r>
              <a:rPr lang="fr-CA" sz="2800" dirty="0">
                <a:latin typeface="Asap" panose="020B0604020202020204" charset="0"/>
              </a:rPr>
              <a:t> – Comprendre les attentes de l’organisme de financement</a:t>
            </a:r>
          </a:p>
          <a:p>
            <a:r>
              <a:rPr lang="fr-CA" sz="2800" dirty="0">
                <a:latin typeface="Asap" panose="020B0604020202020204" charset="0"/>
              </a:rPr>
              <a:t> </a:t>
            </a:r>
          </a:p>
          <a:p>
            <a:pPr marL="342900" indent="-342900">
              <a:buFont typeface="Wingdings" panose="05000000000000000000" pitchFamily="2" charset="2"/>
              <a:buChar char="Ø"/>
            </a:pPr>
            <a:r>
              <a:rPr lang="fr-CA" sz="2800" b="1" dirty="0">
                <a:latin typeface="Asap" panose="020B0604020202020204" charset="0"/>
              </a:rPr>
              <a:t>Planification</a:t>
            </a:r>
            <a:r>
              <a:rPr lang="fr-CA" sz="2800" dirty="0">
                <a:latin typeface="Asap" panose="020B0604020202020204" charset="0"/>
              </a:rPr>
              <a:t> – Établir un calendrier réaliste et rassembler les pièces requises</a:t>
            </a:r>
          </a:p>
          <a:p>
            <a:r>
              <a:rPr lang="fr-CA" sz="2800" dirty="0">
                <a:latin typeface="Asap" panose="020B0604020202020204" charset="0"/>
              </a:rPr>
              <a:t> </a:t>
            </a:r>
          </a:p>
          <a:p>
            <a:pPr marL="342900" indent="-342900">
              <a:buFont typeface="Wingdings" panose="05000000000000000000" pitchFamily="2" charset="2"/>
              <a:buChar char="Ø"/>
            </a:pPr>
            <a:r>
              <a:rPr lang="fr-CA" sz="2800" b="1" dirty="0">
                <a:latin typeface="Asap" panose="020B0604020202020204" charset="0"/>
              </a:rPr>
              <a:t>Proposition de recherche et parcours universitaire/professionnel</a:t>
            </a:r>
            <a:r>
              <a:rPr lang="fr-CA" sz="2800" dirty="0">
                <a:latin typeface="Asap" panose="020B0604020202020204" charset="0"/>
              </a:rPr>
              <a:t> – Décrire sa proposition de recherche de façon limpide et concise, ainsi que ses contributions antérieures</a:t>
            </a:r>
          </a:p>
        </p:txBody>
      </p:sp>
    </p:spTree>
    <p:extLst>
      <p:ext uri="{BB962C8B-B14F-4D97-AF65-F5344CB8AC3E}">
        <p14:creationId xmlns:p14="http://schemas.microsoft.com/office/powerpoint/2010/main" val="405576060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p18"/>
          <p:cNvPicPr preferRelativeResize="0"/>
          <p:nvPr/>
        </p:nvPicPr>
        <p:blipFill>
          <a:blip r:embed="rId3">
            <a:alphaModFix/>
          </a:blip>
          <a:stretch>
            <a:fillRect/>
          </a:stretch>
        </p:blipFill>
        <p:spPr>
          <a:xfrm>
            <a:off x="0" y="-12"/>
            <a:ext cx="18288000" cy="10287000"/>
          </a:xfrm>
          <a:prstGeom prst="rect">
            <a:avLst/>
          </a:prstGeom>
          <a:noFill/>
          <a:ln>
            <a:noFill/>
          </a:ln>
        </p:spPr>
      </p:pic>
      <p:sp>
        <p:nvSpPr>
          <p:cNvPr id="269" name="Google Shape;269;p18"/>
          <p:cNvSpPr txBox="1"/>
          <p:nvPr/>
        </p:nvSpPr>
        <p:spPr>
          <a:xfrm>
            <a:off x="384116" y="739585"/>
            <a:ext cx="17519700" cy="3102388"/>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fr-CA" sz="7200" b="1" i="0" u="none" strike="noStrike" cap="none" dirty="0">
                <a:solidFill>
                  <a:srgbClr val="89D0D6"/>
                </a:solidFill>
                <a:latin typeface="Red Hat Display"/>
                <a:ea typeface="Red Hat Display"/>
                <a:cs typeface="Red Hat Display"/>
                <a:sym typeface="Red Hat Display"/>
              </a:rPr>
              <a:t>Contribution à l’avancement des connaissances</a:t>
            </a:r>
            <a:endParaRPr lang="fr-CA" sz="1100" dirty="0">
              <a:solidFill>
                <a:srgbClr val="89D0D6"/>
              </a:solidFill>
            </a:endParaRPr>
          </a:p>
        </p:txBody>
      </p:sp>
      <p:sp>
        <p:nvSpPr>
          <p:cNvPr id="2" name="TextBox 1">
            <a:extLst>
              <a:ext uri="{FF2B5EF4-FFF2-40B4-BE49-F238E27FC236}">
                <a16:creationId xmlns:a16="http://schemas.microsoft.com/office/drawing/2014/main" id="{8D2ADE2A-1BA0-DA29-956D-407A0FD83DFB}"/>
              </a:ext>
            </a:extLst>
          </p:cNvPr>
          <p:cNvSpPr txBox="1"/>
          <p:nvPr/>
        </p:nvSpPr>
        <p:spPr>
          <a:xfrm>
            <a:off x="3309872" y="4412161"/>
            <a:ext cx="10250295" cy="457113"/>
          </a:xfrm>
          <a:prstGeom prst="rect">
            <a:avLst/>
          </a:prstGeom>
          <a:noFill/>
        </p:spPr>
        <p:txBody>
          <a:bodyPr wrap="square" rtlCol="0">
            <a:spAutoFit/>
          </a:bodyPr>
          <a:lstStyle/>
          <a:p>
            <a:pPr marL="342900" marR="0" indent="-342900">
              <a:lnSpc>
                <a:spcPct val="107000"/>
              </a:lnSpc>
              <a:spcBef>
                <a:spcPts val="0"/>
              </a:spcBef>
              <a:spcAft>
                <a:spcPts val="800"/>
              </a:spcAft>
              <a:buFont typeface="Wingdings" panose="05000000000000000000" pitchFamily="2" charset="2"/>
              <a:buChar char="Ø"/>
            </a:pPr>
            <a:r>
              <a:rPr lang="fr-CA" sz="2400" kern="100" dirty="0">
                <a:latin typeface="Asap" panose="020B0604020202020204" charset="0"/>
                <a:ea typeface="Calibri" panose="020F0502020204030204" pitchFamily="34" charset="0"/>
                <a:cs typeface="Times New Roman" panose="02020603050405020304" pitchFamily="18" charset="0"/>
              </a:rPr>
              <a:t>Rester réaliste tout en montrant de la motivation et de la fierté </a:t>
            </a:r>
          </a:p>
        </p:txBody>
      </p:sp>
      <p:pic>
        <p:nvPicPr>
          <p:cNvPr id="5" name="Picture 4" descr="A close-up of a text&#10;&#10;Description automatically generated">
            <a:extLst>
              <a:ext uri="{FF2B5EF4-FFF2-40B4-BE49-F238E27FC236}">
                <a16:creationId xmlns:a16="http://schemas.microsoft.com/office/drawing/2014/main" id="{15A32800-5996-9325-DCC5-5CB99CAA6F76}"/>
              </a:ext>
            </a:extLst>
          </p:cNvPr>
          <p:cNvPicPr>
            <a:picLocks noChangeAspect="1"/>
          </p:cNvPicPr>
          <p:nvPr/>
        </p:nvPicPr>
        <p:blipFill>
          <a:blip r:embed="rId4"/>
          <a:stretch>
            <a:fillRect/>
          </a:stretch>
        </p:blipFill>
        <p:spPr>
          <a:xfrm>
            <a:off x="3540852" y="5453750"/>
            <a:ext cx="11206228" cy="2421859"/>
          </a:xfrm>
          <a:prstGeom prst="rect">
            <a:avLst/>
          </a:prstGeom>
        </p:spPr>
      </p:pic>
    </p:spTree>
    <p:extLst>
      <p:ext uri="{BB962C8B-B14F-4D97-AF65-F5344CB8AC3E}">
        <p14:creationId xmlns:p14="http://schemas.microsoft.com/office/powerpoint/2010/main" val="31578638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p18"/>
          <p:cNvPicPr preferRelativeResize="0"/>
          <p:nvPr/>
        </p:nvPicPr>
        <p:blipFill>
          <a:blip r:embed="rId3">
            <a:alphaModFix/>
          </a:blip>
          <a:stretch>
            <a:fillRect/>
          </a:stretch>
        </p:blipFill>
        <p:spPr>
          <a:xfrm>
            <a:off x="0" y="-12"/>
            <a:ext cx="18288000" cy="10287000"/>
          </a:xfrm>
          <a:prstGeom prst="rect">
            <a:avLst/>
          </a:prstGeom>
          <a:noFill/>
          <a:ln>
            <a:noFill/>
          </a:ln>
        </p:spPr>
      </p:pic>
      <p:sp>
        <p:nvSpPr>
          <p:cNvPr id="269" name="Google Shape;269;p18"/>
          <p:cNvSpPr txBox="1"/>
          <p:nvPr/>
        </p:nvSpPr>
        <p:spPr>
          <a:xfrm>
            <a:off x="384116" y="739585"/>
            <a:ext cx="17519700" cy="1551194"/>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fr-CA" sz="7200" b="1" i="0" u="none" strike="noStrike" cap="none" dirty="0">
                <a:solidFill>
                  <a:srgbClr val="89D0D6"/>
                </a:solidFill>
                <a:latin typeface="Red Hat Display"/>
                <a:ea typeface="Red Hat Display"/>
                <a:cs typeface="Red Hat Display"/>
                <a:sym typeface="Red Hat Display"/>
              </a:rPr>
              <a:t>Réalisations et étapes</a:t>
            </a:r>
            <a:endParaRPr lang="fr-CA" sz="1100" dirty="0">
              <a:solidFill>
                <a:srgbClr val="89D0D6"/>
              </a:solidFill>
            </a:endParaRPr>
          </a:p>
        </p:txBody>
      </p:sp>
      <p:sp>
        <p:nvSpPr>
          <p:cNvPr id="2" name="TextBox 1">
            <a:extLst>
              <a:ext uri="{FF2B5EF4-FFF2-40B4-BE49-F238E27FC236}">
                <a16:creationId xmlns:a16="http://schemas.microsoft.com/office/drawing/2014/main" id="{8D2ADE2A-1BA0-DA29-956D-407A0FD83DFB}"/>
              </a:ext>
            </a:extLst>
          </p:cNvPr>
          <p:cNvSpPr txBox="1"/>
          <p:nvPr/>
        </p:nvSpPr>
        <p:spPr>
          <a:xfrm>
            <a:off x="3117628" y="3450576"/>
            <a:ext cx="10250295" cy="1847814"/>
          </a:xfrm>
          <a:prstGeom prst="rect">
            <a:avLst/>
          </a:prstGeom>
          <a:noFill/>
        </p:spPr>
        <p:txBody>
          <a:bodyPr wrap="square" rtlCol="0">
            <a:spAutoFit/>
          </a:bodyPr>
          <a:lstStyle/>
          <a:p>
            <a:pPr marL="342900" marR="0" indent="-342900">
              <a:lnSpc>
                <a:spcPct val="107000"/>
              </a:lnSpc>
              <a:spcBef>
                <a:spcPts val="0"/>
              </a:spcBef>
              <a:spcAft>
                <a:spcPts val="800"/>
              </a:spcAft>
              <a:buFont typeface="Wingdings" panose="05000000000000000000" pitchFamily="2" charset="2"/>
              <a:buChar char="Ø"/>
            </a:pPr>
            <a:r>
              <a:rPr lang="fr-CA" sz="2400" kern="100" dirty="0">
                <a:latin typeface="Asap" panose="020B0604020202020204" charset="0"/>
                <a:ea typeface="Calibri" panose="020F0502020204030204" pitchFamily="34" charset="0"/>
                <a:cs typeface="Times New Roman" panose="02020603050405020304" pitchFamily="18" charset="0"/>
              </a:rPr>
              <a:t>Montrer que c’est faisable dans les temps</a:t>
            </a:r>
          </a:p>
          <a:p>
            <a:pPr marL="342900" marR="0" indent="-342900">
              <a:lnSpc>
                <a:spcPct val="107000"/>
              </a:lnSpc>
              <a:spcBef>
                <a:spcPts val="0"/>
              </a:spcBef>
              <a:spcAft>
                <a:spcPts val="800"/>
              </a:spcAft>
              <a:buFont typeface="Wingdings" panose="05000000000000000000" pitchFamily="2" charset="2"/>
              <a:buChar char="Ø"/>
            </a:pPr>
            <a:r>
              <a:rPr lang="fr-CA" sz="2400" kern="100" dirty="0">
                <a:latin typeface="Asap" panose="020B0604020202020204" charset="0"/>
                <a:ea typeface="Calibri" panose="020F0502020204030204" pitchFamily="34" charset="0"/>
                <a:cs typeface="Times New Roman" panose="02020603050405020304" pitchFamily="18" charset="0"/>
              </a:rPr>
              <a:t>Attention que ça demeure atteignable</a:t>
            </a:r>
          </a:p>
          <a:p>
            <a:pPr marL="342900" marR="0" indent="-342900">
              <a:lnSpc>
                <a:spcPct val="107000"/>
              </a:lnSpc>
              <a:spcBef>
                <a:spcPts val="0"/>
              </a:spcBef>
              <a:spcAft>
                <a:spcPts val="800"/>
              </a:spcAft>
              <a:buFont typeface="Wingdings" panose="05000000000000000000" pitchFamily="2" charset="2"/>
              <a:buChar char="Ø"/>
            </a:pPr>
            <a:r>
              <a:rPr lang="fr-CA" sz="2400" kern="100" dirty="0">
                <a:latin typeface="Asap" panose="020B0604020202020204" charset="0"/>
                <a:ea typeface="Calibri" panose="020F0502020204030204" pitchFamily="34" charset="0"/>
                <a:cs typeface="Times New Roman" panose="02020603050405020304" pitchFamily="18" charset="0"/>
              </a:rPr>
              <a:t>Si assez de place, mentionner pourquoi soumis à cet organisme subventionnaire vs un autre</a:t>
            </a:r>
          </a:p>
        </p:txBody>
      </p:sp>
      <p:pic>
        <p:nvPicPr>
          <p:cNvPr id="4" name="Picture 3" descr="A close-up of a text&#10;&#10;Description automatically generated">
            <a:extLst>
              <a:ext uri="{FF2B5EF4-FFF2-40B4-BE49-F238E27FC236}">
                <a16:creationId xmlns:a16="http://schemas.microsoft.com/office/drawing/2014/main" id="{0C98F9FB-320F-E945-12F6-3EDA961C7B92}"/>
              </a:ext>
            </a:extLst>
          </p:cNvPr>
          <p:cNvPicPr>
            <a:picLocks noChangeAspect="1"/>
          </p:cNvPicPr>
          <p:nvPr/>
        </p:nvPicPr>
        <p:blipFill>
          <a:blip r:embed="rId4"/>
          <a:stretch>
            <a:fillRect/>
          </a:stretch>
        </p:blipFill>
        <p:spPr>
          <a:xfrm>
            <a:off x="3117628" y="5450771"/>
            <a:ext cx="12422982" cy="3064579"/>
          </a:xfrm>
          <a:prstGeom prst="rect">
            <a:avLst/>
          </a:prstGeom>
        </p:spPr>
      </p:pic>
    </p:spTree>
    <p:extLst>
      <p:ext uri="{BB962C8B-B14F-4D97-AF65-F5344CB8AC3E}">
        <p14:creationId xmlns:p14="http://schemas.microsoft.com/office/powerpoint/2010/main" val="9662667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DECEA"/>
        </a:solidFill>
        <a:effectLst/>
      </p:bgPr>
    </p:bg>
    <p:spTree>
      <p:nvGrpSpPr>
        <p:cNvPr id="1" name="Shape 122"/>
        <p:cNvGrpSpPr/>
        <p:nvPr/>
      </p:nvGrpSpPr>
      <p:grpSpPr>
        <a:xfrm>
          <a:off x="0" y="0"/>
          <a:ext cx="0" cy="0"/>
          <a:chOff x="0" y="0"/>
          <a:chExt cx="0" cy="0"/>
        </a:xfrm>
      </p:grpSpPr>
      <p:pic>
        <p:nvPicPr>
          <p:cNvPr id="123" name="Google Shape;123;p11"/>
          <p:cNvPicPr preferRelativeResize="0"/>
          <p:nvPr/>
        </p:nvPicPr>
        <p:blipFill>
          <a:blip r:embed="rId3">
            <a:alphaModFix/>
          </a:blip>
          <a:stretch>
            <a:fillRect/>
          </a:stretch>
        </p:blipFill>
        <p:spPr>
          <a:xfrm>
            <a:off x="0" y="-12"/>
            <a:ext cx="18288000" cy="10287000"/>
          </a:xfrm>
          <a:prstGeom prst="rect">
            <a:avLst/>
          </a:prstGeom>
          <a:noFill/>
          <a:ln>
            <a:noFill/>
          </a:ln>
        </p:spPr>
      </p:pic>
      <p:sp>
        <p:nvSpPr>
          <p:cNvPr id="130" name="Google Shape;130;p11"/>
          <p:cNvSpPr txBox="1"/>
          <p:nvPr/>
        </p:nvSpPr>
        <p:spPr>
          <a:xfrm>
            <a:off x="384116" y="703308"/>
            <a:ext cx="17519768" cy="1874359"/>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8700" b="1" dirty="0" err="1">
                <a:solidFill>
                  <a:srgbClr val="EA5339"/>
                </a:solidFill>
                <a:latin typeface="Red Hat Display"/>
                <a:ea typeface="Red Hat Display"/>
                <a:cs typeface="Red Hat Display"/>
                <a:sym typeface="Red Hat Display"/>
              </a:rPr>
              <a:t>Bibliographie</a:t>
            </a:r>
            <a:endParaRPr dirty="0"/>
          </a:p>
        </p:txBody>
      </p:sp>
      <p:sp>
        <p:nvSpPr>
          <p:cNvPr id="131" name="Google Shape;131;p11"/>
          <p:cNvSpPr txBox="1"/>
          <p:nvPr/>
        </p:nvSpPr>
        <p:spPr>
          <a:xfrm>
            <a:off x="5114925" y="3603128"/>
            <a:ext cx="8215313" cy="1357295"/>
          </a:xfrm>
          <a:prstGeom prst="rect">
            <a:avLst/>
          </a:prstGeom>
          <a:noFill/>
          <a:ln>
            <a:noFill/>
          </a:ln>
        </p:spPr>
        <p:txBody>
          <a:bodyPr spcFirstLastPara="1" wrap="square" lIns="0" tIns="0" rIns="0" bIns="0" anchor="t" anchorCtr="0">
            <a:spAutoFit/>
          </a:bodyPr>
          <a:lstStyle/>
          <a:p>
            <a:pPr marL="342900" marR="0" lvl="0" indent="-342900" rtl="0">
              <a:lnSpc>
                <a:spcPct val="140000"/>
              </a:lnSpc>
              <a:spcBef>
                <a:spcPts val="0"/>
              </a:spcBef>
              <a:spcAft>
                <a:spcPts val="0"/>
              </a:spcAft>
              <a:buFont typeface="Arial" panose="020B0604020202020204" pitchFamily="34" charset="0"/>
              <a:buChar char="•"/>
            </a:pPr>
            <a:r>
              <a:rPr lang="fr-FR" sz="2100" b="0" i="0" u="none" strike="noStrike" cap="none" dirty="0">
                <a:solidFill>
                  <a:srgbClr val="000000"/>
                </a:solidFill>
                <a:latin typeface="Asap"/>
                <a:ea typeface="Asap"/>
                <a:cs typeface="Asap"/>
                <a:sym typeface="Asap"/>
              </a:rPr>
              <a:t>Tout de même possible de faire du plagiat les sources ne sont pas citées dans la proposition!!!</a:t>
            </a:r>
          </a:p>
          <a:p>
            <a:pPr marL="342900" marR="0" lvl="0" indent="-342900" rtl="0">
              <a:lnSpc>
                <a:spcPct val="140000"/>
              </a:lnSpc>
              <a:spcBef>
                <a:spcPts val="0"/>
              </a:spcBef>
              <a:spcAft>
                <a:spcPts val="0"/>
              </a:spcAft>
              <a:buFont typeface="Arial" panose="020B0604020202020204" pitchFamily="34" charset="0"/>
              <a:buChar char="•"/>
            </a:pPr>
            <a:r>
              <a:rPr lang="fr-FR" sz="2100" dirty="0">
                <a:latin typeface="Asap"/>
                <a:sym typeface="Asap"/>
              </a:rPr>
              <a:t>Respecter le format si spécifié (APA, nombre de pages, etc.)</a:t>
            </a:r>
            <a:endParaRPr lang="en-US" dirty="0"/>
          </a:p>
        </p:txBody>
      </p:sp>
      <p:pic>
        <p:nvPicPr>
          <p:cNvPr id="2" name="Picture 1" descr="A close-up of a text&#10;&#10;Description automatically generated">
            <a:extLst>
              <a:ext uri="{FF2B5EF4-FFF2-40B4-BE49-F238E27FC236}">
                <a16:creationId xmlns:a16="http://schemas.microsoft.com/office/drawing/2014/main" id="{9D6254A1-7702-8BE3-2FE5-10AF5E25E6CD}"/>
              </a:ext>
            </a:extLst>
          </p:cNvPr>
          <p:cNvPicPr>
            <a:picLocks noChangeAspect="1"/>
          </p:cNvPicPr>
          <p:nvPr/>
        </p:nvPicPr>
        <p:blipFill>
          <a:blip r:embed="rId4"/>
          <a:stretch>
            <a:fillRect/>
          </a:stretch>
        </p:blipFill>
        <p:spPr>
          <a:xfrm>
            <a:off x="1953537" y="5143488"/>
            <a:ext cx="14380926" cy="3234172"/>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DECEA"/>
        </a:solidFill>
        <a:effectLst/>
      </p:bgPr>
    </p:bg>
    <p:spTree>
      <p:nvGrpSpPr>
        <p:cNvPr id="1" name="Shape 316"/>
        <p:cNvGrpSpPr/>
        <p:nvPr/>
      </p:nvGrpSpPr>
      <p:grpSpPr>
        <a:xfrm>
          <a:off x="0" y="0"/>
          <a:ext cx="0" cy="0"/>
          <a:chOff x="0" y="0"/>
          <a:chExt cx="0" cy="0"/>
        </a:xfrm>
      </p:grpSpPr>
      <p:grpSp>
        <p:nvGrpSpPr>
          <p:cNvPr id="317" name="Google Shape;317;p21"/>
          <p:cNvGrpSpPr/>
          <p:nvPr/>
        </p:nvGrpSpPr>
        <p:grpSpPr>
          <a:xfrm>
            <a:off x="0" y="0"/>
            <a:ext cx="18288318" cy="10287318"/>
            <a:chOff x="0" y="0"/>
            <a:chExt cx="7309457" cy="4111625"/>
          </a:xfrm>
        </p:grpSpPr>
        <p:sp>
          <p:nvSpPr>
            <p:cNvPr id="318" name="Google Shape;318;p21"/>
            <p:cNvSpPr/>
            <p:nvPr/>
          </p:nvSpPr>
          <p:spPr>
            <a:xfrm>
              <a:off x="0" y="0"/>
              <a:ext cx="7309330" cy="4111498"/>
            </a:xfrm>
            <a:custGeom>
              <a:avLst/>
              <a:gdLst/>
              <a:ahLst/>
              <a:cxnLst/>
              <a:rect l="l" t="t" r="r" b="b"/>
              <a:pathLst>
                <a:path w="7309330" h="4111498" extrusionOk="0">
                  <a:moveTo>
                    <a:pt x="2511259" y="0"/>
                  </a:moveTo>
                  <a:lnTo>
                    <a:pt x="2511259" y="2246249"/>
                  </a:lnTo>
                  <a:lnTo>
                    <a:pt x="0" y="2246249"/>
                  </a:lnTo>
                  <a:lnTo>
                    <a:pt x="0" y="0"/>
                  </a:lnTo>
                  <a:lnTo>
                    <a:pt x="2511259" y="0"/>
                  </a:lnTo>
                  <a:close/>
                  <a:moveTo>
                    <a:pt x="7309330" y="4111498"/>
                  </a:moveTo>
                  <a:lnTo>
                    <a:pt x="7309330" y="2246249"/>
                  </a:lnTo>
                  <a:lnTo>
                    <a:pt x="2511259" y="2246249"/>
                  </a:lnTo>
                  <a:lnTo>
                    <a:pt x="2511259" y="4111498"/>
                  </a:lnTo>
                  <a:lnTo>
                    <a:pt x="7309330" y="4111498"/>
                  </a:lnTo>
                  <a:close/>
                </a:path>
              </a:pathLst>
            </a:custGeom>
            <a:solidFill>
              <a:srgbClr val="F2A81A"/>
            </a:solidFill>
            <a:ln>
              <a:noFill/>
            </a:ln>
          </p:spPr>
          <p:txBody>
            <a:bodyPr/>
            <a:lstStyle/>
            <a:p>
              <a:endParaRPr lang="fr-CA"/>
            </a:p>
          </p:txBody>
        </p:sp>
        <p:sp>
          <p:nvSpPr>
            <p:cNvPr id="319" name="Google Shape;319;p21"/>
            <p:cNvSpPr/>
            <p:nvPr/>
          </p:nvSpPr>
          <p:spPr>
            <a:xfrm>
              <a:off x="0" y="0"/>
              <a:ext cx="7309330" cy="4111498"/>
            </a:xfrm>
            <a:custGeom>
              <a:avLst/>
              <a:gdLst/>
              <a:ahLst/>
              <a:cxnLst/>
              <a:rect l="l" t="t" r="r" b="b"/>
              <a:pathLst>
                <a:path w="7309330" h="4111498" extrusionOk="0">
                  <a:moveTo>
                    <a:pt x="7309330" y="2246249"/>
                  </a:moveTo>
                  <a:lnTo>
                    <a:pt x="2511259" y="2246249"/>
                  </a:lnTo>
                  <a:lnTo>
                    <a:pt x="2511259" y="0"/>
                  </a:lnTo>
                  <a:lnTo>
                    <a:pt x="7309330" y="0"/>
                  </a:lnTo>
                  <a:lnTo>
                    <a:pt x="7309330" y="2246249"/>
                  </a:lnTo>
                  <a:close/>
                  <a:moveTo>
                    <a:pt x="0" y="2246249"/>
                  </a:moveTo>
                  <a:lnTo>
                    <a:pt x="0" y="4111498"/>
                  </a:lnTo>
                  <a:lnTo>
                    <a:pt x="2511259" y="4111498"/>
                  </a:lnTo>
                  <a:lnTo>
                    <a:pt x="2511259" y="2246249"/>
                  </a:lnTo>
                  <a:lnTo>
                    <a:pt x="0" y="2246249"/>
                  </a:lnTo>
                  <a:close/>
                </a:path>
              </a:pathLst>
            </a:custGeom>
            <a:solidFill>
              <a:srgbClr val="89D0D6"/>
            </a:solidFill>
            <a:ln>
              <a:noFill/>
            </a:ln>
          </p:spPr>
          <p:txBody>
            <a:bodyPr/>
            <a:lstStyle/>
            <a:p>
              <a:endParaRPr lang="fr-CA"/>
            </a:p>
          </p:txBody>
        </p:sp>
        <p:sp>
          <p:nvSpPr>
            <p:cNvPr id="320" name="Google Shape;320;p21"/>
            <p:cNvSpPr/>
            <p:nvPr/>
          </p:nvSpPr>
          <p:spPr>
            <a:xfrm>
              <a:off x="0" y="0"/>
              <a:ext cx="7309457" cy="4111625"/>
            </a:xfrm>
            <a:custGeom>
              <a:avLst/>
              <a:gdLst/>
              <a:ahLst/>
              <a:cxnLst/>
              <a:rect l="l" t="t" r="r" b="b"/>
              <a:pathLst>
                <a:path w="7309457" h="4111625" extrusionOk="0">
                  <a:moveTo>
                    <a:pt x="7309330" y="2988437"/>
                  </a:moveTo>
                  <a:lnTo>
                    <a:pt x="6186142" y="2988437"/>
                  </a:lnTo>
                  <a:lnTo>
                    <a:pt x="6186142" y="4111625"/>
                  </a:lnTo>
                  <a:cubicBezTo>
                    <a:pt x="6186142" y="4111625"/>
                    <a:pt x="1123061" y="4111625"/>
                    <a:pt x="1123061" y="4111625"/>
                  </a:cubicBezTo>
                  <a:lnTo>
                    <a:pt x="1123061" y="2988437"/>
                  </a:lnTo>
                  <a:lnTo>
                    <a:pt x="0" y="2988437"/>
                  </a:lnTo>
                  <a:lnTo>
                    <a:pt x="0" y="1123188"/>
                  </a:lnTo>
                  <a:lnTo>
                    <a:pt x="1123188" y="1123188"/>
                  </a:lnTo>
                  <a:lnTo>
                    <a:pt x="1123188" y="0"/>
                  </a:lnTo>
                  <a:lnTo>
                    <a:pt x="6186269" y="0"/>
                  </a:lnTo>
                  <a:lnTo>
                    <a:pt x="6186269" y="1123188"/>
                  </a:lnTo>
                  <a:lnTo>
                    <a:pt x="7309457" y="1123188"/>
                  </a:lnTo>
                  <a:lnTo>
                    <a:pt x="7309457" y="2988437"/>
                  </a:lnTo>
                  <a:close/>
                </a:path>
              </a:pathLst>
            </a:custGeom>
            <a:solidFill>
              <a:srgbClr val="DB98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1"/>
            <p:cNvSpPr/>
            <p:nvPr/>
          </p:nvSpPr>
          <p:spPr>
            <a:xfrm>
              <a:off x="146812" y="110617"/>
              <a:ext cx="7015959" cy="3893693"/>
            </a:xfrm>
            <a:custGeom>
              <a:avLst/>
              <a:gdLst/>
              <a:ahLst/>
              <a:cxnLst/>
              <a:rect l="l" t="t" r="r" b="b"/>
              <a:pathLst>
                <a:path w="7015959" h="3893693" extrusionOk="0">
                  <a:moveTo>
                    <a:pt x="6713319" y="2135632"/>
                  </a:moveTo>
                  <a:lnTo>
                    <a:pt x="6713319" y="3170682"/>
                  </a:lnTo>
                  <a:cubicBezTo>
                    <a:pt x="6713319" y="3381121"/>
                    <a:pt x="6542758" y="3551682"/>
                    <a:pt x="6332319" y="3551682"/>
                  </a:cubicBezTo>
                  <a:lnTo>
                    <a:pt x="683387" y="3551682"/>
                  </a:lnTo>
                  <a:cubicBezTo>
                    <a:pt x="472948" y="3551682"/>
                    <a:pt x="302387" y="3381121"/>
                    <a:pt x="302387" y="3170682"/>
                  </a:cubicBezTo>
                  <a:lnTo>
                    <a:pt x="302387" y="719582"/>
                  </a:lnTo>
                  <a:cubicBezTo>
                    <a:pt x="302387" y="509143"/>
                    <a:pt x="472948" y="338582"/>
                    <a:pt x="683387" y="338582"/>
                  </a:cubicBezTo>
                  <a:lnTo>
                    <a:pt x="6332192" y="338582"/>
                  </a:lnTo>
                  <a:cubicBezTo>
                    <a:pt x="6542631" y="338582"/>
                    <a:pt x="6713192" y="509143"/>
                    <a:pt x="6713192" y="719582"/>
                  </a:cubicBezTo>
                  <a:lnTo>
                    <a:pt x="6713192" y="2135632"/>
                  </a:lnTo>
                  <a:close/>
                  <a:moveTo>
                    <a:pt x="188849" y="96012"/>
                  </a:moveTo>
                  <a:lnTo>
                    <a:pt x="146558" y="0"/>
                  </a:lnTo>
                  <a:lnTo>
                    <a:pt x="104267" y="96012"/>
                  </a:lnTo>
                  <a:lnTo>
                    <a:pt x="0" y="84709"/>
                  </a:lnTo>
                  <a:lnTo>
                    <a:pt x="61976" y="169418"/>
                  </a:lnTo>
                  <a:lnTo>
                    <a:pt x="0" y="254127"/>
                  </a:lnTo>
                  <a:lnTo>
                    <a:pt x="104267" y="242824"/>
                  </a:lnTo>
                  <a:lnTo>
                    <a:pt x="146558" y="338836"/>
                  </a:lnTo>
                  <a:lnTo>
                    <a:pt x="188849" y="242824"/>
                  </a:lnTo>
                  <a:lnTo>
                    <a:pt x="293116" y="254127"/>
                  </a:lnTo>
                  <a:lnTo>
                    <a:pt x="231140" y="169418"/>
                  </a:lnTo>
                  <a:lnTo>
                    <a:pt x="293116" y="84709"/>
                  </a:lnTo>
                  <a:lnTo>
                    <a:pt x="188849" y="96012"/>
                  </a:lnTo>
                  <a:close/>
                  <a:moveTo>
                    <a:pt x="7015959" y="84709"/>
                  </a:moveTo>
                  <a:lnTo>
                    <a:pt x="6911693" y="96012"/>
                  </a:lnTo>
                  <a:lnTo>
                    <a:pt x="6869402" y="0"/>
                  </a:lnTo>
                  <a:lnTo>
                    <a:pt x="6827110" y="96012"/>
                  </a:lnTo>
                  <a:lnTo>
                    <a:pt x="6722844" y="84709"/>
                  </a:lnTo>
                  <a:lnTo>
                    <a:pt x="6784820" y="169418"/>
                  </a:lnTo>
                  <a:lnTo>
                    <a:pt x="6722844" y="254127"/>
                  </a:lnTo>
                  <a:lnTo>
                    <a:pt x="6827110" y="242824"/>
                  </a:lnTo>
                  <a:lnTo>
                    <a:pt x="6869402" y="338836"/>
                  </a:lnTo>
                  <a:lnTo>
                    <a:pt x="6911693" y="242824"/>
                  </a:lnTo>
                  <a:lnTo>
                    <a:pt x="7015959" y="254127"/>
                  </a:lnTo>
                  <a:lnTo>
                    <a:pt x="6953983" y="169418"/>
                  </a:lnTo>
                  <a:lnTo>
                    <a:pt x="7015959" y="84709"/>
                  </a:lnTo>
                  <a:close/>
                  <a:moveTo>
                    <a:pt x="6911693" y="3650869"/>
                  </a:moveTo>
                  <a:lnTo>
                    <a:pt x="6869402" y="3554857"/>
                  </a:lnTo>
                  <a:lnTo>
                    <a:pt x="6827110" y="3650869"/>
                  </a:lnTo>
                  <a:lnTo>
                    <a:pt x="6722844" y="3639566"/>
                  </a:lnTo>
                  <a:lnTo>
                    <a:pt x="6784820" y="3724275"/>
                  </a:lnTo>
                  <a:lnTo>
                    <a:pt x="6722844" y="3808984"/>
                  </a:lnTo>
                  <a:lnTo>
                    <a:pt x="6827110" y="3797681"/>
                  </a:lnTo>
                  <a:lnTo>
                    <a:pt x="6869402" y="3893693"/>
                  </a:lnTo>
                  <a:lnTo>
                    <a:pt x="6911693" y="3797681"/>
                  </a:lnTo>
                  <a:lnTo>
                    <a:pt x="7015959" y="3808984"/>
                  </a:lnTo>
                  <a:lnTo>
                    <a:pt x="6953983" y="3724275"/>
                  </a:lnTo>
                  <a:lnTo>
                    <a:pt x="7015959" y="3639566"/>
                  </a:lnTo>
                  <a:lnTo>
                    <a:pt x="6911693" y="3650869"/>
                  </a:lnTo>
                  <a:close/>
                  <a:moveTo>
                    <a:pt x="188976" y="3650869"/>
                  </a:moveTo>
                  <a:lnTo>
                    <a:pt x="146685" y="3554857"/>
                  </a:lnTo>
                  <a:lnTo>
                    <a:pt x="104394" y="3650869"/>
                  </a:lnTo>
                  <a:lnTo>
                    <a:pt x="127" y="3639566"/>
                  </a:lnTo>
                  <a:lnTo>
                    <a:pt x="62103" y="3724275"/>
                  </a:lnTo>
                  <a:lnTo>
                    <a:pt x="127" y="3808984"/>
                  </a:lnTo>
                  <a:lnTo>
                    <a:pt x="104394" y="3797681"/>
                  </a:lnTo>
                  <a:lnTo>
                    <a:pt x="146685" y="3893693"/>
                  </a:lnTo>
                  <a:lnTo>
                    <a:pt x="188976" y="3797681"/>
                  </a:lnTo>
                  <a:lnTo>
                    <a:pt x="293243" y="3808984"/>
                  </a:lnTo>
                  <a:lnTo>
                    <a:pt x="231267" y="3724275"/>
                  </a:lnTo>
                  <a:lnTo>
                    <a:pt x="293243" y="3639566"/>
                  </a:lnTo>
                  <a:lnTo>
                    <a:pt x="188976" y="3650869"/>
                  </a:lnTo>
                  <a:close/>
                </a:path>
              </a:pathLst>
            </a:custGeom>
            <a:solidFill>
              <a:srgbClr val="EDEC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2" name="Google Shape;322;p21"/>
          <p:cNvSpPr txBox="1"/>
          <p:nvPr/>
        </p:nvSpPr>
        <p:spPr>
          <a:xfrm>
            <a:off x="1814021" y="4109370"/>
            <a:ext cx="14659958" cy="2068259"/>
          </a:xfrm>
          <a:prstGeom prst="rect">
            <a:avLst/>
          </a:prstGeom>
          <a:noFill/>
          <a:ln>
            <a:noFill/>
          </a:ln>
        </p:spPr>
        <p:txBody>
          <a:bodyPr spcFirstLastPara="1" wrap="square" lIns="0" tIns="0" rIns="0" bIns="0" anchor="t" anchorCtr="0">
            <a:spAutoFit/>
          </a:bodyPr>
          <a:lstStyle/>
          <a:p>
            <a:pPr marL="0" marR="0" lvl="0" indent="0" algn="ctr" rtl="0">
              <a:lnSpc>
                <a:spcPct val="139998"/>
              </a:lnSpc>
              <a:spcBef>
                <a:spcPts val="0"/>
              </a:spcBef>
              <a:spcAft>
                <a:spcPts val="0"/>
              </a:spcAft>
              <a:buNone/>
            </a:pPr>
            <a:r>
              <a:rPr lang="en-US" sz="9600" b="1" i="0" u="none" strike="noStrike" cap="none" dirty="0">
                <a:solidFill>
                  <a:srgbClr val="EA5339"/>
                </a:solidFill>
                <a:latin typeface="Red Hat Display"/>
                <a:ea typeface="Red Hat Display"/>
                <a:cs typeface="Red Hat Display"/>
                <a:sym typeface="Red Hat Display"/>
              </a:rPr>
              <a:t>Indications </a:t>
            </a:r>
            <a:r>
              <a:rPr lang="en-US" sz="9600" b="1" i="0" u="none" strike="noStrike" cap="none" dirty="0" err="1">
                <a:solidFill>
                  <a:srgbClr val="EA5339"/>
                </a:solidFill>
                <a:latin typeface="Red Hat Display"/>
                <a:ea typeface="Red Hat Display"/>
                <a:cs typeface="Red Hat Display"/>
                <a:sym typeface="Red Hat Display"/>
              </a:rPr>
              <a:t>générales</a:t>
            </a:r>
            <a:endParaRPr sz="105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EDECEA"/>
        </a:solidFill>
        <a:effectLst/>
      </p:bgPr>
    </p:bg>
    <p:spTree>
      <p:nvGrpSpPr>
        <p:cNvPr id="1" name="Shape 143"/>
        <p:cNvGrpSpPr/>
        <p:nvPr/>
      </p:nvGrpSpPr>
      <p:grpSpPr>
        <a:xfrm>
          <a:off x="0" y="0"/>
          <a:ext cx="0" cy="0"/>
          <a:chOff x="0" y="0"/>
          <a:chExt cx="0" cy="0"/>
        </a:xfrm>
      </p:grpSpPr>
      <p:pic>
        <p:nvPicPr>
          <p:cNvPr id="144" name="Google Shape;144;p12"/>
          <p:cNvPicPr preferRelativeResize="0"/>
          <p:nvPr/>
        </p:nvPicPr>
        <p:blipFill>
          <a:blip r:embed="rId3">
            <a:alphaModFix/>
          </a:blip>
          <a:stretch>
            <a:fillRect/>
          </a:stretch>
        </p:blipFill>
        <p:spPr>
          <a:xfrm>
            <a:off x="0" y="-12"/>
            <a:ext cx="18288000" cy="10287000"/>
          </a:xfrm>
          <a:prstGeom prst="rect">
            <a:avLst/>
          </a:prstGeom>
          <a:noFill/>
          <a:ln>
            <a:noFill/>
          </a:ln>
        </p:spPr>
      </p:pic>
      <p:sp>
        <p:nvSpPr>
          <p:cNvPr id="146" name="Google Shape;146;p12"/>
          <p:cNvSpPr txBox="1"/>
          <p:nvPr/>
        </p:nvSpPr>
        <p:spPr>
          <a:xfrm>
            <a:off x="1028700" y="723527"/>
            <a:ext cx="16230600" cy="1874359"/>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8700" b="1" i="0" u="none" strike="noStrike" cap="none" dirty="0">
                <a:solidFill>
                  <a:srgbClr val="EA5339"/>
                </a:solidFill>
                <a:latin typeface="Red Hat Display"/>
                <a:ea typeface="Red Hat Display"/>
                <a:cs typeface="Red Hat Display"/>
                <a:sym typeface="Red Hat Display"/>
              </a:rPr>
              <a:t>Style </a:t>
            </a:r>
            <a:r>
              <a:rPr lang="en-US" sz="8700" b="1" i="0" u="none" strike="noStrike" cap="none" dirty="0" err="1">
                <a:solidFill>
                  <a:srgbClr val="EA5339"/>
                </a:solidFill>
                <a:latin typeface="Red Hat Display"/>
                <a:ea typeface="Red Hat Display"/>
                <a:cs typeface="Red Hat Display"/>
                <a:sym typeface="Red Hat Display"/>
              </a:rPr>
              <a:t>d’écriture</a:t>
            </a:r>
            <a:endParaRPr dirty="0"/>
          </a:p>
        </p:txBody>
      </p:sp>
      <p:sp>
        <p:nvSpPr>
          <p:cNvPr id="147" name="Google Shape;147;p12"/>
          <p:cNvSpPr txBox="1"/>
          <p:nvPr/>
        </p:nvSpPr>
        <p:spPr>
          <a:xfrm>
            <a:off x="2786062" y="4065885"/>
            <a:ext cx="12715875" cy="2694007"/>
          </a:xfrm>
          <a:prstGeom prst="rect">
            <a:avLst/>
          </a:prstGeom>
          <a:noFill/>
          <a:ln>
            <a:noFill/>
          </a:ln>
        </p:spPr>
        <p:txBody>
          <a:bodyPr spcFirstLastPara="1" wrap="square" lIns="0" tIns="0" rIns="0" bIns="0" anchor="t" anchorCtr="0">
            <a:spAutoFit/>
          </a:bodyPr>
          <a:lstStyle/>
          <a:p>
            <a:pPr marL="342900" marR="0" lvl="0" indent="-342900" rtl="0">
              <a:lnSpc>
                <a:spcPct val="150000"/>
              </a:lnSpc>
              <a:spcBef>
                <a:spcPts val="0"/>
              </a:spcBef>
              <a:spcAft>
                <a:spcPts val="0"/>
              </a:spcAft>
              <a:buFont typeface="Wingdings" panose="05000000000000000000" pitchFamily="2" charset="2"/>
              <a:buChar char="Ø"/>
            </a:pPr>
            <a:r>
              <a:rPr lang="fr-CA" sz="2334" b="0" i="0" u="none" strike="noStrike" cap="none" dirty="0">
                <a:solidFill>
                  <a:srgbClr val="000000"/>
                </a:solidFill>
                <a:latin typeface="Asap"/>
                <a:ea typeface="Asap"/>
                <a:cs typeface="Asap"/>
                <a:sym typeface="Asap"/>
              </a:rPr>
              <a:t>Neutre/académique</a:t>
            </a:r>
          </a:p>
          <a:p>
            <a:pPr marL="342900" marR="0" lvl="0" indent="-342900" rtl="0">
              <a:lnSpc>
                <a:spcPct val="150000"/>
              </a:lnSpc>
              <a:spcBef>
                <a:spcPts val="0"/>
              </a:spcBef>
              <a:spcAft>
                <a:spcPts val="0"/>
              </a:spcAft>
              <a:buFont typeface="Wingdings" panose="05000000000000000000" pitchFamily="2" charset="2"/>
              <a:buChar char="Ø"/>
            </a:pPr>
            <a:r>
              <a:rPr lang="fr-CA" sz="2334" dirty="0">
                <a:latin typeface="Asap"/>
                <a:ea typeface="Asap"/>
                <a:cs typeface="Asap"/>
                <a:sym typeface="Asap"/>
              </a:rPr>
              <a:t>Attention : ne pas faire de conclusions non-fondées sur de la littérature, bien citer </a:t>
            </a:r>
          </a:p>
          <a:p>
            <a:pPr marL="342900" marR="0" lvl="0" indent="-342900" rtl="0">
              <a:lnSpc>
                <a:spcPct val="150000"/>
              </a:lnSpc>
              <a:spcBef>
                <a:spcPts val="0"/>
              </a:spcBef>
              <a:spcAft>
                <a:spcPts val="0"/>
              </a:spcAft>
              <a:buFont typeface="Wingdings" panose="05000000000000000000" pitchFamily="2" charset="2"/>
              <a:buChar char="Ø"/>
            </a:pPr>
            <a:r>
              <a:rPr lang="fr-CA" sz="2334" b="0" i="0" u="none" strike="noStrike" cap="none" dirty="0">
                <a:solidFill>
                  <a:srgbClr val="000000"/>
                </a:solidFill>
                <a:latin typeface="Asap"/>
                <a:ea typeface="Asap"/>
                <a:cs typeface="Asap"/>
                <a:sym typeface="Asap"/>
              </a:rPr>
              <a:t>Éviter les mots comme « toujours » et « jamais » </a:t>
            </a:r>
          </a:p>
          <a:p>
            <a:pPr marL="342900" marR="0" lvl="0" indent="-342900" rtl="0">
              <a:lnSpc>
                <a:spcPct val="150000"/>
              </a:lnSpc>
              <a:spcBef>
                <a:spcPts val="0"/>
              </a:spcBef>
              <a:spcAft>
                <a:spcPts val="0"/>
              </a:spcAft>
              <a:buFont typeface="Wingdings" panose="05000000000000000000" pitchFamily="2" charset="2"/>
              <a:buChar char="Ø"/>
            </a:pPr>
            <a:r>
              <a:rPr lang="fr-CA" sz="2334" dirty="0">
                <a:latin typeface="Asap"/>
                <a:ea typeface="Asap"/>
                <a:cs typeface="Asap"/>
                <a:sym typeface="Asap"/>
              </a:rPr>
              <a:t>Prendre une forme active (vs passive) -&gt; le sujet fait l’action (plus engageant) </a:t>
            </a:r>
            <a:endParaRPr lang="fr-CA" sz="2334" b="0" i="0" u="none" strike="noStrike" cap="none" dirty="0">
              <a:solidFill>
                <a:srgbClr val="000000"/>
              </a:solidFill>
              <a:latin typeface="Asap"/>
              <a:ea typeface="Asap"/>
              <a:cs typeface="Asap"/>
              <a:sym typeface="Asap"/>
            </a:endParaRPr>
          </a:p>
          <a:p>
            <a:pPr marL="342900" marR="0" lvl="0" indent="-342900" rtl="0">
              <a:lnSpc>
                <a:spcPct val="150000"/>
              </a:lnSpc>
              <a:spcBef>
                <a:spcPts val="0"/>
              </a:spcBef>
              <a:spcAft>
                <a:spcPts val="0"/>
              </a:spcAft>
              <a:buFont typeface="Wingdings" panose="05000000000000000000" pitchFamily="2" charset="2"/>
              <a:buChar char="Ø"/>
            </a:pPr>
            <a:endParaRPr lang="fr-CA" sz="2334" b="0" i="0" u="none" strike="noStrike" cap="none" dirty="0">
              <a:solidFill>
                <a:srgbClr val="000000"/>
              </a:solidFill>
              <a:latin typeface="Asap"/>
              <a:ea typeface="Asap"/>
              <a:cs typeface="Asap"/>
              <a:sym typeface="Asap"/>
            </a:endParaRPr>
          </a:p>
        </p:txBody>
      </p:sp>
      <p:sp>
        <p:nvSpPr>
          <p:cNvPr id="5" name="TextBox 4">
            <a:extLst>
              <a:ext uri="{FF2B5EF4-FFF2-40B4-BE49-F238E27FC236}">
                <a16:creationId xmlns:a16="http://schemas.microsoft.com/office/drawing/2014/main" id="{078979F4-859B-CCBA-8964-1921D437AAE6}"/>
              </a:ext>
            </a:extLst>
          </p:cNvPr>
          <p:cNvSpPr txBox="1"/>
          <p:nvPr/>
        </p:nvSpPr>
        <p:spPr>
          <a:xfrm>
            <a:off x="3047999" y="7920114"/>
            <a:ext cx="9244012" cy="307777"/>
          </a:xfrm>
          <a:prstGeom prst="rect">
            <a:avLst/>
          </a:prstGeom>
          <a:noFill/>
        </p:spPr>
        <p:txBody>
          <a:bodyPr wrap="square">
            <a:spAutoFit/>
          </a:bodyPr>
          <a:lstStyle/>
          <a:p>
            <a:r>
              <a:rPr lang="en-US" dirty="0">
                <a:hlinkClick r:id="rId4"/>
              </a:rPr>
              <a:t>https://www.alloprof.qc.ca/fr/eleves/bv/francais/la-phrase-active-et-la-phrase-passive-f1143</a:t>
            </a:r>
            <a:r>
              <a:rPr lang="en-US" dirty="0"/>
              <a:t> </a:t>
            </a:r>
          </a:p>
        </p:txBody>
      </p:sp>
      <p:graphicFrame>
        <p:nvGraphicFramePr>
          <p:cNvPr id="6" name="Table 5">
            <a:extLst>
              <a:ext uri="{FF2B5EF4-FFF2-40B4-BE49-F238E27FC236}">
                <a16:creationId xmlns:a16="http://schemas.microsoft.com/office/drawing/2014/main" id="{3B9084BB-5747-EC01-32AC-508B821BBD0E}"/>
              </a:ext>
            </a:extLst>
          </p:cNvPr>
          <p:cNvGraphicFramePr>
            <a:graphicFrameLocks noGrp="1"/>
          </p:cNvGraphicFramePr>
          <p:nvPr>
            <p:extLst>
              <p:ext uri="{D42A27DB-BD31-4B8C-83A1-F6EECF244321}">
                <p14:modId xmlns:p14="http://schemas.microsoft.com/office/powerpoint/2010/main" val="1714311642"/>
              </p:ext>
            </p:extLst>
          </p:nvPr>
        </p:nvGraphicFramePr>
        <p:xfrm>
          <a:off x="3047999" y="6468904"/>
          <a:ext cx="12192000" cy="1112520"/>
        </p:xfrm>
        <a:graphic>
          <a:graphicData uri="http://schemas.openxmlformats.org/drawingml/2006/table">
            <a:tbl>
              <a:tblPr firstRow="1" bandRow="1">
                <a:tableStyleId>{162822B4-0589-4F20-81B0-94BD2F13A3F1}</a:tableStyleId>
              </a:tblPr>
              <a:tblGrid>
                <a:gridCol w="6096000">
                  <a:extLst>
                    <a:ext uri="{9D8B030D-6E8A-4147-A177-3AD203B41FA5}">
                      <a16:colId xmlns:a16="http://schemas.microsoft.com/office/drawing/2014/main" val="1672343793"/>
                    </a:ext>
                  </a:extLst>
                </a:gridCol>
                <a:gridCol w="6096000">
                  <a:extLst>
                    <a:ext uri="{9D8B030D-6E8A-4147-A177-3AD203B41FA5}">
                      <a16:colId xmlns:a16="http://schemas.microsoft.com/office/drawing/2014/main" val="3057245290"/>
                    </a:ext>
                  </a:extLst>
                </a:gridCol>
              </a:tblGrid>
              <a:tr h="370840">
                <a:tc>
                  <a:txBody>
                    <a:bodyPr/>
                    <a:lstStyle/>
                    <a:p>
                      <a:r>
                        <a:rPr lang="fr-CA" b="1" noProof="0" dirty="0"/>
                        <a:t>Phrase passive</a:t>
                      </a:r>
                    </a:p>
                  </a:txBody>
                  <a:tcPr/>
                </a:tc>
                <a:tc>
                  <a:txBody>
                    <a:bodyPr/>
                    <a:lstStyle/>
                    <a:p>
                      <a:r>
                        <a:rPr lang="fr-CA" b="1" noProof="0" dirty="0"/>
                        <a:t>Phrase active</a:t>
                      </a:r>
                    </a:p>
                  </a:txBody>
                  <a:tcPr/>
                </a:tc>
                <a:extLst>
                  <a:ext uri="{0D108BD9-81ED-4DB2-BD59-A6C34878D82A}">
                    <a16:rowId xmlns:a16="http://schemas.microsoft.com/office/drawing/2014/main" val="2211722569"/>
                  </a:ext>
                </a:extLst>
              </a:tr>
              <a:tr h="370840">
                <a:tc>
                  <a:txBody>
                    <a:bodyPr/>
                    <a:lstStyle/>
                    <a:p>
                      <a:r>
                        <a:rPr lang="fr-CA" noProof="0" dirty="0"/>
                        <a:t>Les échantillons seront recrutés dans des écoles primaires. </a:t>
                      </a:r>
                    </a:p>
                  </a:txBody>
                  <a:tcPr/>
                </a:tc>
                <a:tc>
                  <a:txBody>
                    <a:bodyPr/>
                    <a:lstStyle/>
                    <a:p>
                      <a:r>
                        <a:rPr lang="fr-CA" noProof="0" dirty="0"/>
                        <a:t>Je recruterai mon échantillon dans des écoles primaires.</a:t>
                      </a:r>
                    </a:p>
                  </a:txBody>
                  <a:tcPr/>
                </a:tc>
                <a:extLst>
                  <a:ext uri="{0D108BD9-81ED-4DB2-BD59-A6C34878D82A}">
                    <a16:rowId xmlns:a16="http://schemas.microsoft.com/office/drawing/2014/main" val="3059573849"/>
                  </a:ext>
                </a:extLst>
              </a:tr>
              <a:tr h="370840">
                <a:tc>
                  <a:txBody>
                    <a:bodyPr/>
                    <a:lstStyle/>
                    <a:p>
                      <a:r>
                        <a:rPr lang="fr-CA" noProof="0" dirty="0"/>
                        <a:t>Ces résultats sont une affirmation de la théorie de l’attachement. </a:t>
                      </a:r>
                    </a:p>
                  </a:txBody>
                  <a:tcPr/>
                </a:tc>
                <a:tc>
                  <a:txBody>
                    <a:bodyPr/>
                    <a:lstStyle/>
                    <a:p>
                      <a:r>
                        <a:rPr lang="fr-CA" noProof="0" dirty="0"/>
                        <a:t>Ces résultats affirmant la théorie de l’attachement. </a:t>
                      </a:r>
                    </a:p>
                  </a:txBody>
                  <a:tcPr/>
                </a:tc>
                <a:extLst>
                  <a:ext uri="{0D108BD9-81ED-4DB2-BD59-A6C34878D82A}">
                    <a16:rowId xmlns:a16="http://schemas.microsoft.com/office/drawing/2014/main" val="1527210942"/>
                  </a:ext>
                </a:extLst>
              </a:tr>
            </a:tbl>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EDECEA"/>
        </a:solidFill>
        <a:effectLst/>
      </p:bgPr>
    </p:bg>
    <p:spTree>
      <p:nvGrpSpPr>
        <p:cNvPr id="1" name="Shape 143"/>
        <p:cNvGrpSpPr/>
        <p:nvPr/>
      </p:nvGrpSpPr>
      <p:grpSpPr>
        <a:xfrm>
          <a:off x="0" y="0"/>
          <a:ext cx="0" cy="0"/>
          <a:chOff x="0" y="0"/>
          <a:chExt cx="0" cy="0"/>
        </a:xfrm>
      </p:grpSpPr>
      <p:pic>
        <p:nvPicPr>
          <p:cNvPr id="144" name="Google Shape;144;p12"/>
          <p:cNvPicPr preferRelativeResize="0"/>
          <p:nvPr/>
        </p:nvPicPr>
        <p:blipFill>
          <a:blip r:embed="rId3">
            <a:alphaModFix/>
          </a:blip>
          <a:stretch>
            <a:fillRect/>
          </a:stretch>
        </p:blipFill>
        <p:spPr>
          <a:xfrm>
            <a:off x="0" y="-12"/>
            <a:ext cx="18288000" cy="10287000"/>
          </a:xfrm>
          <a:prstGeom prst="rect">
            <a:avLst/>
          </a:prstGeom>
          <a:noFill/>
          <a:ln>
            <a:noFill/>
          </a:ln>
        </p:spPr>
      </p:pic>
      <p:sp>
        <p:nvSpPr>
          <p:cNvPr id="146" name="Google Shape;146;p12"/>
          <p:cNvSpPr txBox="1"/>
          <p:nvPr/>
        </p:nvSpPr>
        <p:spPr>
          <a:xfrm>
            <a:off x="1028700" y="723527"/>
            <a:ext cx="16230600" cy="1551194"/>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7200" b="1" i="0" u="none" strike="noStrike" cap="none" dirty="0">
                <a:solidFill>
                  <a:srgbClr val="EA5339"/>
                </a:solidFill>
                <a:latin typeface="Red Hat Display"/>
                <a:ea typeface="Red Hat Display"/>
                <a:cs typeface="Red Hat Display"/>
                <a:sym typeface="Red Hat Display"/>
              </a:rPr>
              <a:t>Prendre du temps pour la </a:t>
            </a:r>
            <a:r>
              <a:rPr lang="en-US" sz="7200" b="1" i="0" u="none" strike="noStrike" cap="none" dirty="0" err="1">
                <a:solidFill>
                  <a:srgbClr val="EA5339"/>
                </a:solidFill>
                <a:latin typeface="Red Hat Display"/>
                <a:ea typeface="Red Hat Display"/>
                <a:cs typeface="Red Hat Display"/>
                <a:sym typeface="Red Hat Display"/>
              </a:rPr>
              <a:t>rédaction</a:t>
            </a:r>
            <a:endParaRPr sz="1100" dirty="0"/>
          </a:p>
        </p:txBody>
      </p:sp>
      <p:sp>
        <p:nvSpPr>
          <p:cNvPr id="147" name="Google Shape;147;p12"/>
          <p:cNvSpPr txBox="1"/>
          <p:nvPr/>
        </p:nvSpPr>
        <p:spPr>
          <a:xfrm>
            <a:off x="2786062" y="4065885"/>
            <a:ext cx="12715875" cy="4310411"/>
          </a:xfrm>
          <a:prstGeom prst="rect">
            <a:avLst/>
          </a:prstGeom>
          <a:noFill/>
          <a:ln>
            <a:noFill/>
          </a:ln>
        </p:spPr>
        <p:txBody>
          <a:bodyPr spcFirstLastPara="1" wrap="square" lIns="0" tIns="0" rIns="0" bIns="0" anchor="t" anchorCtr="0">
            <a:spAutoFit/>
          </a:bodyPr>
          <a:lstStyle/>
          <a:p>
            <a:pPr marL="342900" marR="0" lvl="0" indent="-342900" rtl="0">
              <a:lnSpc>
                <a:spcPct val="150000"/>
              </a:lnSpc>
              <a:spcBef>
                <a:spcPts val="0"/>
              </a:spcBef>
              <a:spcAft>
                <a:spcPts val="0"/>
              </a:spcAft>
              <a:buFont typeface="Wingdings" panose="05000000000000000000" pitchFamily="2" charset="2"/>
              <a:buChar char="Ø"/>
            </a:pPr>
            <a:r>
              <a:rPr lang="fr-CA" sz="2334" b="0" i="0" u="none" strike="noStrike" cap="none" dirty="0">
                <a:solidFill>
                  <a:srgbClr val="000000"/>
                </a:solidFill>
                <a:latin typeface="Asap"/>
                <a:ea typeface="Asap"/>
                <a:cs typeface="Asap"/>
                <a:sym typeface="Asap"/>
              </a:rPr>
              <a:t>Mettre le temps de rédaction dans son horaire ET NE PAS LE BOUGER</a:t>
            </a:r>
          </a:p>
          <a:p>
            <a:pPr marL="342900" marR="0" lvl="0" indent="-342900" rtl="0">
              <a:lnSpc>
                <a:spcPct val="150000"/>
              </a:lnSpc>
              <a:spcBef>
                <a:spcPts val="0"/>
              </a:spcBef>
              <a:spcAft>
                <a:spcPts val="0"/>
              </a:spcAft>
              <a:buFont typeface="Wingdings" panose="05000000000000000000" pitchFamily="2" charset="2"/>
              <a:buChar char="Ø"/>
            </a:pPr>
            <a:r>
              <a:rPr lang="fr-CA" sz="2334" dirty="0">
                <a:latin typeface="Asap"/>
                <a:ea typeface="Asap"/>
                <a:cs typeface="Asap"/>
                <a:sym typeface="Asap"/>
              </a:rPr>
              <a:t>Voir ce temps comme bloqué -&gt; ne pas mettre de rencontres, etc.</a:t>
            </a:r>
            <a:endParaRPr lang="fr-CA" sz="2334" b="0" i="0" u="none" strike="noStrike" cap="none" dirty="0">
              <a:solidFill>
                <a:srgbClr val="000000"/>
              </a:solidFill>
              <a:latin typeface="Asap"/>
              <a:ea typeface="Asap"/>
              <a:cs typeface="Asap"/>
              <a:sym typeface="Asap"/>
            </a:endParaRPr>
          </a:p>
          <a:p>
            <a:pPr marL="342900" marR="0" lvl="0" indent="-342900" rtl="0">
              <a:lnSpc>
                <a:spcPct val="150000"/>
              </a:lnSpc>
              <a:spcBef>
                <a:spcPts val="0"/>
              </a:spcBef>
              <a:spcAft>
                <a:spcPts val="0"/>
              </a:spcAft>
              <a:buFont typeface="Wingdings" panose="05000000000000000000" pitchFamily="2" charset="2"/>
              <a:buChar char="Ø"/>
            </a:pPr>
            <a:r>
              <a:rPr lang="fr-CA" sz="2334" dirty="0">
                <a:latin typeface="Asap"/>
                <a:ea typeface="Asap"/>
                <a:cs typeface="Asap"/>
                <a:sym typeface="Asap"/>
              </a:rPr>
              <a:t>Trouver des </a:t>
            </a:r>
            <a:r>
              <a:rPr lang="fr-CA" sz="2334" dirty="0" err="1">
                <a:latin typeface="Asap"/>
                <a:ea typeface="Asap"/>
                <a:cs typeface="Asap"/>
                <a:sym typeface="Asap"/>
              </a:rPr>
              <a:t>ami·es</a:t>
            </a:r>
            <a:r>
              <a:rPr lang="fr-CA" sz="2334" dirty="0">
                <a:latin typeface="Asap"/>
                <a:ea typeface="Asap"/>
                <a:cs typeface="Asap"/>
                <a:sym typeface="Asap"/>
              </a:rPr>
              <a:t> et collègues pour rédiger (motivation, entraide)</a:t>
            </a:r>
          </a:p>
          <a:p>
            <a:pPr marL="342900" marR="0" lvl="0" indent="-342900" rtl="0">
              <a:lnSpc>
                <a:spcPct val="150000"/>
              </a:lnSpc>
              <a:spcBef>
                <a:spcPts val="0"/>
              </a:spcBef>
              <a:spcAft>
                <a:spcPts val="0"/>
              </a:spcAft>
              <a:buFont typeface="Wingdings" panose="05000000000000000000" pitchFamily="2" charset="2"/>
              <a:buChar char="Ø"/>
            </a:pPr>
            <a:r>
              <a:rPr lang="fr-CA" sz="2334" b="0" i="0" u="none" strike="noStrike" cap="none" dirty="0">
                <a:solidFill>
                  <a:srgbClr val="000000"/>
                </a:solidFill>
                <a:latin typeface="Asap"/>
                <a:ea typeface="Asap"/>
                <a:cs typeface="Asap"/>
                <a:sym typeface="Asap"/>
              </a:rPr>
              <a:t>Technique pomodoro (25 minutes d’écriture, 5 minutes de pause; 50 minutes d’écriture, 10 minutes de pause)</a:t>
            </a:r>
          </a:p>
          <a:p>
            <a:pPr marL="342900" marR="0" lvl="0" indent="-342900" rtl="0">
              <a:lnSpc>
                <a:spcPct val="150000"/>
              </a:lnSpc>
              <a:spcBef>
                <a:spcPts val="0"/>
              </a:spcBef>
              <a:spcAft>
                <a:spcPts val="0"/>
              </a:spcAft>
              <a:buFont typeface="Wingdings" panose="05000000000000000000" pitchFamily="2" charset="2"/>
              <a:buChar char="Ø"/>
            </a:pPr>
            <a:r>
              <a:rPr lang="fr-CA" sz="2334" dirty="0">
                <a:latin typeface="Asap"/>
                <a:ea typeface="Asap"/>
                <a:cs typeface="Asap"/>
                <a:sym typeface="Asap"/>
              </a:rPr>
              <a:t>Se mettre des objectifs concrets (écrire la section sur la théorie de l’attachement dans l’introduction; trouver 5 articles sur les impacts du trauma à l’enfance sur le développement des amitiés, etc.) </a:t>
            </a:r>
            <a:endParaRPr lang="fr-CA" sz="2334" b="0" i="0" u="none" strike="noStrike" cap="none" dirty="0">
              <a:solidFill>
                <a:srgbClr val="000000"/>
              </a:solidFill>
              <a:latin typeface="Asap"/>
              <a:ea typeface="Asap"/>
              <a:cs typeface="Asap"/>
              <a:sym typeface="Asap"/>
            </a:endParaRPr>
          </a:p>
        </p:txBody>
      </p:sp>
    </p:spTree>
    <p:extLst>
      <p:ext uri="{BB962C8B-B14F-4D97-AF65-F5344CB8AC3E}">
        <p14:creationId xmlns:p14="http://schemas.microsoft.com/office/powerpoint/2010/main" val="33030302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EDECEA"/>
        </a:solidFill>
        <a:effectLst/>
      </p:bgPr>
    </p:bg>
    <p:spTree>
      <p:nvGrpSpPr>
        <p:cNvPr id="1" name="Shape 143"/>
        <p:cNvGrpSpPr/>
        <p:nvPr/>
      </p:nvGrpSpPr>
      <p:grpSpPr>
        <a:xfrm>
          <a:off x="0" y="0"/>
          <a:ext cx="0" cy="0"/>
          <a:chOff x="0" y="0"/>
          <a:chExt cx="0" cy="0"/>
        </a:xfrm>
      </p:grpSpPr>
      <p:pic>
        <p:nvPicPr>
          <p:cNvPr id="144" name="Google Shape;144;p12"/>
          <p:cNvPicPr preferRelativeResize="0"/>
          <p:nvPr/>
        </p:nvPicPr>
        <p:blipFill>
          <a:blip r:embed="rId3">
            <a:alphaModFix/>
          </a:blip>
          <a:stretch>
            <a:fillRect/>
          </a:stretch>
        </p:blipFill>
        <p:spPr>
          <a:xfrm>
            <a:off x="0" y="-12"/>
            <a:ext cx="18288000" cy="10287000"/>
          </a:xfrm>
          <a:prstGeom prst="rect">
            <a:avLst/>
          </a:prstGeom>
          <a:noFill/>
          <a:ln>
            <a:noFill/>
          </a:ln>
        </p:spPr>
      </p:pic>
      <p:sp>
        <p:nvSpPr>
          <p:cNvPr id="146" name="Google Shape;146;p12"/>
          <p:cNvSpPr txBox="1"/>
          <p:nvPr/>
        </p:nvSpPr>
        <p:spPr>
          <a:xfrm>
            <a:off x="1028700" y="723527"/>
            <a:ext cx="16230600" cy="1551194"/>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7200" b="1" i="0" u="none" strike="noStrike" cap="none" dirty="0">
                <a:solidFill>
                  <a:srgbClr val="EA5339"/>
                </a:solidFill>
                <a:latin typeface="Red Hat Display"/>
                <a:ea typeface="Red Hat Display"/>
                <a:cs typeface="Red Hat Display"/>
                <a:sym typeface="Red Hat Display"/>
              </a:rPr>
              <a:t>Choses à </a:t>
            </a:r>
            <a:r>
              <a:rPr lang="en-US" sz="7200" b="1" i="0" u="none" strike="noStrike" cap="none" dirty="0" err="1">
                <a:solidFill>
                  <a:srgbClr val="EA5339"/>
                </a:solidFill>
                <a:latin typeface="Red Hat Display"/>
                <a:ea typeface="Red Hat Display"/>
                <a:cs typeface="Red Hat Display"/>
                <a:sym typeface="Red Hat Display"/>
              </a:rPr>
              <a:t>éviter</a:t>
            </a:r>
            <a:r>
              <a:rPr lang="en-US" sz="7200" b="1" i="0" u="none" strike="noStrike" cap="none" dirty="0">
                <a:solidFill>
                  <a:srgbClr val="EA5339"/>
                </a:solidFill>
                <a:latin typeface="Red Hat Display"/>
                <a:ea typeface="Red Hat Display"/>
                <a:cs typeface="Red Hat Display"/>
                <a:sym typeface="Red Hat Display"/>
              </a:rPr>
              <a:t>…</a:t>
            </a:r>
            <a:endParaRPr sz="1100" dirty="0"/>
          </a:p>
        </p:txBody>
      </p:sp>
      <p:sp>
        <p:nvSpPr>
          <p:cNvPr id="147" name="Google Shape;147;p12"/>
          <p:cNvSpPr txBox="1"/>
          <p:nvPr/>
        </p:nvSpPr>
        <p:spPr>
          <a:xfrm>
            <a:off x="2786062" y="2851447"/>
            <a:ext cx="12715875" cy="7004418"/>
          </a:xfrm>
          <a:prstGeom prst="rect">
            <a:avLst/>
          </a:prstGeom>
          <a:noFill/>
          <a:ln>
            <a:noFill/>
          </a:ln>
        </p:spPr>
        <p:txBody>
          <a:bodyPr spcFirstLastPara="1" wrap="square" lIns="0" tIns="0" rIns="0" bIns="0" anchor="t" anchorCtr="0">
            <a:spAutoFit/>
          </a:bodyPr>
          <a:lstStyle/>
          <a:p>
            <a:pPr marL="342900" marR="0" lvl="0" indent="-342900" rtl="0">
              <a:lnSpc>
                <a:spcPct val="150000"/>
              </a:lnSpc>
              <a:spcBef>
                <a:spcPts val="0"/>
              </a:spcBef>
              <a:spcAft>
                <a:spcPts val="0"/>
              </a:spcAft>
              <a:buFont typeface="Arial" panose="020B0604020202020204" pitchFamily="34" charset="0"/>
              <a:buChar char="•"/>
            </a:pPr>
            <a:r>
              <a:rPr lang="fr-CA" sz="2334" b="0" i="0" u="none" strike="noStrike" cap="none" dirty="0">
                <a:solidFill>
                  <a:srgbClr val="000000"/>
                </a:solidFill>
                <a:latin typeface="Asap"/>
                <a:ea typeface="Asap"/>
                <a:cs typeface="Asap"/>
                <a:sym typeface="Asap"/>
              </a:rPr>
              <a:t>Les mots vagues (</a:t>
            </a:r>
            <a:r>
              <a:rPr lang="fr-FR" sz="2334" b="0" i="0" u="none" strike="noStrike" cap="none" dirty="0">
                <a:solidFill>
                  <a:srgbClr val="000000"/>
                </a:solidFill>
                <a:latin typeface="Asap"/>
                <a:ea typeface="Asap"/>
                <a:cs typeface="Asap"/>
                <a:sym typeface="Asap"/>
              </a:rPr>
              <a:t>n'avancent en rien, ne donnent pas d'information, ambiguë)</a:t>
            </a:r>
          </a:p>
          <a:p>
            <a:pPr marL="342900" marR="0" lvl="0" indent="-342900" rtl="0">
              <a:lnSpc>
                <a:spcPct val="150000"/>
              </a:lnSpc>
              <a:spcBef>
                <a:spcPts val="0"/>
              </a:spcBef>
              <a:spcAft>
                <a:spcPts val="0"/>
              </a:spcAft>
              <a:buFont typeface="Arial" panose="020B0604020202020204" pitchFamily="34" charset="0"/>
              <a:buChar char="•"/>
            </a:pPr>
            <a:r>
              <a:rPr lang="fr-FR" sz="2334" b="0" i="0" u="none" strike="noStrike" cap="none" dirty="0">
                <a:solidFill>
                  <a:srgbClr val="000000"/>
                </a:solidFill>
                <a:latin typeface="Asap"/>
                <a:ea typeface="Asap"/>
                <a:cs typeface="Asap"/>
                <a:sym typeface="Asap"/>
              </a:rPr>
              <a:t>Ne pas demander à quelqu’un de relire (</a:t>
            </a:r>
            <a:r>
              <a:rPr lang="fr-FR" sz="2334" b="0" i="0" u="none" strike="noStrike" cap="none" dirty="0" err="1">
                <a:solidFill>
                  <a:srgbClr val="000000"/>
                </a:solidFill>
                <a:latin typeface="Asap"/>
                <a:ea typeface="Asap"/>
                <a:cs typeface="Asap"/>
                <a:sym typeface="Asap"/>
              </a:rPr>
              <a:t>un·e</a:t>
            </a:r>
            <a:r>
              <a:rPr lang="fr-FR" sz="2334" b="0" i="0" u="none" strike="noStrike" cap="none" dirty="0">
                <a:solidFill>
                  <a:srgbClr val="000000"/>
                </a:solidFill>
                <a:latin typeface="Asap"/>
                <a:ea typeface="Asap"/>
                <a:cs typeface="Asap"/>
                <a:sym typeface="Asap"/>
              </a:rPr>
              <a:t> prof, collègues de labo, </a:t>
            </a:r>
            <a:r>
              <a:rPr lang="fr-FR" sz="2334" b="0" i="0" u="none" strike="noStrike" cap="none" dirty="0" err="1">
                <a:solidFill>
                  <a:srgbClr val="000000"/>
                </a:solidFill>
                <a:latin typeface="Asap"/>
                <a:ea typeface="Asap"/>
                <a:cs typeface="Asap"/>
                <a:sym typeface="Asap"/>
              </a:rPr>
              <a:t>ami·es</a:t>
            </a:r>
            <a:r>
              <a:rPr lang="fr-FR" sz="2334" dirty="0">
                <a:latin typeface="Asap"/>
                <a:ea typeface="Asap"/>
                <a:cs typeface="Asap"/>
                <a:sym typeface="Asap"/>
              </a:rPr>
              <a:t> hors du champ d’étude,</a:t>
            </a:r>
            <a:r>
              <a:rPr lang="fr-FR" sz="2334" b="0" i="0" u="none" strike="noStrike" cap="none" dirty="0">
                <a:solidFill>
                  <a:srgbClr val="000000"/>
                </a:solidFill>
                <a:latin typeface="Asap"/>
                <a:ea typeface="Asap"/>
                <a:cs typeface="Asap"/>
                <a:sym typeface="Asap"/>
              </a:rPr>
              <a:t> etc.) </a:t>
            </a:r>
          </a:p>
          <a:p>
            <a:pPr marL="342900" marR="0" lvl="0" indent="-342900" rtl="0">
              <a:lnSpc>
                <a:spcPct val="150000"/>
              </a:lnSpc>
              <a:spcBef>
                <a:spcPts val="0"/>
              </a:spcBef>
              <a:spcAft>
                <a:spcPts val="0"/>
              </a:spcAft>
              <a:buFont typeface="Arial" panose="020B0604020202020204" pitchFamily="34" charset="0"/>
              <a:buChar char="•"/>
            </a:pPr>
            <a:r>
              <a:rPr lang="fr-FR" sz="2334" b="0" i="0" u="none" strike="noStrike" cap="none" dirty="0">
                <a:solidFill>
                  <a:srgbClr val="000000"/>
                </a:solidFill>
                <a:latin typeface="Asap"/>
                <a:ea typeface="Asap"/>
                <a:cs typeface="Asap"/>
                <a:sym typeface="Asap"/>
              </a:rPr>
              <a:t>Utiliser du jargon spécifique à son domaine (réviseurs sont de tous domaines, doivent comprendre, donc utiliser des mots simples, tout en utilisant un vocabulaire précis -&gt; bien définir les termes et se rappeler que ces personnes en lisent beaucoup donc peuvent être fatiguées) </a:t>
            </a:r>
          </a:p>
          <a:p>
            <a:pPr marL="342900" marR="0" lvl="0" indent="-342900" rtl="0">
              <a:lnSpc>
                <a:spcPct val="150000"/>
              </a:lnSpc>
              <a:spcBef>
                <a:spcPts val="0"/>
              </a:spcBef>
              <a:spcAft>
                <a:spcPts val="0"/>
              </a:spcAft>
              <a:buFont typeface="Arial" panose="020B0604020202020204" pitchFamily="34" charset="0"/>
              <a:buChar char="•"/>
            </a:pPr>
            <a:r>
              <a:rPr lang="fr-FR" sz="2334" b="0" i="0" u="none" strike="noStrike" cap="none" dirty="0">
                <a:solidFill>
                  <a:srgbClr val="000000"/>
                </a:solidFill>
                <a:latin typeface="Asap"/>
                <a:ea typeface="Asap"/>
                <a:cs typeface="Asap"/>
                <a:sym typeface="Asap"/>
              </a:rPr>
              <a:t>Se démoraliser après un refus -&gt; continuer à appliquer à des petites bourses, pratiquer son écriture, lire les demandes des autres, ça peut prendre du temps avant d’avoir ses premières bourses, on se rappelle que la compétition est grande pour certaines bourses, appliquer à plusieurs endroits donne plus de chances mais c’est plus de travail (être réaliste et </a:t>
            </a:r>
            <a:r>
              <a:rPr lang="fr-FR" sz="2334" b="0" i="0" u="none" strike="noStrike" cap="none" dirty="0" err="1">
                <a:solidFill>
                  <a:srgbClr val="000000"/>
                </a:solidFill>
                <a:latin typeface="Asap"/>
                <a:ea typeface="Asap"/>
                <a:cs typeface="Asap"/>
                <a:sym typeface="Asap"/>
              </a:rPr>
              <a:t>judicieux·euse</a:t>
            </a:r>
            <a:r>
              <a:rPr lang="fr-FR" sz="2334" b="0" i="0" u="none" strike="noStrike" cap="none" dirty="0">
                <a:solidFill>
                  <a:srgbClr val="000000"/>
                </a:solidFill>
                <a:latin typeface="Asap"/>
                <a:ea typeface="Asap"/>
                <a:cs typeface="Asap"/>
                <a:sym typeface="Asap"/>
              </a:rPr>
              <a:t>, réutiliser des sections, etc.) </a:t>
            </a:r>
          </a:p>
          <a:p>
            <a:pPr marL="342900" marR="0" lvl="0" indent="-342900" rtl="0">
              <a:lnSpc>
                <a:spcPct val="150000"/>
              </a:lnSpc>
              <a:spcBef>
                <a:spcPts val="0"/>
              </a:spcBef>
              <a:spcAft>
                <a:spcPts val="0"/>
              </a:spcAft>
              <a:buFont typeface="Asap" panose="020B0604020202020204" charset="0"/>
              <a:buChar char="Ø"/>
            </a:pPr>
            <a:endParaRPr lang="fr-CA" sz="2334" b="0" i="0" u="none" strike="noStrike" cap="none" dirty="0">
              <a:solidFill>
                <a:srgbClr val="000000"/>
              </a:solidFill>
              <a:latin typeface="Asap"/>
              <a:ea typeface="Asap"/>
              <a:cs typeface="Asap"/>
              <a:sym typeface="Asap"/>
            </a:endParaRPr>
          </a:p>
        </p:txBody>
      </p:sp>
    </p:spTree>
    <p:extLst>
      <p:ext uri="{BB962C8B-B14F-4D97-AF65-F5344CB8AC3E}">
        <p14:creationId xmlns:p14="http://schemas.microsoft.com/office/powerpoint/2010/main" val="672965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EDECEA"/>
        </a:solidFill>
        <a:effectLst/>
      </p:bgPr>
    </p:bg>
    <p:spTree>
      <p:nvGrpSpPr>
        <p:cNvPr id="1" name="Shape 143"/>
        <p:cNvGrpSpPr/>
        <p:nvPr/>
      </p:nvGrpSpPr>
      <p:grpSpPr>
        <a:xfrm>
          <a:off x="0" y="0"/>
          <a:ext cx="0" cy="0"/>
          <a:chOff x="0" y="0"/>
          <a:chExt cx="0" cy="0"/>
        </a:xfrm>
      </p:grpSpPr>
      <p:pic>
        <p:nvPicPr>
          <p:cNvPr id="144" name="Google Shape;144;p12"/>
          <p:cNvPicPr preferRelativeResize="0"/>
          <p:nvPr/>
        </p:nvPicPr>
        <p:blipFill>
          <a:blip r:embed="rId3">
            <a:alphaModFix/>
          </a:blip>
          <a:stretch>
            <a:fillRect/>
          </a:stretch>
        </p:blipFill>
        <p:spPr>
          <a:xfrm>
            <a:off x="0" y="-12"/>
            <a:ext cx="18288000" cy="10287000"/>
          </a:xfrm>
          <a:prstGeom prst="rect">
            <a:avLst/>
          </a:prstGeom>
          <a:noFill/>
          <a:ln>
            <a:noFill/>
          </a:ln>
        </p:spPr>
      </p:pic>
      <p:sp>
        <p:nvSpPr>
          <p:cNvPr id="146" name="Google Shape;146;p12"/>
          <p:cNvSpPr txBox="1"/>
          <p:nvPr/>
        </p:nvSpPr>
        <p:spPr>
          <a:xfrm>
            <a:off x="1028700" y="723527"/>
            <a:ext cx="16230600" cy="1551194"/>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7200" b="1" i="0" u="none" strike="noStrike" cap="none" dirty="0">
                <a:solidFill>
                  <a:srgbClr val="EA5339"/>
                </a:solidFill>
                <a:latin typeface="Red Hat Display"/>
                <a:ea typeface="Red Hat Display"/>
                <a:cs typeface="Red Hat Display"/>
                <a:sym typeface="Red Hat Display"/>
              </a:rPr>
              <a:t>Choses à </a:t>
            </a:r>
            <a:r>
              <a:rPr lang="en-US" sz="7200" b="1" i="0" u="none" strike="noStrike" cap="none" dirty="0" err="1">
                <a:solidFill>
                  <a:srgbClr val="EA5339"/>
                </a:solidFill>
                <a:latin typeface="Red Hat Display"/>
                <a:ea typeface="Red Hat Display"/>
                <a:cs typeface="Red Hat Display"/>
                <a:sym typeface="Red Hat Display"/>
              </a:rPr>
              <a:t>éviter</a:t>
            </a:r>
            <a:r>
              <a:rPr lang="en-US" sz="7200" b="1" i="0" u="none" strike="noStrike" cap="none" dirty="0">
                <a:solidFill>
                  <a:srgbClr val="EA5339"/>
                </a:solidFill>
                <a:latin typeface="Red Hat Display"/>
                <a:ea typeface="Red Hat Display"/>
                <a:cs typeface="Red Hat Display"/>
                <a:sym typeface="Red Hat Display"/>
              </a:rPr>
              <a:t>…</a:t>
            </a:r>
            <a:endParaRPr sz="1100" dirty="0"/>
          </a:p>
        </p:txBody>
      </p:sp>
      <p:sp>
        <p:nvSpPr>
          <p:cNvPr id="147" name="Google Shape;147;p12"/>
          <p:cNvSpPr txBox="1"/>
          <p:nvPr/>
        </p:nvSpPr>
        <p:spPr>
          <a:xfrm>
            <a:off x="2786062" y="2851447"/>
            <a:ext cx="12715875" cy="4849213"/>
          </a:xfrm>
          <a:prstGeom prst="rect">
            <a:avLst/>
          </a:prstGeom>
          <a:noFill/>
          <a:ln>
            <a:noFill/>
          </a:ln>
        </p:spPr>
        <p:txBody>
          <a:bodyPr spcFirstLastPara="1" wrap="square" lIns="0" tIns="0" rIns="0" bIns="0" anchor="t" anchorCtr="0">
            <a:spAutoFit/>
          </a:bodyPr>
          <a:lstStyle/>
          <a:p>
            <a:pPr marL="342900" marR="0" lvl="0" indent="-342900" rtl="0">
              <a:lnSpc>
                <a:spcPct val="150000"/>
              </a:lnSpc>
              <a:spcBef>
                <a:spcPts val="0"/>
              </a:spcBef>
              <a:spcAft>
                <a:spcPts val="0"/>
              </a:spcAft>
              <a:buFont typeface="Arial" panose="020B0604020202020204" pitchFamily="34" charset="0"/>
              <a:buChar char="•"/>
            </a:pPr>
            <a:r>
              <a:rPr lang="fr-FR" sz="2334" b="0" i="0" u="none" strike="noStrike" cap="none" dirty="0">
                <a:solidFill>
                  <a:srgbClr val="000000"/>
                </a:solidFill>
                <a:latin typeface="Asap"/>
                <a:ea typeface="Asap"/>
                <a:cs typeface="Asap"/>
                <a:sym typeface="Asap"/>
              </a:rPr>
              <a:t>Se répéter dans le texte -&gt; comme c’est très court, rester bien </a:t>
            </a:r>
            <a:r>
              <a:rPr lang="fr-FR" sz="2334" b="0" i="0" u="none" strike="noStrike" cap="none" dirty="0" err="1">
                <a:solidFill>
                  <a:srgbClr val="000000"/>
                </a:solidFill>
                <a:latin typeface="Asap"/>
                <a:ea typeface="Asap"/>
                <a:cs typeface="Asap"/>
                <a:sym typeface="Asap"/>
              </a:rPr>
              <a:t>organisé·e</a:t>
            </a:r>
            <a:r>
              <a:rPr lang="fr-FR" sz="2334" b="0" i="0" u="none" strike="noStrike" cap="none" dirty="0">
                <a:solidFill>
                  <a:srgbClr val="000000"/>
                </a:solidFill>
                <a:latin typeface="Asap"/>
                <a:ea typeface="Asap"/>
                <a:cs typeface="Asap"/>
                <a:sym typeface="Asap"/>
              </a:rPr>
              <a:t> dans ce qu’on dit</a:t>
            </a:r>
          </a:p>
          <a:p>
            <a:pPr marL="342900" marR="0" lvl="0" indent="-342900" rtl="0">
              <a:lnSpc>
                <a:spcPct val="150000"/>
              </a:lnSpc>
              <a:spcBef>
                <a:spcPts val="0"/>
              </a:spcBef>
              <a:spcAft>
                <a:spcPts val="0"/>
              </a:spcAft>
              <a:buFont typeface="Arial" panose="020B0604020202020204" pitchFamily="34" charset="0"/>
              <a:buChar char="•"/>
            </a:pPr>
            <a:r>
              <a:rPr lang="fr-FR" sz="2334" b="0" i="0" u="none" strike="noStrike" cap="none" dirty="0">
                <a:solidFill>
                  <a:srgbClr val="000000"/>
                </a:solidFill>
                <a:latin typeface="Asap"/>
                <a:ea typeface="Asap"/>
                <a:cs typeface="Asap"/>
                <a:sym typeface="Asap"/>
              </a:rPr>
              <a:t>Noyer les lecteurs dans les détails inutiles en sacrifiant d’autres aspects importants de la demande</a:t>
            </a:r>
          </a:p>
          <a:p>
            <a:pPr marL="342900" marR="0" lvl="0" indent="-342900" rtl="0">
              <a:lnSpc>
                <a:spcPct val="150000"/>
              </a:lnSpc>
              <a:spcBef>
                <a:spcPts val="0"/>
              </a:spcBef>
              <a:spcAft>
                <a:spcPts val="0"/>
              </a:spcAft>
              <a:buFont typeface="Arial" panose="020B0604020202020204" pitchFamily="34" charset="0"/>
              <a:buChar char="•"/>
            </a:pPr>
            <a:r>
              <a:rPr lang="fr-FR" sz="2334" b="0" i="0" u="none" strike="noStrike" cap="none" dirty="0">
                <a:solidFill>
                  <a:srgbClr val="000000"/>
                </a:solidFill>
                <a:latin typeface="Asap"/>
                <a:ea typeface="Asap"/>
                <a:cs typeface="Asap"/>
                <a:sym typeface="Asap"/>
              </a:rPr>
              <a:t>Négliger l’un des critères d’évaluation</a:t>
            </a:r>
          </a:p>
          <a:p>
            <a:pPr marL="342900" marR="0" lvl="0" indent="-342900" rtl="0">
              <a:lnSpc>
                <a:spcPct val="150000"/>
              </a:lnSpc>
              <a:spcBef>
                <a:spcPts val="0"/>
              </a:spcBef>
              <a:spcAft>
                <a:spcPts val="0"/>
              </a:spcAft>
              <a:buFont typeface="Arial" panose="020B0604020202020204" pitchFamily="34" charset="0"/>
              <a:buChar char="•"/>
            </a:pPr>
            <a:r>
              <a:rPr lang="fr-FR" sz="2334" b="0" i="0" u="none" strike="noStrike" cap="none" dirty="0">
                <a:solidFill>
                  <a:srgbClr val="000000"/>
                </a:solidFill>
                <a:latin typeface="Asap"/>
                <a:ea typeface="Asap"/>
                <a:cs typeface="Asap"/>
                <a:sym typeface="Asap"/>
              </a:rPr>
              <a:t>Être trop ambitieux sans en avoir les moyens</a:t>
            </a:r>
          </a:p>
          <a:p>
            <a:pPr marL="342900" marR="0" lvl="0" indent="-342900" rtl="0">
              <a:lnSpc>
                <a:spcPct val="150000"/>
              </a:lnSpc>
              <a:spcBef>
                <a:spcPts val="0"/>
              </a:spcBef>
              <a:spcAft>
                <a:spcPts val="0"/>
              </a:spcAft>
              <a:buFont typeface="Arial" panose="020B0604020202020204" pitchFamily="34" charset="0"/>
              <a:buChar char="•"/>
            </a:pPr>
            <a:r>
              <a:rPr lang="fr-FR" sz="2334" b="0" i="0" u="none" strike="noStrike" cap="none" dirty="0">
                <a:solidFill>
                  <a:srgbClr val="000000"/>
                </a:solidFill>
                <a:latin typeface="Asap"/>
                <a:ea typeface="Asap"/>
                <a:cs typeface="Asap"/>
                <a:sym typeface="Asap"/>
              </a:rPr>
              <a:t>Avoir une mauvaise adéquation entre les objectifs du projet et la méthodologie proposée, ce qui remet en question sa faisabilité</a:t>
            </a:r>
          </a:p>
          <a:p>
            <a:pPr marL="342900" marR="0" lvl="0" indent="-342900" rtl="0">
              <a:lnSpc>
                <a:spcPct val="150000"/>
              </a:lnSpc>
              <a:spcBef>
                <a:spcPts val="0"/>
              </a:spcBef>
              <a:spcAft>
                <a:spcPts val="0"/>
              </a:spcAft>
              <a:buFont typeface="Arial" panose="020B0604020202020204" pitchFamily="34" charset="0"/>
              <a:buChar char="•"/>
            </a:pPr>
            <a:r>
              <a:rPr lang="fr-FR" sz="2334" b="0" i="0" u="none" strike="noStrike" cap="none" dirty="0">
                <a:solidFill>
                  <a:srgbClr val="000000"/>
                </a:solidFill>
                <a:latin typeface="Asap"/>
                <a:ea typeface="Asap"/>
                <a:cs typeface="Asap"/>
                <a:sym typeface="Asap"/>
              </a:rPr>
              <a:t>Être prétentieux dans son style et le contenu de la demande</a:t>
            </a:r>
          </a:p>
          <a:p>
            <a:pPr marL="342900" marR="0" lvl="0" indent="-342900" rtl="0">
              <a:lnSpc>
                <a:spcPct val="150000"/>
              </a:lnSpc>
              <a:spcBef>
                <a:spcPts val="0"/>
              </a:spcBef>
              <a:spcAft>
                <a:spcPts val="0"/>
              </a:spcAft>
              <a:buFont typeface="Arial" panose="020B0604020202020204" pitchFamily="34" charset="0"/>
              <a:buChar char="•"/>
            </a:pPr>
            <a:r>
              <a:rPr lang="fr-FR" sz="2334" b="0" i="0" u="none" strike="noStrike" cap="none" dirty="0">
                <a:solidFill>
                  <a:srgbClr val="000000"/>
                </a:solidFill>
                <a:latin typeface="Asap"/>
                <a:ea typeface="Asap"/>
                <a:cs typeface="Asap"/>
                <a:sym typeface="Asap"/>
              </a:rPr>
              <a:t>Ne pas demander d’aide au besoin -&gt; Aller au bureau des bourses de son établissement</a:t>
            </a:r>
          </a:p>
        </p:txBody>
      </p:sp>
    </p:spTree>
    <p:extLst>
      <p:ext uri="{BB962C8B-B14F-4D97-AF65-F5344CB8AC3E}">
        <p14:creationId xmlns:p14="http://schemas.microsoft.com/office/powerpoint/2010/main" val="13748590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EDECEA"/>
        </a:solidFill>
        <a:effectLst/>
      </p:bgPr>
    </p:bg>
    <p:spTree>
      <p:nvGrpSpPr>
        <p:cNvPr id="1" name="Shape 143"/>
        <p:cNvGrpSpPr/>
        <p:nvPr/>
      </p:nvGrpSpPr>
      <p:grpSpPr>
        <a:xfrm>
          <a:off x="0" y="0"/>
          <a:ext cx="0" cy="0"/>
          <a:chOff x="0" y="0"/>
          <a:chExt cx="0" cy="0"/>
        </a:xfrm>
      </p:grpSpPr>
      <p:pic>
        <p:nvPicPr>
          <p:cNvPr id="144" name="Google Shape;144;p12"/>
          <p:cNvPicPr preferRelativeResize="0"/>
          <p:nvPr/>
        </p:nvPicPr>
        <p:blipFill>
          <a:blip r:embed="rId3">
            <a:alphaModFix/>
          </a:blip>
          <a:stretch>
            <a:fillRect/>
          </a:stretch>
        </p:blipFill>
        <p:spPr>
          <a:xfrm>
            <a:off x="0" y="-12"/>
            <a:ext cx="18288000" cy="10287000"/>
          </a:xfrm>
          <a:prstGeom prst="rect">
            <a:avLst/>
          </a:prstGeom>
          <a:noFill/>
          <a:ln>
            <a:noFill/>
          </a:ln>
        </p:spPr>
      </p:pic>
      <p:sp>
        <p:nvSpPr>
          <p:cNvPr id="146" name="Google Shape;146;p12"/>
          <p:cNvSpPr txBox="1"/>
          <p:nvPr/>
        </p:nvSpPr>
        <p:spPr>
          <a:xfrm>
            <a:off x="1028700" y="723527"/>
            <a:ext cx="16230600" cy="1551194"/>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7200" b="1" i="0" u="none" strike="noStrike" cap="none" dirty="0">
                <a:solidFill>
                  <a:srgbClr val="EA5339"/>
                </a:solidFill>
                <a:latin typeface="Red Hat Display"/>
                <a:ea typeface="Red Hat Display"/>
                <a:cs typeface="Red Hat Display"/>
                <a:sym typeface="Red Hat Display"/>
              </a:rPr>
              <a:t>Choses à </a:t>
            </a:r>
            <a:r>
              <a:rPr lang="en-US" sz="7200" b="1" i="0" u="none" strike="noStrike" cap="none" dirty="0" err="1">
                <a:solidFill>
                  <a:srgbClr val="EA5339"/>
                </a:solidFill>
                <a:latin typeface="Red Hat Display"/>
                <a:ea typeface="Red Hat Display"/>
                <a:cs typeface="Red Hat Display"/>
                <a:sym typeface="Red Hat Display"/>
              </a:rPr>
              <a:t>éviter</a:t>
            </a:r>
            <a:r>
              <a:rPr lang="en-US" sz="7200" b="1" i="0" u="none" strike="noStrike" cap="none" dirty="0">
                <a:solidFill>
                  <a:srgbClr val="EA5339"/>
                </a:solidFill>
                <a:latin typeface="Red Hat Display"/>
                <a:ea typeface="Red Hat Display"/>
                <a:cs typeface="Red Hat Display"/>
                <a:sym typeface="Red Hat Display"/>
              </a:rPr>
              <a:t>…</a:t>
            </a:r>
            <a:endParaRPr sz="1100" dirty="0"/>
          </a:p>
        </p:txBody>
      </p:sp>
      <p:sp>
        <p:nvSpPr>
          <p:cNvPr id="147" name="Google Shape;147;p12"/>
          <p:cNvSpPr txBox="1"/>
          <p:nvPr/>
        </p:nvSpPr>
        <p:spPr>
          <a:xfrm>
            <a:off x="2786062" y="2851447"/>
            <a:ext cx="12715875" cy="2155205"/>
          </a:xfrm>
          <a:prstGeom prst="rect">
            <a:avLst/>
          </a:prstGeom>
          <a:noFill/>
          <a:ln>
            <a:noFill/>
          </a:ln>
        </p:spPr>
        <p:txBody>
          <a:bodyPr spcFirstLastPara="1" wrap="square" lIns="0" tIns="0" rIns="0" bIns="0" anchor="t" anchorCtr="0">
            <a:spAutoFit/>
          </a:bodyPr>
          <a:lstStyle/>
          <a:p>
            <a:pPr marL="342900" marR="0" lvl="0" indent="-342900" rtl="0">
              <a:lnSpc>
                <a:spcPct val="150000"/>
              </a:lnSpc>
              <a:spcBef>
                <a:spcPts val="0"/>
              </a:spcBef>
              <a:spcAft>
                <a:spcPts val="0"/>
              </a:spcAft>
              <a:buFont typeface="Arial" panose="020B0604020202020204" pitchFamily="34" charset="0"/>
              <a:buChar char="•"/>
            </a:pPr>
            <a:r>
              <a:rPr lang="fr-FR" sz="2334" b="0" i="0" u="none" strike="noStrike" cap="none" dirty="0">
                <a:solidFill>
                  <a:srgbClr val="000000"/>
                </a:solidFill>
                <a:latin typeface="Asap"/>
                <a:ea typeface="Asap"/>
                <a:cs typeface="Asap"/>
                <a:sym typeface="Asap"/>
              </a:rPr>
              <a:t>Envoyer à sa direction de recherche à la dernière minute</a:t>
            </a:r>
          </a:p>
          <a:p>
            <a:pPr marL="342900" marR="0" lvl="0" indent="-342900" rtl="0">
              <a:lnSpc>
                <a:spcPct val="150000"/>
              </a:lnSpc>
              <a:spcBef>
                <a:spcPts val="0"/>
              </a:spcBef>
              <a:spcAft>
                <a:spcPts val="0"/>
              </a:spcAft>
              <a:buFont typeface="Arial" panose="020B0604020202020204" pitchFamily="34" charset="0"/>
              <a:buChar char="•"/>
            </a:pPr>
            <a:r>
              <a:rPr lang="fr-FR" sz="2334" dirty="0">
                <a:latin typeface="Asap"/>
                <a:ea typeface="Asap"/>
                <a:cs typeface="Asap"/>
                <a:sym typeface="Asap"/>
              </a:rPr>
              <a:t>Utiliser beaucoup d’acronyme (MAXIMUM 1, idéalement aucun)</a:t>
            </a:r>
          </a:p>
          <a:p>
            <a:pPr marL="342900" indent="-342900">
              <a:lnSpc>
                <a:spcPct val="150000"/>
              </a:lnSpc>
              <a:buFont typeface="Arial" panose="020B0604020202020204" pitchFamily="34" charset="0"/>
              <a:buChar char="•"/>
            </a:pPr>
            <a:r>
              <a:rPr lang="fr-FR" sz="2334" b="0" i="0" u="none" strike="noStrike" cap="none" dirty="0">
                <a:solidFill>
                  <a:srgbClr val="000000"/>
                </a:solidFill>
                <a:latin typeface="Asap"/>
                <a:ea typeface="Asap"/>
                <a:cs typeface="Asap"/>
                <a:sym typeface="Asap"/>
              </a:rPr>
              <a:t>S’y prendre dernière minute </a:t>
            </a:r>
            <a:r>
              <a:rPr lang="fr-FR" sz="2334" dirty="0">
                <a:latin typeface="Asap"/>
                <a:ea typeface="Asap"/>
                <a:cs typeface="Asap"/>
                <a:sym typeface="Asap"/>
              </a:rPr>
              <a:t> </a:t>
            </a:r>
          </a:p>
          <a:p>
            <a:pPr marL="342900" marR="0" lvl="0" indent="-342900" rtl="0">
              <a:lnSpc>
                <a:spcPct val="150000"/>
              </a:lnSpc>
              <a:spcBef>
                <a:spcPts val="0"/>
              </a:spcBef>
              <a:spcAft>
                <a:spcPts val="0"/>
              </a:spcAft>
              <a:buFont typeface="Arial" panose="020B0604020202020204" pitchFamily="34" charset="0"/>
              <a:buChar char="•"/>
            </a:pPr>
            <a:endParaRPr lang="fr-FR" sz="2334" b="0" i="0" u="none" strike="noStrike" cap="none" dirty="0">
              <a:solidFill>
                <a:srgbClr val="000000"/>
              </a:solidFill>
              <a:latin typeface="Asap"/>
              <a:ea typeface="Asap"/>
              <a:cs typeface="Asap"/>
              <a:sym typeface="Asap"/>
            </a:endParaRPr>
          </a:p>
        </p:txBody>
      </p:sp>
    </p:spTree>
    <p:extLst>
      <p:ext uri="{BB962C8B-B14F-4D97-AF65-F5344CB8AC3E}">
        <p14:creationId xmlns:p14="http://schemas.microsoft.com/office/powerpoint/2010/main" val="10903288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EDECEA"/>
        </a:solidFill>
        <a:effectLst/>
      </p:bgPr>
    </p:bg>
    <p:spTree>
      <p:nvGrpSpPr>
        <p:cNvPr id="1" name="Shape 162"/>
        <p:cNvGrpSpPr/>
        <p:nvPr/>
      </p:nvGrpSpPr>
      <p:grpSpPr>
        <a:xfrm>
          <a:off x="0" y="0"/>
          <a:ext cx="0" cy="0"/>
          <a:chOff x="0" y="0"/>
          <a:chExt cx="0" cy="0"/>
        </a:xfrm>
      </p:grpSpPr>
      <p:pic>
        <p:nvPicPr>
          <p:cNvPr id="163" name="Google Shape;163;p13"/>
          <p:cNvPicPr preferRelativeResize="0"/>
          <p:nvPr/>
        </p:nvPicPr>
        <p:blipFill>
          <a:blip r:embed="rId3">
            <a:alphaModFix/>
          </a:blip>
          <a:stretch>
            <a:fillRect/>
          </a:stretch>
        </p:blipFill>
        <p:spPr>
          <a:xfrm>
            <a:off x="0" y="-12"/>
            <a:ext cx="18288000" cy="10287000"/>
          </a:xfrm>
          <a:prstGeom prst="rect">
            <a:avLst/>
          </a:prstGeom>
          <a:noFill/>
          <a:ln>
            <a:noFill/>
          </a:ln>
        </p:spPr>
      </p:pic>
      <p:sp>
        <p:nvSpPr>
          <p:cNvPr id="167" name="Google Shape;167;p13"/>
          <p:cNvSpPr txBox="1"/>
          <p:nvPr/>
        </p:nvSpPr>
        <p:spPr>
          <a:xfrm>
            <a:off x="384116" y="703308"/>
            <a:ext cx="17519768" cy="1874359"/>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8700" b="1" i="0" u="none" strike="noStrike" cap="none" dirty="0">
                <a:solidFill>
                  <a:srgbClr val="EA5339"/>
                </a:solidFill>
                <a:latin typeface="Red Hat Display"/>
                <a:ea typeface="Red Hat Display"/>
                <a:cs typeface="Red Hat Display"/>
                <a:sym typeface="Red Hat Display"/>
              </a:rPr>
              <a:t>Livre </a:t>
            </a:r>
            <a:r>
              <a:rPr lang="en-US" sz="8700" b="1" i="0" u="none" strike="noStrike" cap="none" dirty="0" err="1">
                <a:solidFill>
                  <a:srgbClr val="EA5339"/>
                </a:solidFill>
                <a:latin typeface="Red Hat Display"/>
                <a:ea typeface="Red Hat Display"/>
                <a:cs typeface="Red Hat Display"/>
                <a:sym typeface="Red Hat Display"/>
              </a:rPr>
              <a:t>référence</a:t>
            </a:r>
            <a:endParaRPr dirty="0"/>
          </a:p>
        </p:txBody>
      </p:sp>
      <p:pic>
        <p:nvPicPr>
          <p:cNvPr id="3" name="Picture 2" descr="A white cover with red text&#10;&#10;Description automatically generated">
            <a:extLst>
              <a:ext uri="{FF2B5EF4-FFF2-40B4-BE49-F238E27FC236}">
                <a16:creationId xmlns:a16="http://schemas.microsoft.com/office/drawing/2014/main" id="{6E5C3929-2C05-99E0-744B-FC29D30D6D43}"/>
              </a:ext>
            </a:extLst>
          </p:cNvPr>
          <p:cNvPicPr>
            <a:picLocks noChangeAspect="1"/>
          </p:cNvPicPr>
          <p:nvPr/>
        </p:nvPicPr>
        <p:blipFill>
          <a:blip r:embed="rId4"/>
          <a:stretch>
            <a:fillRect/>
          </a:stretch>
        </p:blipFill>
        <p:spPr>
          <a:xfrm>
            <a:off x="2066852" y="2841527"/>
            <a:ext cx="4191408" cy="5616673"/>
          </a:xfrm>
          <a:prstGeom prst="rect">
            <a:avLst/>
          </a:prstGeom>
        </p:spPr>
      </p:pic>
      <p:sp>
        <p:nvSpPr>
          <p:cNvPr id="4" name="Google Shape;147;p12">
            <a:extLst>
              <a:ext uri="{FF2B5EF4-FFF2-40B4-BE49-F238E27FC236}">
                <a16:creationId xmlns:a16="http://schemas.microsoft.com/office/drawing/2014/main" id="{DA1A1751-6E16-E271-FD22-A623F520C29F}"/>
              </a:ext>
            </a:extLst>
          </p:cNvPr>
          <p:cNvSpPr txBox="1"/>
          <p:nvPr/>
        </p:nvSpPr>
        <p:spPr>
          <a:xfrm>
            <a:off x="8086725" y="2851447"/>
            <a:ext cx="7415212" cy="3771610"/>
          </a:xfrm>
          <a:prstGeom prst="rect">
            <a:avLst/>
          </a:prstGeom>
          <a:noFill/>
          <a:ln>
            <a:noFill/>
          </a:ln>
        </p:spPr>
        <p:txBody>
          <a:bodyPr spcFirstLastPara="1" wrap="square" lIns="0" tIns="0" rIns="0" bIns="0" anchor="t" anchorCtr="0">
            <a:spAutoFit/>
          </a:bodyPr>
          <a:lstStyle/>
          <a:p>
            <a:pPr marR="0" lvl="0" rtl="0">
              <a:lnSpc>
                <a:spcPct val="150000"/>
              </a:lnSpc>
              <a:spcBef>
                <a:spcPts val="0"/>
              </a:spcBef>
              <a:spcAft>
                <a:spcPts val="0"/>
              </a:spcAft>
            </a:pPr>
            <a:r>
              <a:rPr lang="fr-FR" sz="2334" b="0" i="0" u="none" strike="noStrike" cap="none" dirty="0">
                <a:solidFill>
                  <a:srgbClr val="000000"/>
                </a:solidFill>
                <a:latin typeface="Asap"/>
                <a:ea typeface="Asap"/>
                <a:cs typeface="Asap"/>
                <a:sym typeface="Asap"/>
              </a:rPr>
              <a:t>L'art d'écrire une bonne demande de subvention</a:t>
            </a:r>
          </a:p>
          <a:p>
            <a:pPr marR="0" lvl="0" rtl="0">
              <a:lnSpc>
                <a:spcPct val="150000"/>
              </a:lnSpc>
              <a:spcBef>
                <a:spcPts val="0"/>
              </a:spcBef>
              <a:spcAft>
                <a:spcPts val="0"/>
              </a:spcAft>
            </a:pPr>
            <a:r>
              <a:rPr lang="fr-FR" sz="2334" dirty="0">
                <a:latin typeface="Asap"/>
                <a:ea typeface="Asap"/>
                <a:cs typeface="Asap"/>
                <a:sym typeface="Asap"/>
              </a:rPr>
              <a:t>Par Virginie Portes </a:t>
            </a:r>
          </a:p>
          <a:p>
            <a:pPr marR="0" lvl="0" rtl="0">
              <a:lnSpc>
                <a:spcPct val="150000"/>
              </a:lnSpc>
              <a:spcBef>
                <a:spcPts val="0"/>
              </a:spcBef>
              <a:spcAft>
                <a:spcPts val="0"/>
              </a:spcAft>
            </a:pPr>
            <a:r>
              <a:rPr lang="fr-FR" sz="2334" b="0" i="0" u="none" strike="noStrike" cap="none" dirty="0">
                <a:solidFill>
                  <a:srgbClr val="000000"/>
                </a:solidFill>
                <a:latin typeface="Asap"/>
                <a:ea typeface="Asap"/>
                <a:cs typeface="Asap"/>
                <a:sym typeface="Asap"/>
              </a:rPr>
              <a:t>2024</a:t>
            </a:r>
          </a:p>
          <a:p>
            <a:pPr marR="0" lvl="0" rtl="0">
              <a:lnSpc>
                <a:spcPct val="150000"/>
              </a:lnSpc>
              <a:spcBef>
                <a:spcPts val="0"/>
              </a:spcBef>
              <a:spcAft>
                <a:spcPts val="0"/>
              </a:spcAft>
            </a:pPr>
            <a:endParaRPr lang="fr-FR" sz="2334" dirty="0">
              <a:latin typeface="Asap"/>
              <a:ea typeface="Asap"/>
              <a:cs typeface="Asap"/>
              <a:sym typeface="Asap"/>
            </a:endParaRPr>
          </a:p>
          <a:p>
            <a:pPr marR="0" lvl="0" rtl="0">
              <a:lnSpc>
                <a:spcPct val="150000"/>
              </a:lnSpc>
              <a:spcBef>
                <a:spcPts val="0"/>
              </a:spcBef>
              <a:spcAft>
                <a:spcPts val="0"/>
              </a:spcAft>
            </a:pPr>
            <a:r>
              <a:rPr lang="fr-FR" sz="2334" b="0" i="0" u="none" strike="noStrike" cap="none" dirty="0">
                <a:solidFill>
                  <a:srgbClr val="000000"/>
                </a:solidFill>
                <a:latin typeface="Asap"/>
                <a:ea typeface="Asap"/>
                <a:cs typeface="Asap"/>
                <a:sym typeface="Asap"/>
                <a:hlinkClick r:id="rId5"/>
              </a:rPr>
              <a:t>https://www.leslibraires.ca/livres/l-art-d-ecrire-une-bonne-virginie-portes-9782760649347.html</a:t>
            </a:r>
            <a:endParaRPr lang="fr-FR" sz="2334" b="0" i="0" u="none" strike="noStrike" cap="none" dirty="0">
              <a:solidFill>
                <a:srgbClr val="000000"/>
              </a:solidFill>
              <a:latin typeface="Asap"/>
              <a:ea typeface="Asap"/>
              <a:cs typeface="Asap"/>
              <a:sym typeface="Asap"/>
            </a:endParaRPr>
          </a:p>
          <a:p>
            <a:pPr marR="0" lvl="0" rtl="0">
              <a:lnSpc>
                <a:spcPct val="150000"/>
              </a:lnSpc>
              <a:spcBef>
                <a:spcPts val="0"/>
              </a:spcBef>
              <a:spcAft>
                <a:spcPts val="0"/>
              </a:spcAft>
            </a:pPr>
            <a:r>
              <a:rPr lang="fr-FR" sz="2334" b="0" i="0" u="none" strike="noStrike" cap="none" dirty="0">
                <a:solidFill>
                  <a:srgbClr val="000000"/>
                </a:solidFill>
                <a:latin typeface="Asap"/>
                <a:ea typeface="Asap"/>
                <a:cs typeface="Asap"/>
                <a:sym typeface="Asap"/>
              </a:rPr>
              <a:t>Dispo en format PDF! </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9">
          <a:extLst>
            <a:ext uri="{FF2B5EF4-FFF2-40B4-BE49-F238E27FC236}">
              <a16:creationId xmlns:a16="http://schemas.microsoft.com/office/drawing/2014/main" id="{09D406F8-0937-C766-5F5A-800E6C16D0E7}"/>
            </a:ext>
          </a:extLst>
        </p:cNvPr>
        <p:cNvGrpSpPr/>
        <p:nvPr/>
      </p:nvGrpSpPr>
      <p:grpSpPr>
        <a:xfrm>
          <a:off x="0" y="0"/>
          <a:ext cx="0" cy="0"/>
          <a:chOff x="0" y="0"/>
          <a:chExt cx="0" cy="0"/>
        </a:xfrm>
      </p:grpSpPr>
      <p:pic>
        <p:nvPicPr>
          <p:cNvPr id="250" name="Google Shape;250;p18">
            <a:extLst>
              <a:ext uri="{FF2B5EF4-FFF2-40B4-BE49-F238E27FC236}">
                <a16:creationId xmlns:a16="http://schemas.microsoft.com/office/drawing/2014/main" id="{D8220FB3-A05C-3C48-95B2-5AB4E682C750}"/>
              </a:ext>
            </a:extLst>
          </p:cNvPr>
          <p:cNvPicPr preferRelativeResize="0"/>
          <p:nvPr/>
        </p:nvPicPr>
        <p:blipFill>
          <a:blip r:embed="rId3">
            <a:alphaModFix/>
          </a:blip>
          <a:stretch>
            <a:fillRect/>
          </a:stretch>
        </p:blipFill>
        <p:spPr>
          <a:xfrm>
            <a:off x="0" y="-12"/>
            <a:ext cx="18288000" cy="10287000"/>
          </a:xfrm>
          <a:prstGeom prst="rect">
            <a:avLst/>
          </a:prstGeom>
          <a:noFill/>
          <a:ln>
            <a:noFill/>
          </a:ln>
        </p:spPr>
      </p:pic>
      <p:sp>
        <p:nvSpPr>
          <p:cNvPr id="3" name="Titre 1">
            <a:extLst>
              <a:ext uri="{FF2B5EF4-FFF2-40B4-BE49-F238E27FC236}">
                <a16:creationId xmlns:a16="http://schemas.microsoft.com/office/drawing/2014/main" id="{3DD4532A-7A75-F51C-2048-76A6D8BC3EFD}"/>
              </a:ext>
            </a:extLst>
          </p:cNvPr>
          <p:cNvSpPr txBox="1">
            <a:spLocks/>
          </p:cNvSpPr>
          <p:nvPr/>
        </p:nvSpPr>
        <p:spPr>
          <a:xfrm>
            <a:off x="1701323" y="2952637"/>
            <a:ext cx="4507707" cy="792412"/>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CA" altLang="fr-FR" sz="3600" b="1" dirty="0">
                <a:latin typeface="+mj-lt"/>
                <a:ea typeface="ＭＳ Ｐゴシック" panose="020B0600070205080204" pitchFamily="34" charset="-128"/>
              </a:rPr>
              <a:t>Que cherchent-ils ?</a:t>
            </a:r>
          </a:p>
        </p:txBody>
      </p:sp>
      <p:sp>
        <p:nvSpPr>
          <p:cNvPr id="4" name="Espace réservé du contenu 2">
            <a:extLst>
              <a:ext uri="{FF2B5EF4-FFF2-40B4-BE49-F238E27FC236}">
                <a16:creationId xmlns:a16="http://schemas.microsoft.com/office/drawing/2014/main" id="{26F00955-7C53-861C-710A-18AA40A6415C}"/>
              </a:ext>
            </a:extLst>
          </p:cNvPr>
          <p:cNvSpPr txBox="1">
            <a:spLocks/>
          </p:cNvSpPr>
          <p:nvPr/>
        </p:nvSpPr>
        <p:spPr>
          <a:xfrm>
            <a:off x="1701323" y="4377909"/>
            <a:ext cx="5891713" cy="5820151"/>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0000"/>
              </a:lnSpc>
              <a:spcAft>
                <a:spcPts val="400"/>
              </a:spcAft>
            </a:pPr>
            <a:r>
              <a:rPr lang="fr-CA" altLang="fr-FR" sz="2400" b="1" dirty="0">
                <a:ea typeface="ＭＳ Ｐゴシック" panose="020B0600070205080204" pitchFamily="34" charset="-128"/>
                <a:cs typeface="Arial" panose="020B0604020202020204" pitchFamily="34" charset="0"/>
              </a:rPr>
              <a:t>EXCELLENCE ACADÉMIQUE</a:t>
            </a:r>
          </a:p>
          <a:p>
            <a:pPr>
              <a:lnSpc>
                <a:spcPct val="110000"/>
              </a:lnSpc>
              <a:spcAft>
                <a:spcPts val="400"/>
              </a:spcAft>
            </a:pPr>
            <a:endParaRPr lang="fr-CA" altLang="fr-FR" sz="2400" dirty="0">
              <a:ea typeface="ＭＳ Ｐゴシック" panose="020B0600070205080204" pitchFamily="34" charset="-128"/>
              <a:cs typeface="Arial" panose="020B0604020202020204" pitchFamily="34" charset="0"/>
            </a:endParaRPr>
          </a:p>
          <a:p>
            <a:pPr>
              <a:lnSpc>
                <a:spcPct val="110000"/>
              </a:lnSpc>
              <a:spcAft>
                <a:spcPts val="400"/>
              </a:spcAft>
            </a:pPr>
            <a:endParaRPr lang="fr-CA" altLang="fr-FR" sz="2400" dirty="0">
              <a:ea typeface="ＭＳ Ｐゴシック" panose="020B0600070205080204" pitchFamily="34" charset="-128"/>
              <a:cs typeface="Arial" panose="020B0604020202020204" pitchFamily="34" charset="0"/>
            </a:endParaRPr>
          </a:p>
          <a:p>
            <a:pPr>
              <a:lnSpc>
                <a:spcPct val="110000"/>
              </a:lnSpc>
              <a:spcAft>
                <a:spcPts val="400"/>
              </a:spcAft>
            </a:pPr>
            <a:r>
              <a:rPr lang="fr-CA" altLang="fr-FR" sz="2400" b="1" dirty="0">
                <a:ea typeface="ＭＳ Ｐゴシック" panose="020B0600070205080204" pitchFamily="34" charset="-128"/>
                <a:cs typeface="Arial" panose="020B0604020202020204" pitchFamily="34" charset="0"/>
              </a:rPr>
              <a:t>POTENTIEL DE RECHERCHE</a:t>
            </a:r>
          </a:p>
          <a:p>
            <a:pPr>
              <a:lnSpc>
                <a:spcPct val="110000"/>
              </a:lnSpc>
              <a:spcAft>
                <a:spcPts val="400"/>
              </a:spcAft>
            </a:pPr>
            <a:endParaRPr lang="fr-CA" altLang="fr-FR" sz="2400" b="1" dirty="0">
              <a:ea typeface="ＭＳ Ｐゴシック" panose="020B0600070205080204" pitchFamily="34" charset="-128"/>
              <a:cs typeface="Arial" panose="020B0604020202020204" pitchFamily="34" charset="0"/>
            </a:endParaRPr>
          </a:p>
          <a:p>
            <a:pPr>
              <a:lnSpc>
                <a:spcPct val="110000"/>
              </a:lnSpc>
              <a:spcAft>
                <a:spcPts val="400"/>
              </a:spcAft>
            </a:pPr>
            <a:endParaRPr lang="fr-CA" altLang="fr-FR" sz="2400" b="1" dirty="0">
              <a:ea typeface="ＭＳ Ｐゴシック" panose="020B0600070205080204" pitchFamily="34" charset="-128"/>
              <a:cs typeface="Arial" panose="020B0604020202020204" pitchFamily="34" charset="0"/>
            </a:endParaRPr>
          </a:p>
          <a:p>
            <a:pPr>
              <a:lnSpc>
                <a:spcPct val="110000"/>
              </a:lnSpc>
              <a:spcAft>
                <a:spcPts val="400"/>
              </a:spcAft>
            </a:pPr>
            <a:r>
              <a:rPr lang="fr-CA" altLang="fr-FR" sz="2400" b="1" dirty="0">
                <a:ea typeface="ＭＳ Ｐゴシック" panose="020B0600070205080204" pitchFamily="34" charset="-128"/>
                <a:cs typeface="Arial" panose="020B0604020202020204" pitchFamily="34" charset="0"/>
              </a:rPr>
              <a:t>PERSONNE INVESTIE ET ENGAGÉE</a:t>
            </a:r>
          </a:p>
          <a:p>
            <a:pPr>
              <a:lnSpc>
                <a:spcPct val="110000"/>
              </a:lnSpc>
              <a:spcAft>
                <a:spcPts val="400"/>
              </a:spcAft>
            </a:pPr>
            <a:endParaRPr lang="fr-CA" altLang="fr-FR" sz="2400" b="1" dirty="0">
              <a:ea typeface="ＭＳ Ｐゴシック" panose="020B0600070205080204" pitchFamily="34" charset="-128"/>
              <a:cs typeface="Arial" panose="020B0604020202020204" pitchFamily="34" charset="0"/>
            </a:endParaRPr>
          </a:p>
          <a:p>
            <a:pPr>
              <a:lnSpc>
                <a:spcPct val="110000"/>
              </a:lnSpc>
              <a:spcAft>
                <a:spcPts val="400"/>
              </a:spcAft>
            </a:pPr>
            <a:endParaRPr lang="fr-CA" altLang="fr-FR" sz="2400" b="1" dirty="0">
              <a:ea typeface="ＭＳ Ｐゴシック" panose="020B0600070205080204" pitchFamily="34" charset="-128"/>
              <a:cs typeface="Arial" panose="020B0604020202020204" pitchFamily="34" charset="0"/>
            </a:endParaRPr>
          </a:p>
          <a:p>
            <a:pPr>
              <a:lnSpc>
                <a:spcPct val="110000"/>
              </a:lnSpc>
              <a:spcAft>
                <a:spcPts val="400"/>
              </a:spcAft>
            </a:pPr>
            <a:r>
              <a:rPr lang="fr-CA" altLang="fr-FR" sz="2400" b="1" dirty="0">
                <a:ea typeface="ＭＳ Ｐゴシック" panose="020B0600070205080204" pitchFamily="34" charset="-128"/>
                <a:cs typeface="Arial" panose="020B0604020202020204" pitchFamily="34" charset="0"/>
              </a:rPr>
              <a:t>PRÉSENTATION ARTICULÉE</a:t>
            </a:r>
          </a:p>
        </p:txBody>
      </p:sp>
      <p:sp>
        <p:nvSpPr>
          <p:cNvPr id="5" name="Espace réservé du contenu 2">
            <a:extLst>
              <a:ext uri="{FF2B5EF4-FFF2-40B4-BE49-F238E27FC236}">
                <a16:creationId xmlns:a16="http://schemas.microsoft.com/office/drawing/2014/main" id="{512DC736-03C1-0EC9-DD15-6E48103A7A3E}"/>
              </a:ext>
            </a:extLst>
          </p:cNvPr>
          <p:cNvSpPr txBox="1">
            <a:spLocks/>
          </p:cNvSpPr>
          <p:nvPr/>
        </p:nvSpPr>
        <p:spPr>
          <a:xfrm>
            <a:off x="7910353" y="4377909"/>
            <a:ext cx="9744601" cy="4072230"/>
          </a:xfrm>
          <a:prstGeom prst="rect">
            <a:avLst/>
          </a:prstGeom>
        </p:spPr>
        <p:txBody>
          <a:bodyPr vert="horz" lIns="91440" tIns="45720" rIns="91440" bIns="45720" rtlCol="0" anchor="t">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nSpc>
                <a:spcPct val="110000"/>
              </a:lnSpc>
              <a:spcBef>
                <a:spcPts val="0"/>
              </a:spcBef>
              <a:spcAft>
                <a:spcPts val="400"/>
              </a:spcAft>
              <a:buFont typeface="Arial" panose="020B0604020202020204" pitchFamily="34" charset="0"/>
              <a:buNone/>
            </a:pPr>
            <a:r>
              <a:rPr lang="fr-CA" altLang="fr-FR" sz="2400" dirty="0">
                <a:ea typeface="ＭＳ Ｐゴシック" panose="020B0600070205080204" pitchFamily="34" charset="-128"/>
                <a:cs typeface="Arial" panose="020B0604020202020204" pitchFamily="34" charset="0"/>
              </a:rPr>
              <a:t>Mettre en valeur le parcours universitaire et professionnel</a:t>
            </a:r>
          </a:p>
          <a:p>
            <a:pPr marL="0" indent="0">
              <a:lnSpc>
                <a:spcPct val="110000"/>
              </a:lnSpc>
              <a:spcBef>
                <a:spcPts val="0"/>
              </a:spcBef>
              <a:spcAft>
                <a:spcPts val="400"/>
              </a:spcAft>
              <a:buFont typeface="Arial" panose="020B0604020202020204" pitchFamily="34" charset="0"/>
              <a:buNone/>
            </a:pPr>
            <a:endParaRPr lang="fr-CA" altLang="fr-FR" sz="2400" dirty="0">
              <a:ea typeface="ＭＳ Ｐゴシック" panose="020B0600070205080204" pitchFamily="34" charset="-128"/>
              <a:cs typeface="Arial" panose="020B0604020202020204" pitchFamily="34" charset="0"/>
            </a:endParaRPr>
          </a:p>
          <a:p>
            <a:pPr marL="0" indent="0">
              <a:lnSpc>
                <a:spcPct val="110000"/>
              </a:lnSpc>
              <a:spcBef>
                <a:spcPts val="0"/>
              </a:spcBef>
              <a:spcAft>
                <a:spcPts val="400"/>
              </a:spcAft>
              <a:buFont typeface="Arial" panose="020B0604020202020204" pitchFamily="34" charset="0"/>
              <a:buNone/>
            </a:pPr>
            <a:endParaRPr lang="fr-CA" altLang="fr-FR" sz="2400" dirty="0">
              <a:ea typeface="ＭＳ Ｐゴシック" panose="020B0600070205080204" pitchFamily="34" charset="-128"/>
              <a:cs typeface="Arial" panose="020B0604020202020204" pitchFamily="34" charset="0"/>
            </a:endParaRPr>
          </a:p>
          <a:p>
            <a:pPr marL="0" indent="0">
              <a:lnSpc>
                <a:spcPct val="110000"/>
              </a:lnSpc>
              <a:spcBef>
                <a:spcPts val="0"/>
              </a:spcBef>
              <a:spcAft>
                <a:spcPts val="400"/>
              </a:spcAft>
              <a:buFont typeface="Arial" panose="020B0604020202020204" pitchFamily="34" charset="0"/>
              <a:buNone/>
            </a:pPr>
            <a:r>
              <a:rPr lang="fr-CA" altLang="fr-FR" sz="2400" dirty="0">
                <a:ea typeface="ＭＳ Ｐゴシック" panose="020B0600070205080204" pitchFamily="34" charset="-128"/>
                <a:cs typeface="Arial" panose="020B0604020202020204" pitchFamily="34" charset="0"/>
              </a:rPr>
              <a:t>Démontrer le potentiel significatif à apporter au domaine d’études</a:t>
            </a:r>
          </a:p>
          <a:p>
            <a:pPr marL="0" indent="0">
              <a:lnSpc>
                <a:spcPct val="110000"/>
              </a:lnSpc>
              <a:spcBef>
                <a:spcPts val="0"/>
              </a:spcBef>
              <a:spcAft>
                <a:spcPts val="400"/>
              </a:spcAft>
              <a:buFont typeface="Arial" panose="020B0604020202020204" pitchFamily="34" charset="0"/>
              <a:buNone/>
            </a:pPr>
            <a:endParaRPr lang="fr-CA" altLang="fr-FR" sz="2400" dirty="0">
              <a:ea typeface="ＭＳ Ｐゴシック" panose="020B0600070205080204" pitchFamily="34" charset="-128"/>
              <a:cs typeface="Arial" panose="020B0604020202020204" pitchFamily="34" charset="0"/>
            </a:endParaRPr>
          </a:p>
          <a:p>
            <a:pPr marL="0" indent="0">
              <a:lnSpc>
                <a:spcPct val="110000"/>
              </a:lnSpc>
              <a:spcBef>
                <a:spcPts val="0"/>
              </a:spcBef>
              <a:spcAft>
                <a:spcPts val="400"/>
              </a:spcAft>
              <a:buFont typeface="Arial" panose="020B0604020202020204" pitchFamily="34" charset="0"/>
              <a:buNone/>
            </a:pPr>
            <a:endParaRPr lang="fr-CA" altLang="fr-FR" sz="2400" dirty="0">
              <a:ea typeface="ＭＳ Ｐゴシック" panose="020B0600070205080204" pitchFamily="34" charset="-128"/>
              <a:cs typeface="Arial" panose="020B0604020202020204" pitchFamily="34" charset="0"/>
            </a:endParaRPr>
          </a:p>
          <a:p>
            <a:pPr marL="0" indent="0">
              <a:lnSpc>
                <a:spcPct val="110000"/>
              </a:lnSpc>
              <a:spcBef>
                <a:spcPts val="0"/>
              </a:spcBef>
              <a:spcAft>
                <a:spcPts val="400"/>
              </a:spcAft>
              <a:buFont typeface="Arial" panose="020B0604020202020204" pitchFamily="34" charset="0"/>
              <a:buNone/>
            </a:pPr>
            <a:r>
              <a:rPr lang="fr-CA" altLang="fr-FR" sz="2400" dirty="0">
                <a:ea typeface="ＭＳ Ｐゴシック" panose="020B0600070205080204" pitchFamily="34" charset="-128"/>
                <a:cs typeface="Arial" panose="020B0604020202020204" pitchFamily="34" charset="0"/>
              </a:rPr>
              <a:t>Présenter les réalisations professionnelles, scientifiques, sociales, etc., ainsi que les reconnaissances, les bourses, les prix, etc. obtenus</a:t>
            </a:r>
          </a:p>
          <a:p>
            <a:pPr marL="0" indent="0">
              <a:lnSpc>
                <a:spcPct val="110000"/>
              </a:lnSpc>
              <a:spcBef>
                <a:spcPts val="0"/>
              </a:spcBef>
              <a:spcAft>
                <a:spcPts val="400"/>
              </a:spcAft>
              <a:buFont typeface="Arial" panose="020B0604020202020204" pitchFamily="34" charset="0"/>
              <a:buNone/>
            </a:pPr>
            <a:endParaRPr lang="fr-CA" altLang="fr-FR" sz="2800" dirty="0">
              <a:ea typeface="ＭＳ Ｐゴシック" panose="020B0600070205080204" pitchFamily="34" charset="-128"/>
              <a:cs typeface="Arial" panose="020B0604020202020204" pitchFamily="34" charset="0"/>
            </a:endParaRPr>
          </a:p>
          <a:p>
            <a:pPr marL="0" indent="0">
              <a:lnSpc>
                <a:spcPct val="110000"/>
              </a:lnSpc>
              <a:spcBef>
                <a:spcPts val="0"/>
              </a:spcBef>
              <a:spcAft>
                <a:spcPts val="400"/>
              </a:spcAft>
              <a:buFont typeface="Arial" panose="020B0604020202020204" pitchFamily="34" charset="0"/>
              <a:buNone/>
            </a:pPr>
            <a:r>
              <a:rPr lang="fr-CA" altLang="fr-FR" sz="2400" dirty="0">
                <a:ea typeface="ＭＳ Ｐゴシック" panose="020B0600070205080204" pitchFamily="34" charset="-128"/>
                <a:cs typeface="Arial" panose="020B0604020202020204" pitchFamily="34" charset="0"/>
              </a:rPr>
              <a:t>Favoriser une écriture concise, directe et limpide « sans jargon » Respecter les normes de présentation</a:t>
            </a:r>
          </a:p>
        </p:txBody>
      </p:sp>
      <p:sp>
        <p:nvSpPr>
          <p:cNvPr id="6" name="Titre 1">
            <a:extLst>
              <a:ext uri="{FF2B5EF4-FFF2-40B4-BE49-F238E27FC236}">
                <a16:creationId xmlns:a16="http://schemas.microsoft.com/office/drawing/2014/main" id="{8EB9EDEB-A859-5363-5761-BBCC8389367B}"/>
              </a:ext>
            </a:extLst>
          </p:cNvPr>
          <p:cNvSpPr txBox="1">
            <a:spLocks/>
          </p:cNvSpPr>
          <p:nvPr/>
        </p:nvSpPr>
        <p:spPr>
          <a:xfrm>
            <a:off x="7910353" y="3005392"/>
            <a:ext cx="7647172"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r>
              <a:rPr lang="fr-CA" altLang="fr-FR" sz="3600" b="1" dirty="0">
                <a:ea typeface="ＭＳ Ｐゴシック" panose="020B0600070205080204" pitchFamily="34" charset="-128"/>
              </a:rPr>
              <a:t>Comment répondre aux attentes ?</a:t>
            </a:r>
          </a:p>
        </p:txBody>
      </p:sp>
      <p:sp>
        <p:nvSpPr>
          <p:cNvPr id="8" name="Google Shape;269;p18">
            <a:extLst>
              <a:ext uri="{FF2B5EF4-FFF2-40B4-BE49-F238E27FC236}">
                <a16:creationId xmlns:a16="http://schemas.microsoft.com/office/drawing/2014/main" id="{2CDC7543-6257-0B40-E217-11C16B599C03}"/>
              </a:ext>
            </a:extLst>
          </p:cNvPr>
          <p:cNvSpPr txBox="1"/>
          <p:nvPr/>
        </p:nvSpPr>
        <p:spPr>
          <a:xfrm>
            <a:off x="384116" y="739585"/>
            <a:ext cx="17519700" cy="1723549"/>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fr-CA" sz="8000" b="1" i="0" u="none" strike="noStrike" cap="none" dirty="0">
                <a:solidFill>
                  <a:srgbClr val="EA5339"/>
                </a:solidFill>
                <a:latin typeface="Red Hat Display"/>
                <a:ea typeface="Red Hat Display"/>
                <a:cs typeface="Red Hat Display"/>
                <a:sym typeface="Red Hat Display"/>
              </a:rPr>
              <a:t>Attentes des organismes</a:t>
            </a:r>
            <a:endParaRPr lang="fr-CA" sz="1200" dirty="0"/>
          </a:p>
        </p:txBody>
      </p:sp>
    </p:spTree>
    <p:extLst>
      <p:ext uri="{BB962C8B-B14F-4D97-AF65-F5344CB8AC3E}">
        <p14:creationId xmlns:p14="http://schemas.microsoft.com/office/powerpoint/2010/main" val="148300638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EDECEA"/>
        </a:solidFill>
        <a:effectLst/>
      </p:bgPr>
    </p:bg>
    <p:spTree>
      <p:nvGrpSpPr>
        <p:cNvPr id="1" name="Shape 242"/>
        <p:cNvGrpSpPr/>
        <p:nvPr/>
      </p:nvGrpSpPr>
      <p:grpSpPr>
        <a:xfrm>
          <a:off x="0" y="0"/>
          <a:ext cx="0" cy="0"/>
          <a:chOff x="0" y="0"/>
          <a:chExt cx="0" cy="0"/>
        </a:xfrm>
      </p:grpSpPr>
      <p:pic>
        <p:nvPicPr>
          <p:cNvPr id="243" name="Google Shape;243;p17"/>
          <p:cNvPicPr preferRelativeResize="0"/>
          <p:nvPr/>
        </p:nvPicPr>
        <p:blipFill rotWithShape="1">
          <a:blip r:embed="rId3">
            <a:alphaModFix/>
          </a:blip>
          <a:srcRect t="1114" b="1114"/>
          <a:stretch/>
        </p:blipFill>
        <p:spPr>
          <a:xfrm>
            <a:off x="-2625" y="0"/>
            <a:ext cx="18293125" cy="10287000"/>
          </a:xfrm>
          <a:prstGeom prst="rect">
            <a:avLst/>
          </a:prstGeom>
          <a:noFill/>
          <a:ln>
            <a:noFill/>
          </a:ln>
        </p:spPr>
      </p:pic>
      <p:sp>
        <p:nvSpPr>
          <p:cNvPr id="244" name="Google Shape;244;p17"/>
          <p:cNvSpPr txBox="1"/>
          <p:nvPr/>
        </p:nvSpPr>
        <p:spPr>
          <a:xfrm>
            <a:off x="2468487" y="2290475"/>
            <a:ext cx="13350900" cy="5706049"/>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fr-FR" sz="6180" b="1" i="0" u="none" strike="noStrike" cap="none" dirty="0">
                <a:solidFill>
                  <a:srgbClr val="89D0D6"/>
                </a:solidFill>
                <a:latin typeface="Red Hat Display"/>
                <a:ea typeface="Red Hat Display"/>
                <a:cs typeface="Red Hat Display"/>
                <a:sym typeface="Red Hat Display"/>
              </a:rPr>
              <a:t>VOUS êtes la meilleure personne pour écrire cette proposition! Ce sera votre projet, votre ‘bébé’ pour les prochaines années, ayez confiance en vous! </a:t>
            </a:r>
            <a:endParaRPr lang="en-US" dirty="0">
              <a:solidFill>
                <a:srgbClr val="89D0D6"/>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EDECEA"/>
        </a:solidFill>
        <a:effectLst/>
      </p:bgPr>
    </p:bg>
    <p:spTree>
      <p:nvGrpSpPr>
        <p:cNvPr id="1" name="Shape 426"/>
        <p:cNvGrpSpPr/>
        <p:nvPr/>
      </p:nvGrpSpPr>
      <p:grpSpPr>
        <a:xfrm>
          <a:off x="0" y="0"/>
          <a:ext cx="0" cy="0"/>
          <a:chOff x="0" y="0"/>
          <a:chExt cx="0" cy="0"/>
        </a:xfrm>
      </p:grpSpPr>
      <p:pic>
        <p:nvPicPr>
          <p:cNvPr id="427" name="Google Shape;427;p25"/>
          <p:cNvPicPr preferRelativeResize="0"/>
          <p:nvPr/>
        </p:nvPicPr>
        <p:blipFill>
          <a:blip r:embed="rId3">
            <a:alphaModFix/>
          </a:blip>
          <a:stretch>
            <a:fillRect/>
          </a:stretch>
        </p:blipFill>
        <p:spPr>
          <a:xfrm>
            <a:off x="0" y="-12"/>
            <a:ext cx="18288000" cy="10287000"/>
          </a:xfrm>
          <a:prstGeom prst="rect">
            <a:avLst/>
          </a:prstGeom>
          <a:noFill/>
          <a:ln>
            <a:noFill/>
          </a:ln>
        </p:spPr>
      </p:pic>
      <p:sp>
        <p:nvSpPr>
          <p:cNvPr id="432" name="Google Shape;432;p25"/>
          <p:cNvSpPr txBox="1"/>
          <p:nvPr/>
        </p:nvSpPr>
        <p:spPr>
          <a:xfrm>
            <a:off x="5750142" y="3269128"/>
            <a:ext cx="6787715" cy="3748719"/>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8700" b="1" i="0" u="none" strike="noStrike" cap="none" dirty="0">
                <a:solidFill>
                  <a:srgbClr val="EA5339"/>
                </a:solidFill>
                <a:latin typeface="Red Hat Display"/>
                <a:ea typeface="Red Hat Display"/>
                <a:cs typeface="Red Hat Display"/>
                <a:sym typeface="Red Hat Display"/>
              </a:rPr>
              <a:t>Bonne chance!</a:t>
            </a:r>
            <a:endParaRPr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EDECEA"/>
        </a:solidFill>
        <a:effectLst/>
      </p:bgPr>
    </p:bg>
    <p:spTree>
      <p:nvGrpSpPr>
        <p:cNvPr id="1" name="Shape 533"/>
        <p:cNvGrpSpPr/>
        <p:nvPr/>
      </p:nvGrpSpPr>
      <p:grpSpPr>
        <a:xfrm>
          <a:off x="0" y="0"/>
          <a:ext cx="0" cy="0"/>
          <a:chOff x="0" y="0"/>
          <a:chExt cx="0" cy="0"/>
        </a:xfrm>
      </p:grpSpPr>
      <p:pic>
        <p:nvPicPr>
          <p:cNvPr id="534" name="Google Shape;534;p27"/>
          <p:cNvPicPr preferRelativeResize="0"/>
          <p:nvPr/>
        </p:nvPicPr>
        <p:blipFill>
          <a:blip r:embed="rId3">
            <a:alphaModFix/>
          </a:blip>
          <a:stretch>
            <a:fillRect/>
          </a:stretch>
        </p:blipFill>
        <p:spPr>
          <a:xfrm>
            <a:off x="22" y="-16"/>
            <a:ext cx="18287918" cy="10287000"/>
          </a:xfrm>
          <a:prstGeom prst="rect">
            <a:avLst/>
          </a:prstGeom>
          <a:noFill/>
          <a:ln>
            <a:noFill/>
          </a:ln>
        </p:spPr>
      </p:pic>
      <p:sp>
        <p:nvSpPr>
          <p:cNvPr id="535" name="Google Shape;535;p27"/>
          <p:cNvSpPr txBox="1"/>
          <p:nvPr/>
        </p:nvSpPr>
        <p:spPr>
          <a:xfrm>
            <a:off x="2550481" y="493130"/>
            <a:ext cx="13187100" cy="17478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1355" b="1" i="0" u="none" strike="noStrike" cap="none">
                <a:solidFill>
                  <a:srgbClr val="EA5339"/>
                </a:solidFill>
                <a:latin typeface="Red Hat Display"/>
                <a:ea typeface="Red Hat Display"/>
                <a:cs typeface="Red Hat Display"/>
                <a:sym typeface="Red Hat Display"/>
              </a:rPr>
              <a:t>Credits</a:t>
            </a:r>
            <a:endParaRPr/>
          </a:p>
        </p:txBody>
      </p:sp>
      <p:sp>
        <p:nvSpPr>
          <p:cNvPr id="536" name="Google Shape;536;p27"/>
          <p:cNvSpPr txBox="1"/>
          <p:nvPr/>
        </p:nvSpPr>
        <p:spPr>
          <a:xfrm>
            <a:off x="5380084" y="2553211"/>
            <a:ext cx="7527900" cy="1267200"/>
          </a:xfrm>
          <a:prstGeom prst="rect">
            <a:avLst/>
          </a:prstGeom>
          <a:noFill/>
          <a:ln>
            <a:noFill/>
          </a:ln>
        </p:spPr>
        <p:txBody>
          <a:bodyPr spcFirstLastPara="1" wrap="square" lIns="0" tIns="0" rIns="0" bIns="0" anchor="t" anchorCtr="0">
            <a:spAutoFit/>
          </a:bodyPr>
          <a:lstStyle/>
          <a:p>
            <a:pPr marL="0" marR="0" lvl="1" indent="0" algn="ctr" rtl="0">
              <a:lnSpc>
                <a:spcPct val="162030"/>
              </a:lnSpc>
              <a:spcBef>
                <a:spcPts val="0"/>
              </a:spcBef>
              <a:spcAft>
                <a:spcPts val="0"/>
              </a:spcAft>
              <a:buNone/>
            </a:pPr>
            <a:r>
              <a:rPr lang="en-US" sz="3142" b="0" i="0" u="none" strike="noStrike" cap="none">
                <a:solidFill>
                  <a:srgbClr val="000000"/>
                </a:solidFill>
                <a:latin typeface="Asap"/>
                <a:ea typeface="Asap"/>
                <a:cs typeface="Asap"/>
                <a:sym typeface="Asap"/>
              </a:rPr>
              <a:t>This presentation template is free for everyone to use thanks to the following:</a:t>
            </a:r>
            <a:endParaRPr/>
          </a:p>
        </p:txBody>
      </p:sp>
      <p:sp>
        <p:nvSpPr>
          <p:cNvPr id="537" name="Google Shape;537;p27"/>
          <p:cNvSpPr txBox="1"/>
          <p:nvPr/>
        </p:nvSpPr>
        <p:spPr>
          <a:xfrm>
            <a:off x="6227334" y="8742101"/>
            <a:ext cx="5833200" cy="457200"/>
          </a:xfrm>
          <a:prstGeom prst="rect">
            <a:avLst/>
          </a:prstGeom>
          <a:noFill/>
          <a:ln>
            <a:noFill/>
          </a:ln>
        </p:spPr>
        <p:txBody>
          <a:bodyPr spcFirstLastPara="1" wrap="square" lIns="0" tIns="0" rIns="0" bIns="0" anchor="t" anchorCtr="0">
            <a:spAutoFit/>
          </a:bodyPr>
          <a:lstStyle/>
          <a:p>
            <a:pPr marL="0" marR="0" lvl="1" indent="0" algn="ctr" rtl="0">
              <a:lnSpc>
                <a:spcPct val="180982"/>
              </a:lnSpc>
              <a:spcBef>
                <a:spcPts val="0"/>
              </a:spcBef>
              <a:spcAft>
                <a:spcPts val="0"/>
              </a:spcAft>
              <a:buNone/>
            </a:pPr>
            <a:r>
              <a:rPr lang="en-US" sz="2971" b="0" i="0" u="none" strike="noStrike" cap="none">
                <a:solidFill>
                  <a:srgbClr val="000000"/>
                </a:solidFill>
                <a:latin typeface="Asap"/>
                <a:ea typeface="Asap"/>
                <a:cs typeface="Asap"/>
                <a:sym typeface="Asap"/>
              </a:rPr>
              <a:t>for the photos</a:t>
            </a:r>
            <a:endParaRPr/>
          </a:p>
        </p:txBody>
      </p:sp>
      <p:sp>
        <p:nvSpPr>
          <p:cNvPr id="538" name="Google Shape;538;p27"/>
          <p:cNvSpPr txBox="1"/>
          <p:nvPr/>
        </p:nvSpPr>
        <p:spPr>
          <a:xfrm>
            <a:off x="5999515" y="7757022"/>
            <a:ext cx="6288900" cy="689100"/>
          </a:xfrm>
          <a:prstGeom prst="rect">
            <a:avLst/>
          </a:prstGeom>
          <a:noFill/>
          <a:ln>
            <a:noFill/>
          </a:ln>
        </p:spPr>
        <p:txBody>
          <a:bodyPr spcFirstLastPara="1" wrap="square" lIns="0" tIns="0" rIns="0" bIns="0" anchor="t" anchorCtr="0">
            <a:spAutoFit/>
          </a:bodyPr>
          <a:lstStyle/>
          <a:p>
            <a:pPr marL="0" marR="0" lvl="0" indent="0" algn="ctr" rtl="0">
              <a:lnSpc>
                <a:spcPct val="250000"/>
              </a:lnSpc>
              <a:spcBef>
                <a:spcPts val="0"/>
              </a:spcBef>
              <a:spcAft>
                <a:spcPts val="0"/>
              </a:spcAft>
              <a:buNone/>
            </a:pPr>
            <a:r>
              <a:rPr lang="en-US" sz="4476" b="1" i="0" u="none" strike="noStrike" cap="none">
                <a:solidFill>
                  <a:srgbClr val="000000"/>
                </a:solidFill>
                <a:latin typeface="Asap"/>
                <a:ea typeface="Asap"/>
                <a:cs typeface="Asap"/>
                <a:sym typeface="Asap"/>
              </a:rPr>
              <a:t>Pexels &amp; Pixabay</a:t>
            </a:r>
            <a:endParaRPr/>
          </a:p>
        </p:txBody>
      </p:sp>
      <p:sp>
        <p:nvSpPr>
          <p:cNvPr id="539" name="Google Shape;539;p27"/>
          <p:cNvSpPr txBox="1"/>
          <p:nvPr/>
        </p:nvSpPr>
        <p:spPr>
          <a:xfrm>
            <a:off x="5999515" y="6321283"/>
            <a:ext cx="6288900" cy="457200"/>
          </a:xfrm>
          <a:prstGeom prst="rect">
            <a:avLst/>
          </a:prstGeom>
          <a:noFill/>
          <a:ln>
            <a:noFill/>
          </a:ln>
        </p:spPr>
        <p:txBody>
          <a:bodyPr spcFirstLastPara="1" wrap="square" lIns="0" tIns="0" rIns="0" bIns="0" anchor="t" anchorCtr="0">
            <a:spAutoFit/>
          </a:bodyPr>
          <a:lstStyle/>
          <a:p>
            <a:pPr marL="0" marR="0" lvl="1" indent="0" algn="ctr" rtl="0">
              <a:lnSpc>
                <a:spcPct val="180982"/>
              </a:lnSpc>
              <a:spcBef>
                <a:spcPts val="0"/>
              </a:spcBef>
              <a:spcAft>
                <a:spcPts val="0"/>
              </a:spcAft>
              <a:buNone/>
            </a:pPr>
            <a:r>
              <a:rPr lang="en-US" sz="2971" b="0" i="0" u="none" strike="noStrike" cap="none">
                <a:solidFill>
                  <a:srgbClr val="000000"/>
                </a:solidFill>
                <a:latin typeface="Asap"/>
                <a:ea typeface="Asap"/>
                <a:cs typeface="Asap"/>
                <a:sym typeface="Asap"/>
              </a:rPr>
              <a:t>for the presentation template</a:t>
            </a:r>
            <a:endParaRPr/>
          </a:p>
        </p:txBody>
      </p:sp>
      <p:pic>
        <p:nvPicPr>
          <p:cNvPr id="540" name="Google Shape;540;p27"/>
          <p:cNvPicPr preferRelativeResize="0"/>
          <p:nvPr/>
        </p:nvPicPr>
        <p:blipFill>
          <a:blip r:embed="rId4">
            <a:alphaModFix/>
          </a:blip>
          <a:stretch>
            <a:fillRect/>
          </a:stretch>
        </p:blipFill>
        <p:spPr>
          <a:xfrm>
            <a:off x="5998249" y="4595232"/>
            <a:ext cx="6291500" cy="1572875"/>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9">
          <a:extLst>
            <a:ext uri="{FF2B5EF4-FFF2-40B4-BE49-F238E27FC236}">
              <a16:creationId xmlns:a16="http://schemas.microsoft.com/office/drawing/2014/main" id="{B00D9B3B-98C7-94D1-A940-9E212BA31598}"/>
            </a:ext>
          </a:extLst>
        </p:cNvPr>
        <p:cNvGrpSpPr/>
        <p:nvPr/>
      </p:nvGrpSpPr>
      <p:grpSpPr>
        <a:xfrm>
          <a:off x="0" y="0"/>
          <a:ext cx="0" cy="0"/>
          <a:chOff x="0" y="0"/>
          <a:chExt cx="0" cy="0"/>
        </a:xfrm>
      </p:grpSpPr>
      <p:pic>
        <p:nvPicPr>
          <p:cNvPr id="250" name="Google Shape;250;p18">
            <a:extLst>
              <a:ext uri="{FF2B5EF4-FFF2-40B4-BE49-F238E27FC236}">
                <a16:creationId xmlns:a16="http://schemas.microsoft.com/office/drawing/2014/main" id="{49114C65-BD0A-A8D8-AE26-C6154B03E343}"/>
              </a:ext>
            </a:extLst>
          </p:cNvPr>
          <p:cNvPicPr preferRelativeResize="0"/>
          <p:nvPr/>
        </p:nvPicPr>
        <p:blipFill>
          <a:blip r:embed="rId3">
            <a:alphaModFix/>
          </a:blip>
          <a:stretch>
            <a:fillRect/>
          </a:stretch>
        </p:blipFill>
        <p:spPr>
          <a:xfrm>
            <a:off x="0" y="-12"/>
            <a:ext cx="18288000" cy="10287000"/>
          </a:xfrm>
          <a:prstGeom prst="rect">
            <a:avLst/>
          </a:prstGeom>
          <a:noFill/>
          <a:ln>
            <a:noFill/>
          </a:ln>
        </p:spPr>
      </p:pic>
      <p:sp>
        <p:nvSpPr>
          <p:cNvPr id="269" name="Google Shape;269;p18">
            <a:extLst>
              <a:ext uri="{FF2B5EF4-FFF2-40B4-BE49-F238E27FC236}">
                <a16:creationId xmlns:a16="http://schemas.microsoft.com/office/drawing/2014/main" id="{B7FF5BE7-EB55-ABFA-EADC-47977658DBEB}"/>
              </a:ext>
            </a:extLst>
          </p:cNvPr>
          <p:cNvSpPr txBox="1"/>
          <p:nvPr/>
        </p:nvSpPr>
        <p:spPr>
          <a:xfrm>
            <a:off x="384116" y="739585"/>
            <a:ext cx="17519700" cy="1723549"/>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fr-CA" sz="8000" b="1" i="0" u="none" strike="noStrike" cap="none" dirty="0">
                <a:solidFill>
                  <a:srgbClr val="EA5339"/>
                </a:solidFill>
                <a:latin typeface="Red Hat Display"/>
                <a:ea typeface="Red Hat Display"/>
                <a:cs typeface="Red Hat Display"/>
                <a:sym typeface="Red Hat Display"/>
              </a:rPr>
              <a:t>Planification</a:t>
            </a:r>
            <a:endParaRPr lang="fr-CA" sz="1200" dirty="0"/>
          </a:p>
        </p:txBody>
      </p:sp>
      <p:sp>
        <p:nvSpPr>
          <p:cNvPr id="2" name="TextBox 1">
            <a:extLst>
              <a:ext uri="{FF2B5EF4-FFF2-40B4-BE49-F238E27FC236}">
                <a16:creationId xmlns:a16="http://schemas.microsoft.com/office/drawing/2014/main" id="{D4AAA628-8B23-A606-2D16-BD927D5D88ED}"/>
              </a:ext>
            </a:extLst>
          </p:cNvPr>
          <p:cNvSpPr txBox="1"/>
          <p:nvPr/>
        </p:nvSpPr>
        <p:spPr>
          <a:xfrm>
            <a:off x="2351314" y="3153486"/>
            <a:ext cx="13242472" cy="3108543"/>
          </a:xfrm>
          <a:prstGeom prst="rect">
            <a:avLst/>
          </a:prstGeom>
          <a:noFill/>
        </p:spPr>
        <p:txBody>
          <a:bodyPr wrap="square" rtlCol="0">
            <a:spAutoFit/>
          </a:bodyPr>
          <a:lstStyle/>
          <a:p>
            <a:r>
              <a:rPr lang="fr-CA" sz="2800" b="1" dirty="0">
                <a:latin typeface="Asap" panose="020B0604020202020204" charset="0"/>
              </a:rPr>
              <a:t>Lire les lignes directrices du programme en question… Terra y reviendra…</a:t>
            </a:r>
          </a:p>
          <a:p>
            <a:endParaRPr lang="fr-CA" sz="2800" b="1" dirty="0">
              <a:latin typeface="Asap" panose="020B0604020202020204" charset="0"/>
            </a:endParaRPr>
          </a:p>
          <a:p>
            <a:r>
              <a:rPr lang="fr-CA" sz="2800" b="1" dirty="0">
                <a:latin typeface="Asap" panose="020B0604020202020204" charset="0"/>
              </a:rPr>
              <a:t>Mais avant tout :  </a:t>
            </a:r>
          </a:p>
          <a:p>
            <a:r>
              <a:rPr lang="fr-CA" sz="2800" dirty="0">
                <a:latin typeface="Asap" panose="020B0604020202020204" charset="0"/>
              </a:rPr>
              <a:t>    </a:t>
            </a:r>
          </a:p>
          <a:p>
            <a:pPr marL="342900" indent="-342900">
              <a:buFont typeface="Wingdings" panose="05000000000000000000" pitchFamily="2" charset="2"/>
              <a:buChar char="Ø"/>
            </a:pPr>
            <a:r>
              <a:rPr lang="fr-CA" sz="2800" dirty="0">
                <a:latin typeface="Asap" panose="020B0604020202020204" charset="0"/>
              </a:rPr>
              <a:t>Noter les personnes concernées par le processus de demande</a:t>
            </a:r>
          </a:p>
          <a:p>
            <a:r>
              <a:rPr lang="fr-CA" sz="2800" dirty="0">
                <a:latin typeface="Asap" panose="020B0604020202020204" charset="0"/>
              </a:rPr>
              <a:t>    </a:t>
            </a:r>
          </a:p>
          <a:p>
            <a:pPr marL="342900" indent="-342900">
              <a:buFont typeface="Wingdings" panose="05000000000000000000" pitchFamily="2" charset="2"/>
              <a:buChar char="Ø"/>
            </a:pPr>
            <a:r>
              <a:rPr lang="fr-CA" sz="2800" dirty="0">
                <a:latin typeface="Asap" panose="020B0604020202020204" charset="0"/>
              </a:rPr>
              <a:t>Développer un échéancier incluant les dates de retour des parties prenantes</a:t>
            </a:r>
          </a:p>
        </p:txBody>
      </p:sp>
    </p:spTree>
    <p:extLst>
      <p:ext uri="{BB962C8B-B14F-4D97-AF65-F5344CB8AC3E}">
        <p14:creationId xmlns:p14="http://schemas.microsoft.com/office/powerpoint/2010/main" val="295565921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9">
          <a:extLst>
            <a:ext uri="{FF2B5EF4-FFF2-40B4-BE49-F238E27FC236}">
              <a16:creationId xmlns:a16="http://schemas.microsoft.com/office/drawing/2014/main" id="{1CC95200-6895-2C33-2AB0-DEEA60B11E09}"/>
            </a:ext>
          </a:extLst>
        </p:cNvPr>
        <p:cNvGrpSpPr/>
        <p:nvPr/>
      </p:nvGrpSpPr>
      <p:grpSpPr>
        <a:xfrm>
          <a:off x="0" y="0"/>
          <a:ext cx="0" cy="0"/>
          <a:chOff x="0" y="0"/>
          <a:chExt cx="0" cy="0"/>
        </a:xfrm>
      </p:grpSpPr>
      <p:pic>
        <p:nvPicPr>
          <p:cNvPr id="250" name="Google Shape;250;p18">
            <a:extLst>
              <a:ext uri="{FF2B5EF4-FFF2-40B4-BE49-F238E27FC236}">
                <a16:creationId xmlns:a16="http://schemas.microsoft.com/office/drawing/2014/main" id="{4FA95994-070A-BD07-D681-0B6BD7CBFC77}"/>
              </a:ext>
            </a:extLst>
          </p:cNvPr>
          <p:cNvPicPr preferRelativeResize="0"/>
          <p:nvPr/>
        </p:nvPicPr>
        <p:blipFill>
          <a:blip r:embed="rId3">
            <a:alphaModFix/>
          </a:blip>
          <a:stretch>
            <a:fillRect/>
          </a:stretch>
        </p:blipFill>
        <p:spPr>
          <a:xfrm>
            <a:off x="0" y="-12"/>
            <a:ext cx="18288000" cy="10287000"/>
          </a:xfrm>
          <a:prstGeom prst="rect">
            <a:avLst/>
          </a:prstGeom>
          <a:noFill/>
          <a:ln>
            <a:noFill/>
          </a:ln>
        </p:spPr>
      </p:pic>
      <p:sp>
        <p:nvSpPr>
          <p:cNvPr id="269" name="Google Shape;269;p18">
            <a:extLst>
              <a:ext uri="{FF2B5EF4-FFF2-40B4-BE49-F238E27FC236}">
                <a16:creationId xmlns:a16="http://schemas.microsoft.com/office/drawing/2014/main" id="{1126AEF2-C0C0-8150-A386-E95FA5FD8950}"/>
              </a:ext>
            </a:extLst>
          </p:cNvPr>
          <p:cNvSpPr txBox="1"/>
          <p:nvPr/>
        </p:nvSpPr>
        <p:spPr>
          <a:xfrm>
            <a:off x="384116" y="739585"/>
            <a:ext cx="17519700" cy="1723549"/>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fr-CA" sz="8000" b="1" i="0" u="none" strike="noStrike" cap="none" dirty="0">
                <a:solidFill>
                  <a:srgbClr val="EA5339"/>
                </a:solidFill>
                <a:latin typeface="Red Hat Display"/>
                <a:ea typeface="Red Hat Display"/>
                <a:cs typeface="Red Hat Display"/>
                <a:sym typeface="Red Hat Display"/>
              </a:rPr>
              <a:t>Proposition et parcours</a:t>
            </a:r>
            <a:endParaRPr lang="fr-CA" sz="1200" dirty="0"/>
          </a:p>
        </p:txBody>
      </p:sp>
      <p:sp>
        <p:nvSpPr>
          <p:cNvPr id="2" name="TextBox 1">
            <a:extLst>
              <a:ext uri="{FF2B5EF4-FFF2-40B4-BE49-F238E27FC236}">
                <a16:creationId xmlns:a16="http://schemas.microsoft.com/office/drawing/2014/main" id="{6843F4CC-BD9C-78BB-4252-425B8A3DC405}"/>
              </a:ext>
            </a:extLst>
          </p:cNvPr>
          <p:cNvSpPr txBox="1"/>
          <p:nvPr/>
        </p:nvSpPr>
        <p:spPr>
          <a:xfrm>
            <a:off x="2351314" y="3153486"/>
            <a:ext cx="13242472" cy="3539430"/>
          </a:xfrm>
          <a:prstGeom prst="rect">
            <a:avLst/>
          </a:prstGeom>
          <a:noFill/>
        </p:spPr>
        <p:txBody>
          <a:bodyPr wrap="square" rtlCol="0">
            <a:spAutoFit/>
          </a:bodyPr>
          <a:lstStyle/>
          <a:p>
            <a:r>
              <a:rPr lang="fr-CA" sz="2800" b="1" dirty="0">
                <a:latin typeface="Asap" panose="020B0604020202020204" charset="0"/>
              </a:rPr>
              <a:t>Proposition de recherche</a:t>
            </a:r>
          </a:p>
          <a:p>
            <a:r>
              <a:rPr lang="fr-CA" sz="2800" dirty="0">
                <a:latin typeface="Asap" panose="020B0604020202020204" charset="0"/>
              </a:rPr>
              <a:t> </a:t>
            </a:r>
          </a:p>
          <a:p>
            <a:pPr marL="457200" indent="-457200">
              <a:buFont typeface="Wingdings" pitchFamily="2" charset="2"/>
              <a:buChar char="Ø"/>
            </a:pPr>
            <a:r>
              <a:rPr lang="fr-CA" sz="2800" dirty="0">
                <a:latin typeface="Asap" panose="020B0604020202020204" charset="0"/>
              </a:rPr>
              <a:t>Soyez solide, </a:t>
            </a:r>
            <a:r>
              <a:rPr lang="fr-CA" sz="2800" dirty="0" err="1">
                <a:latin typeface="Asap" panose="020B0604020202020204" charset="0"/>
              </a:rPr>
              <a:t>organisé·e</a:t>
            </a:r>
            <a:r>
              <a:rPr lang="fr-CA" sz="2800" dirty="0">
                <a:latin typeface="Asap" panose="020B0604020202020204" charset="0"/>
              </a:rPr>
              <a:t>, </a:t>
            </a:r>
            <a:r>
              <a:rPr lang="fr-CA" sz="2800" dirty="0" err="1">
                <a:latin typeface="Asap" panose="020B0604020202020204" charset="0"/>
              </a:rPr>
              <a:t>pertinent·e</a:t>
            </a:r>
            <a:r>
              <a:rPr lang="fr-CA" sz="2800" dirty="0">
                <a:latin typeface="Asap" panose="020B0604020202020204" charset="0"/>
              </a:rPr>
              <a:t>…</a:t>
            </a:r>
          </a:p>
          <a:p>
            <a:r>
              <a:rPr lang="fr-CA" sz="2800" dirty="0">
                <a:latin typeface="Asap" panose="020B0604020202020204" charset="0"/>
              </a:rPr>
              <a:t>  </a:t>
            </a:r>
          </a:p>
          <a:p>
            <a:r>
              <a:rPr lang="fr-CA" sz="2800" b="1" dirty="0">
                <a:latin typeface="Asap" panose="020B0604020202020204" charset="0"/>
              </a:rPr>
              <a:t>Parcours universitaire/professionnel</a:t>
            </a:r>
          </a:p>
          <a:p>
            <a:r>
              <a:rPr lang="fr-CA" sz="2800" dirty="0">
                <a:latin typeface="Asap" panose="020B0604020202020204" charset="0"/>
              </a:rPr>
              <a:t> </a:t>
            </a:r>
          </a:p>
          <a:p>
            <a:pPr marL="457200" indent="-457200">
              <a:buFont typeface="Wingdings" pitchFamily="2" charset="2"/>
              <a:buChar char="Ø"/>
            </a:pPr>
            <a:r>
              <a:rPr lang="fr-CA" sz="2800" dirty="0">
                <a:latin typeface="Asap" panose="020B0604020202020204" charset="0"/>
              </a:rPr>
              <a:t>Mettre l’accent sur les aptitudes et les habiletés que vous avez développées et sur ce qui « compte », c’est-à-dire… </a:t>
            </a:r>
          </a:p>
        </p:txBody>
      </p:sp>
    </p:spTree>
    <p:extLst>
      <p:ext uri="{BB962C8B-B14F-4D97-AF65-F5344CB8AC3E}">
        <p14:creationId xmlns:p14="http://schemas.microsoft.com/office/powerpoint/2010/main" val="281226250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9">
          <a:extLst>
            <a:ext uri="{FF2B5EF4-FFF2-40B4-BE49-F238E27FC236}">
              <a16:creationId xmlns:a16="http://schemas.microsoft.com/office/drawing/2014/main" id="{F1D137D6-CC52-1C6D-89F9-16154134EAF0}"/>
            </a:ext>
          </a:extLst>
        </p:cNvPr>
        <p:cNvGrpSpPr/>
        <p:nvPr/>
      </p:nvGrpSpPr>
      <p:grpSpPr>
        <a:xfrm>
          <a:off x="0" y="0"/>
          <a:ext cx="0" cy="0"/>
          <a:chOff x="0" y="0"/>
          <a:chExt cx="0" cy="0"/>
        </a:xfrm>
      </p:grpSpPr>
      <p:pic>
        <p:nvPicPr>
          <p:cNvPr id="250" name="Google Shape;250;p18">
            <a:extLst>
              <a:ext uri="{FF2B5EF4-FFF2-40B4-BE49-F238E27FC236}">
                <a16:creationId xmlns:a16="http://schemas.microsoft.com/office/drawing/2014/main" id="{E2428F84-BA1B-8E7C-2042-2A23A8C9992C}"/>
              </a:ext>
            </a:extLst>
          </p:cNvPr>
          <p:cNvPicPr preferRelativeResize="0"/>
          <p:nvPr/>
        </p:nvPicPr>
        <p:blipFill>
          <a:blip r:embed="rId3">
            <a:alphaModFix/>
          </a:blip>
          <a:stretch>
            <a:fillRect/>
          </a:stretch>
        </p:blipFill>
        <p:spPr>
          <a:xfrm>
            <a:off x="0" y="-12"/>
            <a:ext cx="18288000" cy="10287000"/>
          </a:xfrm>
          <a:prstGeom prst="rect">
            <a:avLst/>
          </a:prstGeom>
          <a:noFill/>
          <a:ln>
            <a:noFill/>
          </a:ln>
        </p:spPr>
      </p:pic>
      <p:sp>
        <p:nvSpPr>
          <p:cNvPr id="269" name="Google Shape;269;p18">
            <a:extLst>
              <a:ext uri="{FF2B5EF4-FFF2-40B4-BE49-F238E27FC236}">
                <a16:creationId xmlns:a16="http://schemas.microsoft.com/office/drawing/2014/main" id="{2CD20470-B445-7DB8-7211-C1FD08792182}"/>
              </a:ext>
            </a:extLst>
          </p:cNvPr>
          <p:cNvSpPr txBox="1"/>
          <p:nvPr/>
        </p:nvSpPr>
        <p:spPr>
          <a:xfrm>
            <a:off x="384116" y="739585"/>
            <a:ext cx="17519700" cy="1723549"/>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fr-CA" sz="8000" b="1" i="0" u="none" strike="noStrike" cap="none" dirty="0">
                <a:solidFill>
                  <a:srgbClr val="EA5339"/>
                </a:solidFill>
                <a:latin typeface="Red Hat Display"/>
                <a:ea typeface="Red Hat Display"/>
                <a:cs typeface="Red Hat Display"/>
                <a:sym typeface="Red Hat Display"/>
              </a:rPr>
              <a:t>Faites-vous lire…</a:t>
            </a:r>
            <a:endParaRPr lang="fr-CA" sz="1200" dirty="0"/>
          </a:p>
        </p:txBody>
      </p:sp>
      <p:sp>
        <p:nvSpPr>
          <p:cNvPr id="2" name="TextBox 1">
            <a:extLst>
              <a:ext uri="{FF2B5EF4-FFF2-40B4-BE49-F238E27FC236}">
                <a16:creationId xmlns:a16="http://schemas.microsoft.com/office/drawing/2014/main" id="{E78C7CB3-09CF-7370-8BBC-5EDC1B00A41B}"/>
              </a:ext>
            </a:extLst>
          </p:cNvPr>
          <p:cNvSpPr txBox="1"/>
          <p:nvPr/>
        </p:nvSpPr>
        <p:spPr>
          <a:xfrm>
            <a:off x="2351314" y="3153486"/>
            <a:ext cx="13242472" cy="3970318"/>
          </a:xfrm>
          <a:prstGeom prst="rect">
            <a:avLst/>
          </a:prstGeom>
          <a:noFill/>
        </p:spPr>
        <p:txBody>
          <a:bodyPr wrap="square" rtlCol="0">
            <a:spAutoFit/>
          </a:bodyPr>
          <a:lstStyle/>
          <a:p>
            <a:r>
              <a:rPr lang="fr-CA" sz="2800" b="1" dirty="0">
                <a:latin typeface="Asap" panose="020B0604020202020204" charset="0"/>
              </a:rPr>
              <a:t>Une fois…  </a:t>
            </a:r>
          </a:p>
          <a:p>
            <a:endParaRPr lang="fr-CA" sz="2800" b="1" dirty="0">
              <a:latin typeface="Asap" panose="020B0604020202020204" charset="0"/>
            </a:endParaRPr>
          </a:p>
          <a:p>
            <a:r>
              <a:rPr lang="fr-CA" sz="2800" b="1" dirty="0">
                <a:latin typeface="Asap" panose="020B0604020202020204" charset="0"/>
              </a:rPr>
              <a:t>Deux fois…  </a:t>
            </a:r>
          </a:p>
          <a:p>
            <a:endParaRPr lang="fr-CA" sz="2800" b="1" dirty="0">
              <a:latin typeface="Asap" panose="020B0604020202020204" charset="0"/>
            </a:endParaRPr>
          </a:p>
          <a:p>
            <a:r>
              <a:rPr lang="fr-CA" sz="2800" b="1" dirty="0">
                <a:latin typeface="Asap" panose="020B0604020202020204" charset="0"/>
              </a:rPr>
              <a:t>Dix fois…</a:t>
            </a:r>
          </a:p>
          <a:p>
            <a:r>
              <a:rPr lang="fr-CA" sz="2800" dirty="0">
                <a:latin typeface="Asap" panose="020B0604020202020204" charset="0"/>
              </a:rPr>
              <a:t>  </a:t>
            </a:r>
          </a:p>
          <a:p>
            <a:pPr marL="457200" indent="-457200">
              <a:buFont typeface="Wingdings" pitchFamily="2" charset="2"/>
              <a:buChar char="Ø"/>
            </a:pPr>
            <a:r>
              <a:rPr lang="fr-CA" sz="2800" dirty="0">
                <a:latin typeface="Asap" panose="020B0604020202020204" charset="0"/>
              </a:rPr>
              <a:t>Par votre comité…  </a:t>
            </a:r>
          </a:p>
          <a:p>
            <a:pPr marL="457200" indent="-457200">
              <a:buFont typeface="Wingdings" pitchFamily="2" charset="2"/>
              <a:buChar char="Ø"/>
            </a:pPr>
            <a:r>
              <a:rPr lang="fr-CA" sz="2800" dirty="0">
                <a:latin typeface="Asap" panose="020B0604020202020204" charset="0"/>
              </a:rPr>
              <a:t>Par vos collègues…  </a:t>
            </a:r>
          </a:p>
          <a:p>
            <a:pPr marL="457200" indent="-457200">
              <a:buFont typeface="Wingdings" pitchFamily="2" charset="2"/>
              <a:buChar char="Ø"/>
            </a:pPr>
            <a:r>
              <a:rPr lang="fr-CA" sz="2800" dirty="0">
                <a:latin typeface="Asap" panose="020B0604020202020204" charset="0"/>
              </a:rPr>
              <a:t>Par n’importe qui pouvant vous donner des commentaires constructifs…   </a:t>
            </a:r>
          </a:p>
        </p:txBody>
      </p:sp>
    </p:spTree>
    <p:extLst>
      <p:ext uri="{BB962C8B-B14F-4D97-AF65-F5344CB8AC3E}">
        <p14:creationId xmlns:p14="http://schemas.microsoft.com/office/powerpoint/2010/main" val="128554534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9">
          <a:extLst>
            <a:ext uri="{FF2B5EF4-FFF2-40B4-BE49-F238E27FC236}">
              <a16:creationId xmlns:a16="http://schemas.microsoft.com/office/drawing/2014/main" id="{803ACB9F-EA55-BD44-566A-089AA3C0212F}"/>
            </a:ext>
          </a:extLst>
        </p:cNvPr>
        <p:cNvGrpSpPr/>
        <p:nvPr/>
      </p:nvGrpSpPr>
      <p:grpSpPr>
        <a:xfrm>
          <a:off x="0" y="0"/>
          <a:ext cx="0" cy="0"/>
          <a:chOff x="0" y="0"/>
          <a:chExt cx="0" cy="0"/>
        </a:xfrm>
      </p:grpSpPr>
      <p:pic>
        <p:nvPicPr>
          <p:cNvPr id="250" name="Google Shape;250;p18">
            <a:extLst>
              <a:ext uri="{FF2B5EF4-FFF2-40B4-BE49-F238E27FC236}">
                <a16:creationId xmlns:a16="http://schemas.microsoft.com/office/drawing/2014/main" id="{86009458-90A0-0A62-82F7-9A456AF53868}"/>
              </a:ext>
            </a:extLst>
          </p:cNvPr>
          <p:cNvPicPr preferRelativeResize="0"/>
          <p:nvPr/>
        </p:nvPicPr>
        <p:blipFill>
          <a:blip r:embed="rId3">
            <a:alphaModFix/>
          </a:blip>
          <a:stretch>
            <a:fillRect/>
          </a:stretch>
        </p:blipFill>
        <p:spPr>
          <a:xfrm>
            <a:off x="0" y="-12"/>
            <a:ext cx="18288000" cy="10287000"/>
          </a:xfrm>
          <a:prstGeom prst="rect">
            <a:avLst/>
          </a:prstGeom>
          <a:noFill/>
          <a:ln>
            <a:noFill/>
          </a:ln>
        </p:spPr>
      </p:pic>
      <p:sp>
        <p:nvSpPr>
          <p:cNvPr id="269" name="Google Shape;269;p18">
            <a:extLst>
              <a:ext uri="{FF2B5EF4-FFF2-40B4-BE49-F238E27FC236}">
                <a16:creationId xmlns:a16="http://schemas.microsoft.com/office/drawing/2014/main" id="{A5F64E66-EB53-7C26-C9CA-CC2FA53949F5}"/>
              </a:ext>
            </a:extLst>
          </p:cNvPr>
          <p:cNvSpPr txBox="1"/>
          <p:nvPr/>
        </p:nvSpPr>
        <p:spPr>
          <a:xfrm>
            <a:off x="384116" y="739585"/>
            <a:ext cx="17519700" cy="1723549"/>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fr-CA" sz="8000" b="1" i="0" u="none" strike="noStrike" cap="none" dirty="0">
                <a:solidFill>
                  <a:srgbClr val="EA5339"/>
                </a:solidFill>
                <a:latin typeface="Red Hat Display"/>
                <a:ea typeface="Red Hat Display"/>
                <a:cs typeface="Red Hat Display"/>
                <a:sym typeface="Red Hat Display"/>
              </a:rPr>
              <a:t>Intégrité académique et IA</a:t>
            </a:r>
            <a:endParaRPr lang="fr-CA" sz="1200" dirty="0"/>
          </a:p>
        </p:txBody>
      </p:sp>
      <p:sp>
        <p:nvSpPr>
          <p:cNvPr id="2" name="TextBox 1">
            <a:extLst>
              <a:ext uri="{FF2B5EF4-FFF2-40B4-BE49-F238E27FC236}">
                <a16:creationId xmlns:a16="http://schemas.microsoft.com/office/drawing/2014/main" id="{6F5BF978-BB20-B13E-2D4D-8F141A72EB21}"/>
              </a:ext>
            </a:extLst>
          </p:cNvPr>
          <p:cNvSpPr txBox="1"/>
          <p:nvPr/>
        </p:nvSpPr>
        <p:spPr>
          <a:xfrm>
            <a:off x="2351314" y="3153486"/>
            <a:ext cx="13242472" cy="4832092"/>
          </a:xfrm>
          <a:prstGeom prst="rect">
            <a:avLst/>
          </a:prstGeom>
          <a:noFill/>
        </p:spPr>
        <p:txBody>
          <a:bodyPr wrap="square" rtlCol="0">
            <a:spAutoFit/>
          </a:bodyPr>
          <a:lstStyle/>
          <a:p>
            <a:pPr marL="457200" indent="-457200">
              <a:buFont typeface="Wingdings" pitchFamily="2" charset="2"/>
              <a:buChar char="Ø"/>
            </a:pPr>
            <a:r>
              <a:rPr lang="fr-CA" sz="2800" dirty="0">
                <a:latin typeface="Asap" panose="020B0604020202020204" charset="0"/>
              </a:rPr>
              <a:t>Nouvelle définition du plagiat : « présenter les mots ou les idées d’une autre personne, ou ceux générés par une IA, sans référencement à la source d’où provient l’information, dans le but d’en tirer un bénéfice dans un contexte d’évaluation » (Peters, 2023, p. 4)</a:t>
            </a:r>
          </a:p>
          <a:p>
            <a:r>
              <a:rPr lang="fr-CA" sz="2800" dirty="0">
                <a:latin typeface="Asap" panose="020B0604020202020204" charset="0"/>
              </a:rPr>
              <a:t>   </a:t>
            </a:r>
          </a:p>
          <a:p>
            <a:pPr marL="457200" indent="-457200">
              <a:buFont typeface="Wingdings" pitchFamily="2" charset="2"/>
              <a:buChar char="Ø"/>
            </a:pPr>
            <a:r>
              <a:rPr lang="fr-CA" sz="2800" dirty="0">
                <a:latin typeface="Asap" panose="020B0604020202020204" charset="0"/>
              </a:rPr>
              <a:t>Outils de détection de texte généré par l’IA ne sont pas à point maintenant… mais bientôt ??? </a:t>
            </a:r>
          </a:p>
          <a:p>
            <a:pPr marL="457200" indent="-457200">
              <a:buFont typeface="Wingdings" pitchFamily="2" charset="2"/>
              <a:buChar char="Ø"/>
            </a:pPr>
            <a:endParaRPr lang="fr-CA" sz="2800" dirty="0">
              <a:latin typeface="Asap" panose="020B0604020202020204" charset="0"/>
            </a:endParaRPr>
          </a:p>
          <a:p>
            <a:r>
              <a:rPr lang="fr-CA" sz="2800" dirty="0">
                <a:latin typeface="Asap" panose="020B0604020202020204" charset="0"/>
              </a:rPr>
              <a:t>Peters, M. (2023). Note éditoriale – Intelligence artificielle et intégrité académique peuvent-elles faire bon ménage ? </a:t>
            </a:r>
            <a:r>
              <a:rPr lang="fr-CA" sz="2800" i="1" dirty="0">
                <a:latin typeface="Asap" panose="020B0604020202020204" charset="0"/>
              </a:rPr>
              <a:t>Revue des sciences de l’éducation</a:t>
            </a:r>
            <a:r>
              <a:rPr lang="fr-CA" sz="2800" dirty="0">
                <a:latin typeface="Asap" panose="020B0604020202020204" charset="0"/>
              </a:rPr>
              <a:t>, </a:t>
            </a:r>
            <a:r>
              <a:rPr lang="fr-CA" sz="2800" i="1" dirty="0">
                <a:latin typeface="Asap" panose="020B0604020202020204" charset="0"/>
              </a:rPr>
              <a:t>49</a:t>
            </a:r>
            <a:r>
              <a:rPr lang="fr-CA" sz="2800" dirty="0">
                <a:latin typeface="Asap" panose="020B0604020202020204" charset="0"/>
              </a:rPr>
              <a:t>(1). </a:t>
            </a:r>
            <a:r>
              <a:rPr lang="fr-CA" sz="2800" dirty="0">
                <a:latin typeface="Asap" panose="020B0604020202020204" charset="0"/>
                <a:hlinkClick r:id="rId4"/>
              </a:rPr>
              <a:t>https://doi.org/10.7202/1107846ar</a:t>
            </a:r>
            <a:r>
              <a:rPr lang="fr-CA" sz="2800" dirty="0">
                <a:latin typeface="Asap" panose="020B0604020202020204" charset="0"/>
              </a:rPr>
              <a:t>  </a:t>
            </a:r>
          </a:p>
        </p:txBody>
      </p:sp>
    </p:spTree>
    <p:extLst>
      <p:ext uri="{BB962C8B-B14F-4D97-AF65-F5344CB8AC3E}">
        <p14:creationId xmlns:p14="http://schemas.microsoft.com/office/powerpoint/2010/main" val="416455309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p18"/>
          <p:cNvPicPr preferRelativeResize="0"/>
          <p:nvPr/>
        </p:nvPicPr>
        <p:blipFill>
          <a:blip r:embed="rId3">
            <a:alphaModFix/>
          </a:blip>
          <a:stretch>
            <a:fillRect/>
          </a:stretch>
        </p:blipFill>
        <p:spPr>
          <a:xfrm>
            <a:off x="0" y="-12"/>
            <a:ext cx="18288000" cy="10287000"/>
          </a:xfrm>
          <a:prstGeom prst="rect">
            <a:avLst/>
          </a:prstGeom>
          <a:noFill/>
          <a:ln>
            <a:noFill/>
          </a:ln>
        </p:spPr>
      </p:pic>
      <p:sp>
        <p:nvSpPr>
          <p:cNvPr id="269" name="Google Shape;269;p18"/>
          <p:cNvSpPr txBox="1"/>
          <p:nvPr/>
        </p:nvSpPr>
        <p:spPr>
          <a:xfrm>
            <a:off x="384116" y="739585"/>
            <a:ext cx="17519700" cy="1723549"/>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fr-CA" sz="8000" b="1" i="0" u="none" strike="noStrike" cap="none" dirty="0">
                <a:solidFill>
                  <a:srgbClr val="EA5339"/>
                </a:solidFill>
                <a:latin typeface="Red Hat Display"/>
                <a:ea typeface="Red Hat Display"/>
                <a:cs typeface="Red Hat Display"/>
                <a:sym typeface="Red Hat Display"/>
              </a:rPr>
              <a:t>Bien lire les règlements!</a:t>
            </a:r>
            <a:endParaRPr lang="fr-CA" sz="1200" dirty="0"/>
          </a:p>
        </p:txBody>
      </p:sp>
      <p:sp>
        <p:nvSpPr>
          <p:cNvPr id="2" name="TextBox 1">
            <a:extLst>
              <a:ext uri="{FF2B5EF4-FFF2-40B4-BE49-F238E27FC236}">
                <a16:creationId xmlns:a16="http://schemas.microsoft.com/office/drawing/2014/main" id="{8D2ADE2A-1BA0-DA29-956D-407A0FD83DFB}"/>
              </a:ext>
            </a:extLst>
          </p:cNvPr>
          <p:cNvSpPr txBox="1"/>
          <p:nvPr/>
        </p:nvSpPr>
        <p:spPr>
          <a:xfrm>
            <a:off x="2351314" y="2712613"/>
            <a:ext cx="14183691" cy="1815882"/>
          </a:xfrm>
          <a:prstGeom prst="rect">
            <a:avLst/>
          </a:prstGeom>
          <a:noFill/>
        </p:spPr>
        <p:txBody>
          <a:bodyPr wrap="none" rtlCol="0">
            <a:spAutoFit/>
          </a:bodyPr>
          <a:lstStyle/>
          <a:p>
            <a:pPr marL="342900" indent="-342900">
              <a:buFont typeface="Wingdings" panose="05000000000000000000" pitchFamily="2" charset="2"/>
              <a:buChar char="Ø"/>
            </a:pPr>
            <a:r>
              <a:rPr lang="fr-CA" sz="2800" dirty="0">
                <a:latin typeface="Asap" panose="020B0604020202020204" charset="0"/>
              </a:rPr>
              <a:t>Bien choisir le programme de financement (sciences humaines, santé, etc.)</a:t>
            </a:r>
          </a:p>
          <a:p>
            <a:pPr marL="342900" indent="-342900">
              <a:buFont typeface="Wingdings" panose="05000000000000000000" pitchFamily="2" charset="2"/>
              <a:buChar char="Ø"/>
            </a:pPr>
            <a:r>
              <a:rPr lang="fr-CA" sz="2800" dirty="0">
                <a:latin typeface="Asap" panose="020B0604020202020204" charset="0"/>
              </a:rPr>
              <a:t>Aller sur le site de la bourse, noter TOUT ce qui est demandé</a:t>
            </a:r>
          </a:p>
          <a:p>
            <a:pPr marL="342900" lvl="3" indent="-342900">
              <a:buFont typeface="Wingdings" panose="05000000000000000000" pitchFamily="2" charset="2"/>
              <a:buChar char="Ø"/>
            </a:pPr>
            <a:r>
              <a:rPr lang="fr-CA" sz="2800" dirty="0">
                <a:latin typeface="Asap" panose="020B0604020202020204" charset="0"/>
              </a:rPr>
              <a:t>Documents nécessaires, sections à inclure, nombre de pages pour chaque section, etc. </a:t>
            </a:r>
          </a:p>
          <a:p>
            <a:pPr marL="342900" lvl="3" indent="-342900">
              <a:buFont typeface="Wingdings" panose="05000000000000000000" pitchFamily="2" charset="2"/>
              <a:buChar char="Ø"/>
            </a:pPr>
            <a:r>
              <a:rPr lang="fr-CA" sz="2800" dirty="0">
                <a:latin typeface="Asap" panose="020B0604020202020204" charset="0"/>
              </a:rPr>
              <a:t>Bien organiser ses documents et son échéancier </a:t>
            </a:r>
          </a:p>
        </p:txBody>
      </p:sp>
      <p:graphicFrame>
        <p:nvGraphicFramePr>
          <p:cNvPr id="4" name="Table 3">
            <a:extLst>
              <a:ext uri="{FF2B5EF4-FFF2-40B4-BE49-F238E27FC236}">
                <a16:creationId xmlns:a16="http://schemas.microsoft.com/office/drawing/2014/main" id="{C528FC2B-6397-9FA2-7DA9-01D74C28A265}"/>
              </a:ext>
            </a:extLst>
          </p:cNvPr>
          <p:cNvGraphicFramePr>
            <a:graphicFrameLocks noGrp="1"/>
          </p:cNvGraphicFramePr>
          <p:nvPr>
            <p:extLst>
              <p:ext uri="{D42A27DB-BD31-4B8C-83A1-F6EECF244321}">
                <p14:modId xmlns:p14="http://schemas.microsoft.com/office/powerpoint/2010/main" val="1009710454"/>
              </p:ext>
            </p:extLst>
          </p:nvPr>
        </p:nvGraphicFramePr>
        <p:xfrm>
          <a:off x="2351314" y="4834312"/>
          <a:ext cx="14183690" cy="4729969"/>
        </p:xfrm>
        <a:graphic>
          <a:graphicData uri="http://schemas.openxmlformats.org/drawingml/2006/table">
            <a:tbl>
              <a:tblPr firstRow="1" bandRow="1">
                <a:tableStyleId>{162822B4-0589-4F20-81B0-94BD2F13A3F1}</a:tableStyleId>
              </a:tblPr>
              <a:tblGrid>
                <a:gridCol w="2833621">
                  <a:extLst>
                    <a:ext uri="{9D8B030D-6E8A-4147-A177-3AD203B41FA5}">
                      <a16:colId xmlns:a16="http://schemas.microsoft.com/office/drawing/2014/main" val="2806218230"/>
                    </a:ext>
                  </a:extLst>
                </a:gridCol>
                <a:gridCol w="2564462">
                  <a:extLst>
                    <a:ext uri="{9D8B030D-6E8A-4147-A177-3AD203B41FA5}">
                      <a16:colId xmlns:a16="http://schemas.microsoft.com/office/drawing/2014/main" val="1825474305"/>
                    </a:ext>
                  </a:extLst>
                </a:gridCol>
                <a:gridCol w="2920637">
                  <a:extLst>
                    <a:ext uri="{9D8B030D-6E8A-4147-A177-3AD203B41FA5}">
                      <a16:colId xmlns:a16="http://schemas.microsoft.com/office/drawing/2014/main" val="2585903182"/>
                    </a:ext>
                  </a:extLst>
                </a:gridCol>
                <a:gridCol w="5864970">
                  <a:extLst>
                    <a:ext uri="{9D8B030D-6E8A-4147-A177-3AD203B41FA5}">
                      <a16:colId xmlns:a16="http://schemas.microsoft.com/office/drawing/2014/main" val="1061270182"/>
                    </a:ext>
                  </a:extLst>
                </a:gridCol>
              </a:tblGrid>
              <a:tr h="401965">
                <a:tc>
                  <a:txBody>
                    <a:bodyPr/>
                    <a:lstStyle/>
                    <a:p>
                      <a:r>
                        <a:rPr lang="fr-CA" sz="1800" b="1" dirty="0"/>
                        <a:t>Nom de la bourse</a:t>
                      </a:r>
                    </a:p>
                  </a:txBody>
                  <a:tcPr/>
                </a:tc>
                <a:tc>
                  <a:txBody>
                    <a:bodyPr/>
                    <a:lstStyle/>
                    <a:p>
                      <a:r>
                        <a:rPr lang="fr-CA" sz="1800" b="1" dirty="0"/>
                        <a:t>Montant</a:t>
                      </a:r>
                    </a:p>
                  </a:txBody>
                  <a:tcPr/>
                </a:tc>
                <a:tc>
                  <a:txBody>
                    <a:bodyPr/>
                    <a:lstStyle/>
                    <a:p>
                      <a:r>
                        <a:rPr lang="fr-CA" sz="1800" b="1" dirty="0"/>
                        <a:t>Lien vers le site</a:t>
                      </a:r>
                    </a:p>
                  </a:txBody>
                  <a:tcPr/>
                </a:tc>
                <a:tc>
                  <a:txBody>
                    <a:bodyPr/>
                    <a:lstStyle/>
                    <a:p>
                      <a:r>
                        <a:rPr lang="fr-CA" sz="1800" b="1" dirty="0"/>
                        <a:t>Documents à inclure</a:t>
                      </a:r>
                    </a:p>
                  </a:txBody>
                  <a:tcPr/>
                </a:tc>
                <a:extLst>
                  <a:ext uri="{0D108BD9-81ED-4DB2-BD59-A6C34878D82A}">
                    <a16:rowId xmlns:a16="http://schemas.microsoft.com/office/drawing/2014/main" val="3750072151"/>
                  </a:ext>
                </a:extLst>
              </a:tr>
              <a:tr h="4328004">
                <a:tc>
                  <a:txBody>
                    <a:bodyPr/>
                    <a:lstStyle/>
                    <a:p>
                      <a:r>
                        <a:rPr lang="fr-CA" sz="1800" dirty="0"/>
                        <a:t>CRSH doctorat 2023</a:t>
                      </a:r>
                    </a:p>
                  </a:txBody>
                  <a:tcPr/>
                </a:tc>
                <a:tc>
                  <a:txBody>
                    <a:bodyPr/>
                    <a:lstStyle/>
                    <a:p>
                      <a:r>
                        <a:rPr lang="fr-CA" sz="1800" dirty="0"/>
                        <a:t>40 000$ par année</a:t>
                      </a:r>
                    </a:p>
                  </a:txBody>
                  <a:tcPr/>
                </a:tc>
                <a:tc>
                  <a:txBody>
                    <a:bodyPr/>
                    <a:lstStyle/>
                    <a:p>
                      <a:r>
                        <a:rPr lang="fr-CA" sz="1800" dirty="0">
                          <a:solidFill>
                            <a:schemeClr val="tx1">
                              <a:lumMod val="50000"/>
                              <a:lumOff val="50000"/>
                            </a:schemeClr>
                          </a:solidFill>
                          <a:hlinkClick r:id="rId4">
                            <a:extLst>
                              <a:ext uri="{A12FA001-AC4F-418D-AE19-62706E023703}">
                                <ahyp:hlinkClr xmlns:ahyp="http://schemas.microsoft.com/office/drawing/2018/hyperlinkcolor" val="tx"/>
                              </a:ext>
                            </a:extLst>
                          </a:hlinkClick>
                        </a:rPr>
                        <a:t>https://www.sshrc-crsh.gc.ca/funding-financement/instructions/doctoral/applicant-candidat-fra.aspx</a:t>
                      </a:r>
                      <a:r>
                        <a:rPr lang="fr-CA" sz="1800" dirty="0">
                          <a:solidFill>
                            <a:schemeClr val="tx1">
                              <a:lumMod val="50000"/>
                              <a:lumOff val="50000"/>
                            </a:schemeClr>
                          </a:solidFill>
                        </a:rPr>
                        <a:t> </a:t>
                      </a:r>
                    </a:p>
                  </a:txBody>
                  <a:tcPr/>
                </a:tc>
                <a:tc>
                  <a:txBody>
                    <a:bodyPr/>
                    <a:lstStyle/>
                    <a:p>
                      <a:pPr marL="285750" indent="-285750">
                        <a:buFont typeface="Wingdings" panose="05000000000000000000" pitchFamily="2" charset="2"/>
                        <a:buChar char="q"/>
                      </a:pPr>
                      <a:r>
                        <a:rPr lang="fr-CA" sz="1800" dirty="0">
                          <a:solidFill>
                            <a:schemeClr val="tx1"/>
                          </a:solidFill>
                          <a:highlight>
                            <a:srgbClr val="FFFF00"/>
                          </a:highlight>
                        </a:rPr>
                        <a:t>Proposition de recherche (max 2 pages)</a:t>
                      </a:r>
                    </a:p>
                    <a:p>
                      <a:pPr marL="285750" indent="-285750">
                        <a:buFont typeface="Wingdings" panose="05000000000000000000" pitchFamily="2" charset="2"/>
                        <a:buChar char="q"/>
                      </a:pPr>
                      <a:r>
                        <a:rPr lang="fr-CA" sz="1800" dirty="0">
                          <a:solidFill>
                            <a:schemeClr val="tx1"/>
                          </a:solidFill>
                        </a:rPr>
                        <a:t>Bibliographie et citations (max 5 pages</a:t>
                      </a:r>
                    </a:p>
                    <a:p>
                      <a:pPr marL="285750" indent="-285750">
                        <a:buFont typeface="Wingdings" panose="05000000000000000000" pitchFamily="2" charset="2"/>
                        <a:buChar char="q"/>
                      </a:pPr>
                      <a:r>
                        <a:rPr lang="fr-CA" sz="1800" dirty="0">
                          <a:solidFill>
                            <a:schemeClr val="tx1"/>
                          </a:solidFill>
                        </a:rPr>
                        <a:t>Considérations relatives à la diversité dans la conception de la recherche </a:t>
                      </a:r>
                      <a:r>
                        <a:rPr lang="fr-CA" sz="1800" i="1" dirty="0">
                          <a:solidFill>
                            <a:schemeClr val="tx1"/>
                          </a:solidFill>
                        </a:rPr>
                        <a:t>si applicable </a:t>
                      </a:r>
                      <a:r>
                        <a:rPr lang="fr-CA" sz="1800" dirty="0">
                          <a:solidFill>
                            <a:schemeClr val="tx1"/>
                          </a:solidFill>
                        </a:rPr>
                        <a:t>(1700 caractères) </a:t>
                      </a:r>
                    </a:p>
                    <a:p>
                      <a:pPr marL="285750" indent="-285750">
                        <a:buFont typeface="Wingdings" panose="05000000000000000000" pitchFamily="2" charset="2"/>
                        <a:buChar char="q"/>
                      </a:pPr>
                      <a:r>
                        <a:rPr lang="fr-CA" sz="1800" dirty="0">
                          <a:solidFill>
                            <a:schemeClr val="tx1"/>
                          </a:solidFill>
                        </a:rPr>
                        <a:t>Relevés de notes</a:t>
                      </a:r>
                    </a:p>
                    <a:p>
                      <a:pPr marL="285750" indent="-285750">
                        <a:buFont typeface="Wingdings" panose="05000000000000000000" pitchFamily="2" charset="2"/>
                        <a:buChar char="q"/>
                      </a:pPr>
                      <a:r>
                        <a:rPr lang="fr-CA" sz="1800" dirty="0">
                          <a:solidFill>
                            <a:schemeClr val="tx1"/>
                          </a:solidFill>
                        </a:rPr>
                        <a:t>Lettre officielle qui confirme votre statut d’étudiant à temps partiel et (ou) votre congé (le cas échéant) </a:t>
                      </a:r>
                      <a:r>
                        <a:rPr lang="fr-CA" sz="1800" i="1" dirty="0">
                          <a:solidFill>
                            <a:schemeClr val="tx1"/>
                          </a:solidFill>
                        </a:rPr>
                        <a:t>si applicable</a:t>
                      </a:r>
                    </a:p>
                    <a:p>
                      <a:pPr marL="285750" indent="-285750">
                        <a:buFont typeface="Wingdings" panose="05000000000000000000" pitchFamily="2" charset="2"/>
                        <a:buChar char="q"/>
                      </a:pPr>
                      <a:r>
                        <a:rPr lang="fr-CA" sz="1800" dirty="0">
                          <a:solidFill>
                            <a:schemeClr val="tx1"/>
                          </a:solidFill>
                        </a:rPr>
                        <a:t>Circonstances spéciales si applicable (max 1 page)</a:t>
                      </a:r>
                    </a:p>
                    <a:p>
                      <a:pPr marL="285750" indent="-285750">
                        <a:buFont typeface="Wingdings" panose="05000000000000000000" pitchFamily="2" charset="2"/>
                        <a:buChar char="q"/>
                      </a:pPr>
                      <a:r>
                        <a:rPr lang="fr-CA" sz="1800" dirty="0">
                          <a:solidFill>
                            <a:schemeClr val="tx1"/>
                          </a:solidFill>
                        </a:rPr>
                        <a:t>Contributions à la recherche, expérience et activités pertinentes (max 2 pages) </a:t>
                      </a:r>
                    </a:p>
                    <a:p>
                      <a:pPr marL="285750" indent="-285750">
                        <a:buFont typeface="Wingdings" panose="05000000000000000000" pitchFamily="2" charset="2"/>
                        <a:buChar char="q"/>
                      </a:pPr>
                      <a:r>
                        <a:rPr lang="fr-CA" sz="1800" dirty="0">
                          <a:solidFill>
                            <a:schemeClr val="tx1"/>
                          </a:solidFill>
                        </a:rPr>
                        <a:t>Justification des suppléments </a:t>
                      </a:r>
                      <a:r>
                        <a:rPr lang="fr-CA" sz="1800" i="1" dirty="0">
                          <a:solidFill>
                            <a:schemeClr val="tx1"/>
                          </a:solidFill>
                        </a:rPr>
                        <a:t>si applicable </a:t>
                      </a:r>
                    </a:p>
                    <a:p>
                      <a:pPr marL="285750" indent="-285750">
                        <a:buFont typeface="Wingdings" panose="05000000000000000000" pitchFamily="2" charset="2"/>
                        <a:buChar char="q"/>
                      </a:pPr>
                      <a:r>
                        <a:rPr lang="fr-CA" sz="1800" dirty="0">
                          <a:solidFill>
                            <a:schemeClr val="tx1"/>
                          </a:solidFill>
                        </a:rPr>
                        <a:t>Répondants (références) </a:t>
                      </a:r>
                    </a:p>
                    <a:p>
                      <a:pPr marL="285750" indent="-285750">
                        <a:buFont typeface="Wingdings" panose="05000000000000000000" pitchFamily="2" charset="2"/>
                        <a:buChar char="q"/>
                      </a:pPr>
                      <a:endParaRPr lang="fr-CA" sz="1800" dirty="0">
                        <a:solidFill>
                          <a:schemeClr val="tx1"/>
                        </a:solidFill>
                      </a:endParaRPr>
                    </a:p>
                  </a:txBody>
                  <a:tcPr/>
                </a:tc>
                <a:extLst>
                  <a:ext uri="{0D108BD9-81ED-4DB2-BD59-A6C34878D82A}">
                    <a16:rowId xmlns:a16="http://schemas.microsoft.com/office/drawing/2014/main" val="531790331"/>
                  </a:ext>
                </a:extLst>
              </a:tr>
            </a:tbl>
          </a:graphicData>
        </a:graphic>
      </p:graphicFrame>
    </p:spTree>
    <p:extLst>
      <p:ext uri="{BB962C8B-B14F-4D97-AF65-F5344CB8AC3E}">
        <p14:creationId xmlns:p14="http://schemas.microsoft.com/office/powerpoint/2010/main" val="36865573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441</TotalTime>
  <Words>2390</Words>
  <Application>Microsoft Macintosh PowerPoint</Application>
  <PresentationFormat>Personnalisé</PresentationFormat>
  <Paragraphs>291</Paragraphs>
  <Slides>42</Slides>
  <Notes>42</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42</vt:i4>
      </vt:variant>
    </vt:vector>
  </HeadingPairs>
  <TitlesOfParts>
    <vt:vector size="51" baseType="lpstr">
      <vt:lpstr>Open Sans</vt:lpstr>
      <vt:lpstr>Calibri</vt:lpstr>
      <vt:lpstr>Wingdings</vt:lpstr>
      <vt:lpstr>Red Hat Display</vt:lpstr>
      <vt:lpstr>ＭＳ Ｐゴシック</vt:lpstr>
      <vt:lpstr>Arial</vt:lpstr>
      <vt:lpstr>Speak Pro</vt:lpstr>
      <vt:lpstr>Asap</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Lefrançois, David</cp:lastModifiedBy>
  <cp:revision>5</cp:revision>
  <dcterms:modified xsi:type="dcterms:W3CDTF">2024-09-11T22:04:38Z</dcterms:modified>
</cp:coreProperties>
</file>