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5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E09659-3FE3-8CE5-7984-2965C3B58382}" v="45" dt="2026-05-04T12:09:28.17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91616" y="2070049"/>
            <a:ext cx="3012440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75628" y="2070049"/>
            <a:ext cx="3126740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1103757"/>
            <a:ext cx="798639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00321" y="2208656"/>
            <a:ext cx="6656070" cy="3012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49366" y="6432777"/>
            <a:ext cx="1395095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93139" y="6432777"/>
            <a:ext cx="765810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88116" y="6432777"/>
            <a:ext cx="225425" cy="212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hyperlink" Target="https://uqo.ca/lab-sante/fonctionnement-laboratoires-sciences-infirmieres" TargetMode="External"/><Relationship Id="rId4" Type="http://schemas.openxmlformats.org/officeDocument/2006/relationships/hyperlink" Target="mailto:labscinfgat@uqp.c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mailto:Melanie.toulouse@uqo.ca" TargetMode="External"/><Relationship Id="rId3" Type="http://schemas.openxmlformats.org/officeDocument/2006/relationships/image" Target="../media/image1.jpg"/><Relationship Id="rId7" Type="http://schemas.openxmlformats.org/officeDocument/2006/relationships/hyperlink" Target="mailto:Emilie.renaud@uqo.c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Joelle.bergevin-scott@uqo.ca" TargetMode="External"/><Relationship Id="rId11" Type="http://schemas.openxmlformats.org/officeDocument/2006/relationships/image" Target="../media/image4.png"/><Relationship Id="rId5" Type="http://schemas.openxmlformats.org/officeDocument/2006/relationships/hyperlink" Target="mailto:labscinfgat@uqo.ca" TargetMode="External"/><Relationship Id="rId10" Type="http://schemas.openxmlformats.org/officeDocument/2006/relationships/image" Target="../media/image50.jpg"/><Relationship Id="rId4" Type="http://schemas.openxmlformats.org/officeDocument/2006/relationships/hyperlink" Target="mailto:Selsabil.meghraoui@uqo.ca" TargetMode="External"/><Relationship Id="rId9" Type="http://schemas.openxmlformats.org/officeDocument/2006/relationships/hyperlink" Target="mailto:Parfaitushindi.mulinga@uqo.c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4466" y="1711494"/>
            <a:ext cx="10256782" cy="2135841"/>
          </a:xfrm>
          <a:prstGeom prst="rect">
            <a:avLst/>
          </a:prstGeom>
        </p:spPr>
        <p:txBody>
          <a:bodyPr vert="horz" wrap="square" lIns="0" tIns="133985" rIns="0" bIns="0" rtlCol="0" anchor="t">
            <a:spAutoFit/>
          </a:bodyPr>
          <a:lstStyle/>
          <a:p>
            <a:pPr marL="12700" marR="5080" indent="832485" algn="ctr">
              <a:lnSpc>
                <a:spcPts val="7780"/>
              </a:lnSpc>
              <a:spcBef>
                <a:spcPts val="1055"/>
              </a:spcBef>
            </a:pPr>
            <a:r>
              <a:rPr sz="7200" spc="-415" dirty="0">
                <a:latin typeface="Trebuchet MS"/>
                <a:cs typeface="Trebuchet MS"/>
              </a:rPr>
              <a:t>Laboratoire</a:t>
            </a:r>
            <a:r>
              <a:rPr sz="7200" spc="-770" dirty="0">
                <a:latin typeface="Trebuchet MS"/>
                <a:cs typeface="Trebuchet MS"/>
              </a:rPr>
              <a:t> </a:t>
            </a:r>
            <a:r>
              <a:rPr sz="7200" spc="-25" dirty="0">
                <a:latin typeface="Trebuchet MS"/>
                <a:cs typeface="Trebuchet MS"/>
              </a:rPr>
              <a:t>des </a:t>
            </a:r>
            <a:r>
              <a:rPr sz="7200" spc="-110" dirty="0">
                <a:latin typeface="Trebuchet MS"/>
                <a:cs typeface="Trebuchet MS"/>
              </a:rPr>
              <a:t>sciences</a:t>
            </a:r>
            <a:r>
              <a:rPr sz="7200" spc="-705" dirty="0">
                <a:latin typeface="Trebuchet MS"/>
                <a:cs typeface="Trebuchet MS"/>
              </a:rPr>
              <a:t> </a:t>
            </a:r>
            <a:r>
              <a:rPr sz="7200" spc="-425" dirty="0">
                <a:latin typeface="Trebuchet MS"/>
                <a:cs typeface="Trebuchet MS"/>
              </a:rPr>
              <a:t>infirmières</a:t>
            </a:r>
            <a:endParaRPr sz="7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10278" y="4198366"/>
            <a:ext cx="2977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CONTENU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GÉNÉRAL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358" y="406803"/>
            <a:ext cx="1809975" cy="5906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63053" y="416763"/>
            <a:ext cx="36804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Times New Roman"/>
                <a:cs typeface="Times New Roman"/>
              </a:rPr>
              <a:t>LABORATOIRE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DES</a:t>
            </a:r>
            <a:r>
              <a:rPr sz="1400" spc="-2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SCIENCES</a:t>
            </a:r>
            <a:r>
              <a:rPr sz="1400" spc="-40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INFIRMIÈRES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Times New Roman"/>
                <a:cs typeface="Times New Roman"/>
              </a:rPr>
              <a:t>CAMPUS</a:t>
            </a:r>
            <a:r>
              <a:rPr sz="1400" spc="-3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GATINEAU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6353914"/>
            <a:ext cx="12192000" cy="387350"/>
          </a:xfrm>
          <a:custGeom>
            <a:avLst/>
            <a:gdLst/>
            <a:ahLst/>
            <a:cxnLst/>
            <a:rect l="l" t="t" r="r" b="b"/>
            <a:pathLst>
              <a:path w="12192000" h="387350">
                <a:moveTo>
                  <a:pt x="12192000" y="0"/>
                </a:moveTo>
                <a:lnTo>
                  <a:pt x="0" y="0"/>
                </a:lnTo>
                <a:lnTo>
                  <a:pt x="0" y="386854"/>
                </a:lnTo>
                <a:lnTo>
                  <a:pt x="12192000" y="386854"/>
                </a:lnTo>
                <a:lnTo>
                  <a:pt x="12192000" y="0"/>
                </a:lnTo>
                <a:close/>
              </a:path>
            </a:pathLst>
          </a:custGeom>
          <a:solidFill>
            <a:srgbClr val="155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61288" y="3938904"/>
            <a:ext cx="10152380" cy="0"/>
          </a:xfrm>
          <a:custGeom>
            <a:avLst/>
            <a:gdLst/>
            <a:ahLst/>
            <a:cxnLst/>
            <a:rect l="l" t="t" r="r" b="b"/>
            <a:pathLst>
              <a:path w="10152380">
                <a:moveTo>
                  <a:pt x="0" y="0"/>
                </a:moveTo>
                <a:lnTo>
                  <a:pt x="1015222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5687" y="5026532"/>
            <a:ext cx="10014713" cy="57964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A6A6A6"/>
                </a:solidFill>
                <a:latin typeface="Times New Roman"/>
                <a:cs typeface="Times New Roman"/>
              </a:rPr>
              <a:t>PAR</a:t>
            </a:r>
            <a:r>
              <a:rPr sz="1200" spc="-5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:</a:t>
            </a:r>
            <a:r>
              <a:rPr sz="1200" spc="-7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lang="fr-CA" sz="1200" dirty="0">
                <a:solidFill>
                  <a:srgbClr val="A6A6A6"/>
                </a:solidFill>
                <a:latin typeface="Times New Roman"/>
                <a:cs typeface="Times New Roman"/>
              </a:rPr>
              <a:t>SELSABIL MEGHRAOUI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,</a:t>
            </a:r>
            <a:r>
              <a:rPr sz="1200" spc="-2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RESPONSABLE</a:t>
            </a:r>
            <a:r>
              <a:rPr sz="1200" spc="-3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DU</a:t>
            </a:r>
            <a:r>
              <a:rPr sz="1200" spc="-4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Times New Roman"/>
                <a:cs typeface="Times New Roman"/>
              </a:rPr>
              <a:t>LABORATOIRE</a:t>
            </a:r>
            <a:r>
              <a:rPr sz="1200" spc="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DES</a:t>
            </a:r>
            <a:r>
              <a:rPr sz="1200" spc="-4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SCIENCES</a:t>
            </a:r>
            <a:r>
              <a:rPr sz="1200" spc="-3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INFIRMIÈRES</a:t>
            </a:r>
            <a:r>
              <a:rPr sz="1200" spc="1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>
                <a:solidFill>
                  <a:srgbClr val="A6A6A6"/>
                </a:solidFill>
                <a:latin typeface="Times New Roman"/>
                <a:cs typeface="Times New Roman"/>
              </a:rPr>
              <a:t>–</a:t>
            </a:r>
            <a:r>
              <a:rPr sz="1200" spc="-4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imes New Roman"/>
                <a:cs typeface="Times New Roman"/>
              </a:rPr>
              <a:t>CAMPUS</a:t>
            </a:r>
            <a:r>
              <a:rPr sz="1200" spc="-95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ALEXANDRE</a:t>
            </a:r>
            <a:r>
              <a:rPr sz="1200" spc="-3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10" dirty="0">
                <a:solidFill>
                  <a:srgbClr val="A6A6A6"/>
                </a:solidFill>
                <a:latin typeface="Times New Roman"/>
                <a:cs typeface="Times New Roman"/>
              </a:rPr>
              <a:t>TACHÉ</a:t>
            </a:r>
            <a:endParaRPr sz="1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/>
            <a:r>
              <a:rPr sz="1200" dirty="0">
                <a:solidFill>
                  <a:srgbClr val="A6A6A6"/>
                </a:solidFill>
                <a:latin typeface="Times New Roman"/>
                <a:cs typeface="Times New Roman"/>
              </a:rPr>
              <a:t>RÉVISION</a:t>
            </a:r>
            <a:r>
              <a:rPr sz="1200" spc="-5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lang="fr-CA" sz="1200" spc="-50">
                <a:solidFill>
                  <a:srgbClr val="A6A6A6"/>
                </a:solidFill>
                <a:latin typeface="Times New Roman"/>
                <a:cs typeface="Times New Roman"/>
              </a:rPr>
              <a:t>mai</a:t>
            </a:r>
            <a:r>
              <a:rPr lang="fr-CA" sz="1200" spc="-60" dirty="0">
                <a:solidFill>
                  <a:srgbClr val="A6A6A6"/>
                </a:solidFill>
                <a:latin typeface="Times New Roman"/>
                <a:cs typeface="Times New Roman"/>
              </a:rPr>
              <a:t> </a:t>
            </a:r>
            <a:r>
              <a:rPr sz="1200" spc="-20" dirty="0">
                <a:solidFill>
                  <a:srgbClr val="A6A6A6"/>
                </a:solidFill>
                <a:latin typeface="Times New Roman"/>
                <a:cs typeface="Times New Roman"/>
              </a:rPr>
              <a:t>202</a:t>
            </a:r>
            <a:r>
              <a:rPr lang="fr-CA" sz="1200" spc="-20" dirty="0">
                <a:solidFill>
                  <a:srgbClr val="A6A6A6"/>
                </a:solidFill>
                <a:latin typeface="Times New Roman"/>
                <a:cs typeface="Times New Roman"/>
              </a:rPr>
              <a:t>6</a:t>
            </a:r>
            <a:endParaRPr sz="1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349909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6095" y="2308480"/>
            <a:ext cx="10031180" cy="341040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92D85BA-DEAF-D06A-0371-5602ECE5D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98268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66216" y="2062098"/>
            <a:ext cx="9697085" cy="11531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0"/>
              </a:spcBef>
            </a:pPr>
            <a:r>
              <a:rPr sz="1800" b="1" dirty="0">
                <a:latin typeface="Trebuchet MS"/>
                <a:cs typeface="Trebuchet MS"/>
              </a:rPr>
              <a:t>Décorum</a:t>
            </a:r>
            <a:r>
              <a:rPr sz="1800" b="1" spc="-130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professionnel</a:t>
            </a:r>
            <a:r>
              <a:rPr sz="1800" b="1" spc="-140" dirty="0">
                <a:latin typeface="Trebuchet MS"/>
                <a:cs typeface="Trebuchet MS"/>
              </a:rPr>
              <a:t> </a:t>
            </a:r>
            <a:r>
              <a:rPr sz="1800" b="1" spc="-40" dirty="0">
                <a:latin typeface="Trebuchet MS"/>
                <a:cs typeface="Trebuchet MS"/>
              </a:rPr>
              <a:t>en</a:t>
            </a:r>
            <a:r>
              <a:rPr sz="1800" b="1" spc="-155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laboratoire</a:t>
            </a:r>
            <a:endParaRPr sz="1800">
              <a:latin typeface="Trebuchet MS"/>
              <a:cs typeface="Trebuchet MS"/>
            </a:endParaRPr>
          </a:p>
          <a:p>
            <a:pPr marL="38100" marR="30480">
              <a:lnSpc>
                <a:spcPct val="100000"/>
              </a:lnSpc>
              <a:spcBef>
                <a:spcPts val="1200"/>
              </a:spcBef>
            </a:pPr>
            <a:r>
              <a:rPr sz="1800" spc="75" dirty="0">
                <a:latin typeface="Trebuchet MS"/>
                <a:cs typeface="Trebuchet MS"/>
              </a:rPr>
              <a:t>Des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salles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bains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accessibles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près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espaces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laboratoires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pour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vous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changer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campus </a:t>
            </a:r>
            <a:r>
              <a:rPr sz="1800" spc="-50" dirty="0">
                <a:latin typeface="Trebuchet MS"/>
                <a:cs typeface="Trebuchet MS"/>
              </a:rPr>
              <a:t>avant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votre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laboratoire.</a:t>
            </a:r>
            <a:r>
              <a:rPr sz="1800" spc="21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Elles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présentes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1</a:t>
            </a:r>
            <a:r>
              <a:rPr sz="1800" spc="-30" baseline="25462" dirty="0">
                <a:latin typeface="Trebuchet MS"/>
                <a:cs typeface="Trebuchet MS"/>
              </a:rPr>
              <a:t>er</a:t>
            </a:r>
            <a:r>
              <a:rPr sz="1800" spc="44" baseline="25462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étage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bloc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160" dirty="0">
                <a:latin typeface="Trebuchet MS"/>
                <a:cs typeface="Trebuchet MS"/>
              </a:rPr>
              <a:t>C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du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campus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Alexandre-</a:t>
            </a:r>
            <a:r>
              <a:rPr sz="1800" spc="-10" dirty="0">
                <a:latin typeface="Trebuchet MS"/>
                <a:cs typeface="Trebuchet MS"/>
              </a:rPr>
              <a:t>Taché.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3371" y="3276422"/>
            <a:ext cx="2739390" cy="293268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9C62F0-E15E-4BDC-41D9-2548C32D7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389358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3357" y="3205352"/>
            <a:ext cx="2297557" cy="306336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2120" y="3205378"/>
            <a:ext cx="4031361" cy="302359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6216" y="2034666"/>
            <a:ext cx="102215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Fonctionnement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des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casiers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réservés</a:t>
            </a:r>
            <a:r>
              <a:rPr sz="2400" b="1" spc="-5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aux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étudiants</a:t>
            </a:r>
            <a:r>
              <a:rPr sz="2400" b="1" spc="-3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en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10" dirty="0">
                <a:latin typeface="Times New Roman"/>
                <a:cs typeface="Times New Roman"/>
              </a:rPr>
              <a:t>laboratoire</a:t>
            </a:r>
            <a:endParaRPr sz="2400">
              <a:latin typeface="Times New Roman"/>
              <a:cs typeface="Times New Roman"/>
            </a:endParaRPr>
          </a:p>
          <a:p>
            <a:pPr marL="324485" marR="30480" indent="-28702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324485" algn="l"/>
              </a:tabLst>
            </a:pPr>
            <a:r>
              <a:rPr sz="2400" dirty="0">
                <a:latin typeface="Times New Roman"/>
                <a:cs typeface="Times New Roman"/>
              </a:rPr>
              <a:t>Les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casiers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sont</a:t>
            </a:r>
            <a:r>
              <a:rPr sz="2400" spc="-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situés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au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1</a:t>
            </a:r>
            <a:r>
              <a:rPr sz="2400" baseline="24305" dirty="0">
                <a:latin typeface="Times New Roman"/>
                <a:cs typeface="Times New Roman"/>
              </a:rPr>
              <a:t>er</a:t>
            </a:r>
            <a:r>
              <a:rPr sz="2400" spc="315" baseline="243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étage</a:t>
            </a:r>
            <a:r>
              <a:rPr sz="2400" spc="-4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du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bloc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dans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salle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des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casier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C1408,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Times New Roman"/>
                <a:cs typeface="Times New Roman"/>
              </a:rPr>
              <a:t>dans </a:t>
            </a:r>
            <a:r>
              <a:rPr sz="2400" dirty="0">
                <a:latin typeface="Times New Roman"/>
                <a:cs typeface="Times New Roman"/>
              </a:rPr>
              <a:t>le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corridor</a:t>
            </a:r>
            <a:r>
              <a:rPr sz="2400" spc="-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devant</a:t>
            </a:r>
            <a:r>
              <a:rPr sz="2400" spc="-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 </a:t>
            </a:r>
            <a:r>
              <a:rPr sz="2400" spc="-10" dirty="0">
                <a:latin typeface="Times New Roman"/>
                <a:cs typeface="Times New Roman"/>
              </a:rPr>
              <a:t>C-</a:t>
            </a:r>
            <a:r>
              <a:rPr sz="2400" dirty="0">
                <a:latin typeface="Times New Roman"/>
                <a:cs typeface="Times New Roman"/>
              </a:rPr>
              <a:t>1500 ET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dans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 corridor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derrière</a:t>
            </a:r>
            <a:r>
              <a:rPr sz="2400" spc="-4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</a:t>
            </a:r>
            <a:r>
              <a:rPr sz="2400" spc="-2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C-</a:t>
            </a:r>
            <a:r>
              <a:rPr sz="2400" spc="-10" dirty="0">
                <a:latin typeface="Times New Roman"/>
                <a:cs typeface="Times New Roman"/>
              </a:rPr>
              <a:t>1500.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3339" y="3185490"/>
            <a:ext cx="2398903" cy="3023616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35A3AE6-18F7-74F7-C7B3-E738B48DE8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349909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891" y="2245497"/>
            <a:ext cx="9831153" cy="271503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4F8269-3C11-A886-9D92-E310EA20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77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3B13135-0D3A-212C-CE60-B6BD56523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134731"/>
            <a:ext cx="7441768" cy="418340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2111A3A-2B48-78BF-A25B-4898625D2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33" y="6356350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4172" y="2202560"/>
            <a:ext cx="2648204" cy="336283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2875" y="2202560"/>
            <a:ext cx="2743961" cy="336283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183881" y="2217801"/>
            <a:ext cx="3646804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885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latin typeface="Trebuchet MS"/>
                <a:cs typeface="Trebuchet MS"/>
              </a:rPr>
              <a:t>Des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affiches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avec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règlements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du </a:t>
            </a:r>
            <a:r>
              <a:rPr sz="1800" spc="-60" dirty="0">
                <a:latin typeface="Trebuchet MS"/>
                <a:cs typeface="Trebuchet MS"/>
              </a:rPr>
              <a:t>laboratoire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présentes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dans </a:t>
            </a:r>
            <a:r>
              <a:rPr sz="1800" dirty="0">
                <a:latin typeface="Trebuchet MS"/>
                <a:cs typeface="Trebuchet MS"/>
              </a:rPr>
              <a:t>chaque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laboratoire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pratique.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Décorum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Pas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nourriture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Trebuchet MS"/>
                <a:cs typeface="Trebuchet MS"/>
              </a:rPr>
              <a:t>Pas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de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cigarette/cigare/vapoteuse</a:t>
            </a:r>
            <a:endParaRPr sz="1800">
              <a:latin typeface="Trebuchet MS"/>
              <a:cs typeface="Trebuchet MS"/>
            </a:endParaRPr>
          </a:p>
          <a:p>
            <a:pPr marL="297815" marR="3048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spc="-60" dirty="0">
                <a:latin typeface="Trebuchet MS"/>
                <a:cs typeface="Trebuchet MS"/>
              </a:rPr>
              <a:t>Interdiction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formelle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d’utiliser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son 	</a:t>
            </a:r>
            <a:r>
              <a:rPr sz="1800" spc="-70" dirty="0">
                <a:latin typeface="Trebuchet MS"/>
                <a:cs typeface="Trebuchet MS"/>
              </a:rPr>
              <a:t>matériel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sur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une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personne 	humaine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993138" y="6432777"/>
            <a:ext cx="988061" cy="1885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fr-CA" spc="-65" dirty="0"/>
              <a:t>Janvier 2026</a:t>
            </a:r>
            <a:endParaRPr spc="-20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91C45-036B-A4E5-197E-0E41A814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42" y="1059907"/>
            <a:ext cx="10357572" cy="553998"/>
          </a:xfrm>
        </p:spPr>
        <p:txBody>
          <a:bodyPr/>
          <a:lstStyle/>
          <a:p>
            <a:r>
              <a:rPr lang="fr-CA" sz="3600" dirty="0"/>
              <a:t>L'attitude professionnelle : du mannequin à l'usager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4E2E1A2-642E-8FC5-DF45-4D7FE06DB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516" y="1916246"/>
            <a:ext cx="3257550" cy="3930587"/>
          </a:xfrm>
          <a:prstGeom prst="rect">
            <a:avLst/>
          </a:prstGeom>
        </p:spPr>
      </p:pic>
      <p:pic>
        <p:nvPicPr>
          <p:cNvPr id="4" name="object 6">
            <a:extLst>
              <a:ext uri="{FF2B5EF4-FFF2-40B4-BE49-F238E27FC236}">
                <a16:creationId xmlns:a16="http://schemas.microsoft.com/office/drawing/2014/main" id="{6A8AF5EB-5124-2573-4000-A27BF2B5642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grpSp>
        <p:nvGrpSpPr>
          <p:cNvPr id="5" name="object 3">
            <a:extLst>
              <a:ext uri="{FF2B5EF4-FFF2-40B4-BE49-F238E27FC236}">
                <a16:creationId xmlns:a16="http://schemas.microsoft.com/office/drawing/2014/main" id="{05C57208-5BD4-D247-AC00-18B7123490AF}"/>
              </a:ext>
            </a:extLst>
          </p:cNvPr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28D8F2D0-092E-5489-2BFC-AB80F1551F7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9153D9F7-0C95-2E28-7ABB-A65FDEB9D952}"/>
                </a:ext>
              </a:extLst>
            </p:cNvPr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A65BBFE1-34B3-F394-0674-0BD5C0CE9F35}"/>
              </a:ext>
            </a:extLst>
          </p:cNvPr>
          <p:cNvSpPr txBox="1"/>
          <p:nvPr/>
        </p:nvSpPr>
        <p:spPr>
          <a:xfrm>
            <a:off x="5334000" y="6396680"/>
            <a:ext cx="38587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fr-CA" sz="1200" spc="10" dirty="0">
                <a:solidFill>
                  <a:schemeClr val="bg1"/>
                </a:solidFill>
              </a:rPr>
              <a:t>CONTENU</a:t>
            </a:r>
            <a:r>
              <a:rPr lang="fr-CA" sz="1200" spc="55" dirty="0">
                <a:solidFill>
                  <a:schemeClr val="bg1"/>
                </a:solidFill>
              </a:rPr>
              <a:t> </a:t>
            </a:r>
            <a:r>
              <a:rPr lang="fr-CA" sz="1200" spc="-10" dirty="0">
                <a:solidFill>
                  <a:schemeClr val="bg1"/>
                </a:solidFill>
              </a:rPr>
              <a:t>GÉNÉRAL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25AFFC6-3E94-F94B-2BE1-251760473CA4}"/>
              </a:ext>
            </a:extLst>
          </p:cNvPr>
          <p:cNvSpPr txBox="1"/>
          <p:nvPr/>
        </p:nvSpPr>
        <p:spPr>
          <a:xfrm>
            <a:off x="10764006" y="6427458"/>
            <a:ext cx="4429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81D60167-4931-47E6-BA6A-407CBD079E47}" type="slidenum">
              <a:rPr lang="fr-CA" sz="1200" spc="-25" smtClean="0">
                <a:solidFill>
                  <a:schemeClr val="bg1"/>
                </a:solidFill>
              </a:rPr>
              <a:pPr/>
              <a:t>16</a:t>
            </a:fld>
            <a:endParaRPr lang="fr-CA" sz="1200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05FF9BF-1ACB-AE13-41BC-1E94893AF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61" y="6396680"/>
            <a:ext cx="957155" cy="32311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6032787F-4C5E-97C3-8CEA-AD582109BA76}"/>
              </a:ext>
            </a:extLst>
          </p:cNvPr>
          <p:cNvSpPr txBox="1"/>
          <p:nvPr/>
        </p:nvSpPr>
        <p:spPr>
          <a:xfrm>
            <a:off x="5312664" y="2192198"/>
            <a:ext cx="60990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fr-CA" b="1" i="0" u="sng" dirty="0">
                <a:effectLst/>
                <a:latin typeface="fkGroteskNeue"/>
              </a:rPr>
              <a:t>EN LABORATOIRE: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Traiter le mannequin avec respect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Appliquer les protocoles de sécurité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Communiquer professionnellement avec mes collègues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Pratiquer avec intégrité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CA" dirty="0">
              <a:latin typeface="fkGroteskNeu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fr-CA" b="0" i="0" dirty="0">
              <a:effectLst/>
              <a:latin typeface="fkGroteskNeue"/>
            </a:endParaRPr>
          </a:p>
          <a:p>
            <a:pPr algn="l">
              <a:buNone/>
            </a:pPr>
            <a:r>
              <a:rPr lang="fr-CA" b="1" i="0" u="sng" dirty="0">
                <a:effectLst/>
                <a:latin typeface="fkGroteskNeue"/>
              </a:rPr>
              <a:t>EN MILIEU CLINIQUE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Traiter l'usager avec dignité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Assurer la sécurité en tout temps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Collaborer avec l'équipe soignante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fr-CA" b="0" i="0" dirty="0">
                <a:effectLst/>
                <a:latin typeface="fkGroteskNeue"/>
              </a:rPr>
              <a:t>Maintenir l'éthique professionnelle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CA" b="0" i="0" dirty="0">
              <a:effectLst/>
              <a:latin typeface="fkGroteskNeue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85BEF4E-B193-6CA9-2C21-9F078CB369E3}"/>
              </a:ext>
            </a:extLst>
          </p:cNvPr>
          <p:cNvSpPr txBox="1"/>
          <p:nvPr/>
        </p:nvSpPr>
        <p:spPr>
          <a:xfrm>
            <a:off x="2057400" y="5885517"/>
            <a:ext cx="90662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b="0" i="0" dirty="0">
                <a:effectLst/>
                <a:latin typeface="fkGroteskNeue"/>
              </a:rPr>
              <a:t>Une seule attitude professionnelle, deux contextes d'apprentissage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61988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632" y="2256231"/>
            <a:ext cx="9165920" cy="346746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40B2A16-B66E-7496-84AB-CB4979088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66" y="6404406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2" y="2271287"/>
            <a:ext cx="10593254" cy="1733805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18F022-222C-543B-7FA6-A7A37DD57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1616" y="2040128"/>
            <a:ext cx="1010539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Times New Roman"/>
                <a:cs typeface="Times New Roman"/>
              </a:rPr>
              <a:t>Absence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de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la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personne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étudiante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à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une</a:t>
            </a:r>
            <a:r>
              <a:rPr sz="1800" b="1" spc="-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activité</a:t>
            </a:r>
            <a:r>
              <a:rPr sz="1800" b="1" spc="-3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de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laboratoire</a:t>
            </a:r>
            <a:r>
              <a:rPr sz="1800" b="1" spc="-3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dans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le</a:t>
            </a:r>
            <a:r>
              <a:rPr sz="1800" b="1" spc="-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cadre</a:t>
            </a:r>
            <a:r>
              <a:rPr sz="1800" b="1" spc="-25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d’un</a:t>
            </a:r>
            <a:r>
              <a:rPr sz="1800" b="1" spc="-105" dirty="0">
                <a:latin typeface="Times New Roman"/>
                <a:cs typeface="Times New Roman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cours</a:t>
            </a:r>
            <a:r>
              <a:rPr sz="1800" b="1" u="sng" spc="-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théorique</a:t>
            </a:r>
            <a:r>
              <a:rPr sz="1800" b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u="sng" spc="-2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ou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d’un</a:t>
            </a:r>
            <a:r>
              <a:rPr sz="1800" b="1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stage</a:t>
            </a:r>
            <a:endParaRPr sz="1800">
              <a:latin typeface="Times New Roman"/>
              <a:cs typeface="Times New Roman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imes New Roman"/>
                <a:cs typeface="Times New Roman"/>
              </a:rPr>
              <a:t>Toujours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aviser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votre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ressource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enseignante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ainsi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responsable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laboratoire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</a:t>
            </a:r>
            <a:r>
              <a:rPr sz="18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4"/>
              </a:rPr>
              <a:t>labscinfgat@uqo.ca</a:t>
            </a:r>
            <a:r>
              <a:rPr sz="1800" spc="-50" dirty="0">
                <a:solidFill>
                  <a:srgbClr val="467885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avant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tenue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votre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activité.</a:t>
            </a: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latin typeface="Times New Roman"/>
                <a:cs typeface="Times New Roman"/>
              </a:rPr>
              <a:t>Afin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respecter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nouvelle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règlementation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en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vigueur.</a:t>
            </a:r>
            <a:r>
              <a:rPr sz="1800" spc="3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Consulter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section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fonctionnement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laboratoires </a:t>
            </a:r>
            <a:r>
              <a:rPr sz="1800" dirty="0">
                <a:latin typeface="Times New Roman"/>
                <a:cs typeface="Times New Roman"/>
              </a:rPr>
              <a:t>sur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site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web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: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Fonctionnement</a:t>
            </a:r>
            <a:r>
              <a:rPr sz="1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des</a:t>
            </a:r>
            <a:r>
              <a:rPr sz="1800" u="sng" spc="-4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laboratoires</a:t>
            </a:r>
            <a:r>
              <a:rPr sz="1800" u="sng" spc="-5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des</a:t>
            </a:r>
            <a:r>
              <a:rPr sz="1800" u="sng" spc="-2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sciences</a:t>
            </a:r>
            <a:r>
              <a:rPr sz="1800" u="sng" spc="-6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infirmières</a:t>
            </a:r>
            <a:r>
              <a:rPr sz="1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|</a:t>
            </a:r>
            <a:r>
              <a:rPr sz="1800" u="sng" spc="-4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Université</a:t>
            </a:r>
            <a:r>
              <a:rPr sz="1800" u="sng" spc="-4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du</a:t>
            </a:r>
            <a:r>
              <a:rPr sz="1800" u="sng" spc="-3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Québec</a:t>
            </a:r>
            <a:r>
              <a:rPr sz="1800" u="sng" spc="-5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 </a:t>
            </a:r>
            <a:r>
              <a:rPr sz="1800" u="sng" spc="-25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en</a:t>
            </a:r>
            <a:r>
              <a:rPr sz="1800" spc="500" dirty="0">
                <a:solidFill>
                  <a:srgbClr val="467885"/>
                </a:solidFill>
                <a:latin typeface="Times New Roman"/>
                <a:cs typeface="Times New Roman"/>
              </a:rPr>
              <a:t>  </a:t>
            </a:r>
            <a:r>
              <a:rPr sz="180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imes New Roman"/>
                <a:cs typeface="Times New Roman"/>
                <a:hlinkClick r:id="rId5"/>
              </a:rPr>
              <a:t>Outaouais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92958" y="4018407"/>
            <a:ext cx="6614159" cy="1997075"/>
            <a:chOff x="2592958" y="4018407"/>
            <a:chExt cx="6614159" cy="199707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2483" y="4018407"/>
              <a:ext cx="6604381" cy="19970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02483" y="4478223"/>
              <a:ext cx="1500505" cy="281940"/>
            </a:xfrm>
            <a:custGeom>
              <a:avLst/>
              <a:gdLst/>
              <a:ahLst/>
              <a:cxnLst/>
              <a:rect l="l" t="t" r="r" b="b"/>
              <a:pathLst>
                <a:path w="1500504" h="281939">
                  <a:moveTo>
                    <a:pt x="0" y="281355"/>
                  </a:moveTo>
                  <a:lnTo>
                    <a:pt x="1500505" y="281355"/>
                  </a:lnTo>
                  <a:lnTo>
                    <a:pt x="1500505" y="0"/>
                  </a:lnTo>
                  <a:lnTo>
                    <a:pt x="0" y="0"/>
                  </a:lnTo>
                  <a:lnTo>
                    <a:pt x="0" y="28135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6B9CB48-5EF2-C0B9-4787-5F2A2795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133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103757"/>
            <a:ext cx="55638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48410" algn="l"/>
              </a:tabLst>
            </a:pPr>
            <a:r>
              <a:rPr spc="-20" dirty="0"/>
              <a:t>Plan</a:t>
            </a:r>
            <a:r>
              <a:rPr dirty="0"/>
              <a:t>	de la </a:t>
            </a:r>
            <a:r>
              <a:rPr spc="-10" dirty="0"/>
              <a:t>présentation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559" y="3257411"/>
            <a:ext cx="10439522" cy="162294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87552" y="196291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47800" y="5867400"/>
            <a:ext cx="765810" cy="21209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65" dirty="0"/>
              <a:t>Juillet </a:t>
            </a:r>
            <a:r>
              <a:rPr spc="-20" dirty="0"/>
              <a:t>2025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92F1F5E-1BC3-2175-5D74-6E84FF867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645" y="642363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178" y="2316940"/>
            <a:ext cx="8735858" cy="367783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0B8CA-A6CB-4761-9E47-39B56E0C0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454596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20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C783AE9-57DA-89EE-3D8F-EEA28CD96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63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91539" y="2217801"/>
            <a:ext cx="10281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laboratoires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sciences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infirmières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situés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1</a:t>
            </a:r>
            <a:r>
              <a:rPr sz="1800" baseline="25462" dirty="0">
                <a:latin typeface="Trebuchet MS"/>
                <a:cs typeface="Trebuchet MS"/>
              </a:rPr>
              <a:t>er</a:t>
            </a:r>
            <a:r>
              <a:rPr sz="1800" spc="127" baseline="25462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étage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Bloc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160" dirty="0">
                <a:latin typeface="Trebuchet MS"/>
                <a:cs typeface="Trebuchet MS"/>
              </a:rPr>
              <a:t>C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campus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Alexandre-</a:t>
            </a:r>
            <a:r>
              <a:rPr sz="1800" spc="-10" dirty="0">
                <a:latin typeface="Trebuchet MS"/>
                <a:cs typeface="Trebuchet MS"/>
              </a:rPr>
              <a:t>Taché. </a:t>
            </a:r>
            <a:r>
              <a:rPr sz="1800" spc="75" dirty="0">
                <a:latin typeface="Trebuchet MS"/>
                <a:cs typeface="Trebuchet MS"/>
              </a:rPr>
              <a:t>Des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affiches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présentes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but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vous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aider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localiser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locaux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lors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vos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activités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 </a:t>
            </a:r>
            <a:r>
              <a:rPr sz="1800" spc="-10" dirty="0">
                <a:latin typeface="Trebuchet MS"/>
                <a:cs typeface="Trebuchet MS"/>
              </a:rPr>
              <a:t>laboratoire.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4133" y="4564379"/>
            <a:ext cx="3629520" cy="173723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428367" y="2975229"/>
            <a:ext cx="3859657" cy="1507997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87B1CB5-1901-F02A-C928-AE8391CAE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6383019"/>
            <a:ext cx="957155" cy="3231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33EC03-710E-A797-FAE6-C4471F8B5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850" y="2844800"/>
            <a:ext cx="25781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63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16939" y="2837815"/>
            <a:ext cx="52533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La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porte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principale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est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débarrée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8:00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16:30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du </a:t>
            </a:r>
            <a:r>
              <a:rPr sz="1800" spc="-35" dirty="0">
                <a:latin typeface="Trebuchet MS"/>
                <a:cs typeface="Trebuchet MS"/>
              </a:rPr>
              <a:t>lundi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vendredi,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plus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périodes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allouées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pour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pratiques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libres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soirée.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5D0A03E-C1C0-FC8F-B5B2-0C966A75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377264"/>
            <a:ext cx="957155" cy="3231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24B70CF-3C73-0901-E68B-29ED9BB44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43750" y="2921000"/>
            <a:ext cx="3416300" cy="25781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16851" y="2048891"/>
            <a:ext cx="10562590" cy="2095500"/>
            <a:chOff x="716851" y="2048891"/>
            <a:chExt cx="10562590" cy="2095500"/>
          </a:xfrm>
        </p:grpSpPr>
        <p:sp>
          <p:nvSpPr>
            <p:cNvPr id="8" name="object 8"/>
            <p:cNvSpPr/>
            <p:nvPr/>
          </p:nvSpPr>
          <p:spPr>
            <a:xfrm>
              <a:off x="912876" y="2055241"/>
              <a:ext cx="10366375" cy="0"/>
            </a:xfrm>
            <a:custGeom>
              <a:avLst/>
              <a:gdLst/>
              <a:ahLst/>
              <a:cxnLst/>
              <a:rect l="l" t="t" r="r" b="b"/>
              <a:pathLst>
                <a:path w="10366375">
                  <a:moveTo>
                    <a:pt x="0" y="0"/>
                  </a:moveTo>
                  <a:lnTo>
                    <a:pt x="103662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00121" y="2098548"/>
              <a:ext cx="1534032" cy="20453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851" y="2098548"/>
              <a:ext cx="1533969" cy="204533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00122" y="4227448"/>
            <a:ext cx="1534032" cy="204532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6851" y="4227448"/>
            <a:ext cx="1534033" cy="204532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651375" y="2213228"/>
            <a:ext cx="4723765" cy="286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242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145" dirty="0">
                <a:latin typeface="Trebuchet MS"/>
                <a:cs typeface="Trebuchet MS"/>
              </a:rPr>
              <a:t>1500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150" dirty="0">
                <a:latin typeface="Trebuchet MS"/>
                <a:cs typeface="Trebuchet MS"/>
              </a:rPr>
              <a:t>1600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spc="-210" dirty="0">
                <a:latin typeface="Trebuchet MS"/>
                <a:cs typeface="Trebuchet MS"/>
              </a:rPr>
              <a:t>: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85" dirty="0">
                <a:latin typeface="Trebuchet MS"/>
                <a:cs typeface="Trebuchet MS"/>
              </a:rPr>
              <a:t>laboratoire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de </a:t>
            </a:r>
            <a:r>
              <a:rPr sz="2400" spc="-45" dirty="0">
                <a:latin typeface="Trebuchet MS"/>
                <a:cs typeface="Trebuchet MS"/>
              </a:rPr>
              <a:t>démonstration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et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40" dirty="0">
                <a:latin typeface="Trebuchet MS"/>
                <a:cs typeface="Trebuchet MS"/>
              </a:rPr>
              <a:t>de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pratiques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rebuchet MS"/>
                <a:cs typeface="Trebuchet MS"/>
              </a:rPr>
              <a:t>Comprends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40"/>
              </a:spcBef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Mannequins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 </a:t>
            </a:r>
            <a:r>
              <a:rPr sz="1800" spc="-30" dirty="0">
                <a:latin typeface="Trebuchet MS"/>
                <a:cs typeface="Trebuchet MS"/>
              </a:rPr>
              <a:t>équipements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pour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pratique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Tables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chaises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Utilités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propres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Utilités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souillées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Trebuchet MS"/>
                <a:cs typeface="Trebuchet MS"/>
              </a:rPr>
              <a:t>Un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mur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amovible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peut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séparer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salles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2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1033691-F19B-9903-8453-374E229E65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133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Espace</a:t>
            </a:r>
            <a:r>
              <a:rPr spc="-15" dirty="0"/>
              <a:t> </a:t>
            </a:r>
            <a:r>
              <a:rPr spc="-10" dirty="0"/>
              <a:t>laboratoire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51375" y="2213228"/>
            <a:ext cx="6176010" cy="2865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85" dirty="0">
                <a:latin typeface="Trebuchet MS"/>
                <a:cs typeface="Trebuchet MS"/>
              </a:rPr>
              <a:t>C-</a:t>
            </a:r>
            <a:r>
              <a:rPr sz="2400" b="1" spc="-80" dirty="0">
                <a:latin typeface="Trebuchet MS"/>
                <a:cs typeface="Trebuchet MS"/>
              </a:rPr>
              <a:t>C1824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70" dirty="0">
                <a:latin typeface="Trebuchet MS"/>
                <a:cs typeface="Trebuchet MS"/>
              </a:rPr>
              <a:t>1825…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spc="-75" dirty="0">
                <a:latin typeface="Trebuchet MS"/>
                <a:cs typeface="Trebuchet MS"/>
              </a:rPr>
              <a:t>C1828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C-</a:t>
            </a:r>
            <a:r>
              <a:rPr sz="2400" b="1" spc="-200" dirty="0">
                <a:latin typeface="Trebuchet MS"/>
                <a:cs typeface="Trebuchet MS"/>
              </a:rPr>
              <a:t>182G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b="1" spc="-175" dirty="0">
                <a:latin typeface="Trebuchet MS"/>
                <a:cs typeface="Trebuchet MS"/>
              </a:rPr>
              <a:t>:</a:t>
            </a:r>
            <a:r>
              <a:rPr sz="2400" b="1" spc="-204" dirty="0">
                <a:latin typeface="Trebuchet MS"/>
                <a:cs typeface="Trebuchet MS"/>
              </a:rPr>
              <a:t> </a:t>
            </a:r>
            <a:r>
              <a:rPr sz="2400" b="1" spc="45" dirty="0">
                <a:latin typeface="Trebuchet MS"/>
                <a:cs typeface="Trebuchet MS"/>
              </a:rPr>
              <a:t>salles </a:t>
            </a:r>
            <a:r>
              <a:rPr sz="2400" b="1" spc="-25" dirty="0">
                <a:latin typeface="Trebuchet MS"/>
                <a:cs typeface="Trebuchet MS"/>
              </a:rPr>
              <a:t>de</a:t>
            </a:r>
            <a:r>
              <a:rPr sz="2400" b="1" spc="-17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simulation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80" dirty="0">
                <a:latin typeface="Trebuchet MS"/>
                <a:cs typeface="Trebuchet MS"/>
              </a:rPr>
              <a:t>et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salle</a:t>
            </a:r>
            <a:r>
              <a:rPr sz="2400" b="1" spc="-165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de</a:t>
            </a:r>
            <a:r>
              <a:rPr sz="2400" b="1" spc="-17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débriefing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rebuchet MS"/>
                <a:cs typeface="Trebuchet MS"/>
              </a:rPr>
              <a:t>Comprends</a:t>
            </a:r>
            <a:r>
              <a:rPr sz="2400" spc="5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spcBef>
                <a:spcPts val="40"/>
              </a:spcBef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Mannequins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équipements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haute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fidélité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5" dirty="0">
                <a:latin typeface="Trebuchet MS"/>
                <a:cs typeface="Trebuchet MS"/>
              </a:rPr>
              <a:t>Tables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chaises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Bibliothèque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Salle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débriefing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peuvent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être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utiliser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pour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travaux</a:t>
            </a:r>
            <a:endParaRPr sz="18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latin typeface="Trebuchet MS"/>
                <a:cs typeface="Trebuchet MS"/>
              </a:rPr>
              <a:t>d’équipe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0573" y="2202433"/>
            <a:ext cx="2030983" cy="27080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20442" y="2204466"/>
            <a:ext cx="2029586" cy="2705989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ED3AC53-5A82-6456-F403-6D3BB2A3B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16939" y="2226945"/>
            <a:ext cx="5268595" cy="3075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Times New Roman"/>
                <a:cs typeface="Times New Roman"/>
              </a:rPr>
              <a:t>Nettoyage</a:t>
            </a:r>
            <a:r>
              <a:rPr sz="2000" b="1" spc="-4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/</a:t>
            </a:r>
            <a:r>
              <a:rPr sz="2000" b="1" spc="-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désinfection</a:t>
            </a:r>
            <a:r>
              <a:rPr sz="2000" b="1" spc="-5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des</a:t>
            </a:r>
            <a:r>
              <a:rPr sz="2000" b="1" spc="-10" dirty="0">
                <a:latin typeface="Times New Roman"/>
                <a:cs typeface="Times New Roman"/>
              </a:rPr>
              <a:t> surfaces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2165"/>
              </a:spcBef>
            </a:pPr>
            <a:r>
              <a:rPr sz="1800" dirty="0">
                <a:latin typeface="Times New Roman"/>
                <a:cs typeface="Times New Roman"/>
              </a:rPr>
              <a:t>Le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matériel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nécessaire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au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nettoyage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désinfection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des </a:t>
            </a:r>
            <a:r>
              <a:rPr sz="1800" dirty="0">
                <a:latin typeface="Times New Roman"/>
                <a:cs typeface="Times New Roman"/>
              </a:rPr>
              <a:t>surfaces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ou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casiers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est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mis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votre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disposition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au </a:t>
            </a:r>
            <a:r>
              <a:rPr sz="1800" spc="-10" dirty="0">
                <a:latin typeface="Times New Roman"/>
                <a:cs typeface="Times New Roman"/>
              </a:rPr>
              <a:t>besoin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1800">
              <a:latin typeface="Times New Roman"/>
              <a:cs typeface="Times New Roman"/>
            </a:endParaRPr>
          </a:p>
          <a:p>
            <a:pPr marL="297815" marR="8255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Microfibres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vertes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sur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chacune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tables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et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tables 	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chevets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salles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démonstrations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et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de 	</a:t>
            </a:r>
            <a:r>
              <a:rPr sz="1800" spc="-10" dirty="0">
                <a:latin typeface="Times New Roman"/>
                <a:cs typeface="Times New Roman"/>
              </a:rPr>
              <a:t>simulation</a:t>
            </a:r>
            <a:endParaRPr sz="1800">
              <a:latin typeface="Times New Roman"/>
              <a:cs typeface="Times New Roman"/>
            </a:endParaRPr>
          </a:p>
          <a:p>
            <a:pPr marL="297815" marR="74041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Bouteilles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désinfectants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situées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aux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mêmes 	endroits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766431" y="2202433"/>
            <a:ext cx="2866389" cy="382181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101647-E9E0-5FE5-B0E4-DE11ADE2A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38311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716343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5" dirty="0"/>
              <a:t>V</a:t>
            </a:r>
            <a:r>
              <a:rPr spc="40" dirty="0"/>
              <a:t>olet</a:t>
            </a:r>
            <a:r>
              <a:rPr spc="-100" dirty="0"/>
              <a:t> </a:t>
            </a:r>
            <a:r>
              <a:rPr dirty="0"/>
              <a:t>développement</a:t>
            </a:r>
            <a:r>
              <a:rPr spc="-10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94DE23E-12F7-3801-804F-C468787A2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79755" y="2048891"/>
            <a:ext cx="10699750" cy="4226560"/>
            <a:chOff x="579755" y="2048891"/>
            <a:chExt cx="10699750" cy="4226560"/>
          </a:xfrm>
        </p:grpSpPr>
        <p:sp>
          <p:nvSpPr>
            <p:cNvPr id="8" name="object 8"/>
            <p:cNvSpPr/>
            <p:nvPr/>
          </p:nvSpPr>
          <p:spPr>
            <a:xfrm>
              <a:off x="912876" y="2055241"/>
              <a:ext cx="10366375" cy="0"/>
            </a:xfrm>
            <a:custGeom>
              <a:avLst/>
              <a:gdLst/>
              <a:ahLst/>
              <a:cxnLst/>
              <a:rect l="l" t="t" r="r" b="b"/>
              <a:pathLst>
                <a:path w="10366375">
                  <a:moveTo>
                    <a:pt x="0" y="0"/>
                  </a:moveTo>
                  <a:lnTo>
                    <a:pt x="10366248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755" y="4410964"/>
              <a:ext cx="1336928" cy="17825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1525" y="4410964"/>
              <a:ext cx="1397889" cy="18639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755" y="2091436"/>
              <a:ext cx="3045586" cy="2284222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0345">
              <a:lnSpc>
                <a:spcPct val="100000"/>
              </a:lnSpc>
              <a:spcBef>
                <a:spcPts val="95"/>
              </a:spcBef>
            </a:pPr>
            <a:r>
              <a:rPr dirty="0"/>
              <a:t>Un</a:t>
            </a:r>
            <a:r>
              <a:rPr spc="-240" dirty="0"/>
              <a:t> </a:t>
            </a:r>
            <a:r>
              <a:rPr spc="-140" dirty="0"/>
              <a:t>projet</a:t>
            </a:r>
            <a:r>
              <a:rPr spc="-235" dirty="0"/>
              <a:t> </a:t>
            </a:r>
            <a:r>
              <a:rPr spc="-35" dirty="0"/>
              <a:t>de</a:t>
            </a:r>
            <a:r>
              <a:rPr spc="-220" dirty="0"/>
              <a:t> </a:t>
            </a:r>
            <a:r>
              <a:rPr spc="-50" dirty="0"/>
              <a:t>développement</a:t>
            </a:r>
            <a:r>
              <a:rPr spc="-235" dirty="0"/>
              <a:t> </a:t>
            </a:r>
            <a:r>
              <a:rPr spc="-65" dirty="0"/>
              <a:t>durable</a:t>
            </a:r>
            <a:r>
              <a:rPr spc="-225" dirty="0"/>
              <a:t> </a:t>
            </a:r>
            <a:r>
              <a:rPr dirty="0"/>
              <a:t>a</a:t>
            </a:r>
            <a:r>
              <a:rPr spc="-225" dirty="0"/>
              <a:t> </a:t>
            </a:r>
            <a:r>
              <a:rPr spc="-25" dirty="0"/>
              <a:t>été </a:t>
            </a:r>
            <a:r>
              <a:rPr spc="-55" dirty="0"/>
              <a:t>instauré</a:t>
            </a:r>
            <a:r>
              <a:rPr spc="-235" dirty="0"/>
              <a:t> </a:t>
            </a:r>
            <a:r>
              <a:rPr dirty="0"/>
              <a:t>au</a:t>
            </a:r>
            <a:r>
              <a:rPr spc="-210" dirty="0"/>
              <a:t> </a:t>
            </a:r>
            <a:r>
              <a:rPr spc="-95" dirty="0"/>
              <a:t>laboratoire</a:t>
            </a:r>
            <a:r>
              <a:rPr spc="-245" dirty="0"/>
              <a:t> </a:t>
            </a:r>
            <a:r>
              <a:rPr spc="55" dirty="0"/>
              <a:t>des</a:t>
            </a:r>
            <a:r>
              <a:rPr spc="-215" dirty="0"/>
              <a:t> </a:t>
            </a:r>
            <a:r>
              <a:rPr spc="-10" dirty="0"/>
              <a:t>sciences infirmières</a:t>
            </a: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pc="-10" dirty="0"/>
          </a:p>
          <a:p>
            <a:pPr marL="12700" marR="5080">
              <a:lnSpc>
                <a:spcPct val="100000"/>
              </a:lnSpc>
            </a:pPr>
            <a:r>
              <a:rPr dirty="0"/>
              <a:t>Vous</a:t>
            </a:r>
            <a:r>
              <a:rPr spc="-195" dirty="0"/>
              <a:t> </a:t>
            </a:r>
            <a:r>
              <a:rPr spc="-114" dirty="0"/>
              <a:t>trouverez</a:t>
            </a:r>
            <a:r>
              <a:rPr spc="-215" dirty="0"/>
              <a:t> </a:t>
            </a:r>
            <a:r>
              <a:rPr spc="-100" dirty="0"/>
              <a:t>différents</a:t>
            </a:r>
            <a:r>
              <a:rPr spc="-215" dirty="0"/>
              <a:t> </a:t>
            </a:r>
            <a:r>
              <a:rPr spc="70" dirty="0"/>
              <a:t>bacs</a:t>
            </a:r>
            <a:r>
              <a:rPr spc="-200" dirty="0"/>
              <a:t> </a:t>
            </a:r>
            <a:r>
              <a:rPr spc="-40" dirty="0"/>
              <a:t>de</a:t>
            </a:r>
            <a:r>
              <a:rPr spc="-200" dirty="0"/>
              <a:t> </a:t>
            </a:r>
            <a:r>
              <a:rPr spc="-10" dirty="0"/>
              <a:t>couleur </a:t>
            </a:r>
            <a:r>
              <a:rPr spc="55" dirty="0"/>
              <a:t>dans</a:t>
            </a:r>
            <a:r>
              <a:rPr spc="-210" dirty="0"/>
              <a:t> </a:t>
            </a:r>
            <a:r>
              <a:rPr dirty="0"/>
              <a:t>chacune</a:t>
            </a:r>
            <a:r>
              <a:rPr spc="-204" dirty="0"/>
              <a:t> </a:t>
            </a:r>
            <a:r>
              <a:rPr spc="55" dirty="0"/>
              <a:t>des</a:t>
            </a:r>
            <a:r>
              <a:rPr spc="-210" dirty="0"/>
              <a:t> </a:t>
            </a:r>
            <a:r>
              <a:rPr dirty="0"/>
              <a:t>salles</a:t>
            </a:r>
            <a:r>
              <a:rPr spc="-229" dirty="0"/>
              <a:t> </a:t>
            </a:r>
            <a:r>
              <a:rPr spc="-140" dirty="0"/>
              <a:t>et</a:t>
            </a:r>
            <a:r>
              <a:rPr spc="-235" dirty="0"/>
              <a:t> </a:t>
            </a:r>
            <a:r>
              <a:rPr spc="50" dirty="0"/>
              <a:t>dans</a:t>
            </a:r>
            <a:r>
              <a:rPr spc="-215" dirty="0"/>
              <a:t> </a:t>
            </a:r>
            <a:r>
              <a:rPr spc="-90" dirty="0"/>
              <a:t>le</a:t>
            </a:r>
            <a:r>
              <a:rPr spc="-229" dirty="0"/>
              <a:t> </a:t>
            </a:r>
            <a:r>
              <a:rPr spc="-30" dirty="0"/>
              <a:t>corridor </a:t>
            </a:r>
            <a:r>
              <a:rPr spc="-45" dirty="0"/>
              <a:t>d’entrée.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63C4633-6818-1462-C2FC-B521B207D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207477" y="3778072"/>
            <a:ext cx="5417185" cy="2440940"/>
            <a:chOff x="1207477" y="3778072"/>
            <a:chExt cx="5417185" cy="244094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477" y="3778072"/>
              <a:ext cx="5416677" cy="24310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17726" y="4096511"/>
              <a:ext cx="914400" cy="2112645"/>
            </a:xfrm>
            <a:custGeom>
              <a:avLst/>
              <a:gdLst/>
              <a:ahLst/>
              <a:cxnLst/>
              <a:rect l="l" t="t" r="r" b="b"/>
              <a:pathLst>
                <a:path w="914400" h="2112645">
                  <a:moveTo>
                    <a:pt x="0" y="1056258"/>
                  </a:moveTo>
                  <a:lnTo>
                    <a:pt x="834" y="991919"/>
                  </a:lnTo>
                  <a:lnTo>
                    <a:pt x="3306" y="928598"/>
                  </a:lnTo>
                  <a:lnTo>
                    <a:pt x="7367" y="866406"/>
                  </a:lnTo>
                  <a:lnTo>
                    <a:pt x="12969" y="805455"/>
                  </a:lnTo>
                  <a:lnTo>
                    <a:pt x="20065" y="745854"/>
                  </a:lnTo>
                  <a:lnTo>
                    <a:pt x="28606" y="687714"/>
                  </a:lnTo>
                  <a:lnTo>
                    <a:pt x="38546" y="631145"/>
                  </a:lnTo>
                  <a:lnTo>
                    <a:pt x="49835" y="576258"/>
                  </a:lnTo>
                  <a:lnTo>
                    <a:pt x="62427" y="523164"/>
                  </a:lnTo>
                  <a:lnTo>
                    <a:pt x="76273" y="471973"/>
                  </a:lnTo>
                  <a:lnTo>
                    <a:pt x="91326" y="422796"/>
                  </a:lnTo>
                  <a:lnTo>
                    <a:pt x="107537" y="375743"/>
                  </a:lnTo>
                  <a:lnTo>
                    <a:pt x="124858" y="330924"/>
                  </a:lnTo>
                  <a:lnTo>
                    <a:pt x="143243" y="288451"/>
                  </a:lnTo>
                  <a:lnTo>
                    <a:pt x="162643" y="248433"/>
                  </a:lnTo>
                  <a:lnTo>
                    <a:pt x="183010" y="210982"/>
                  </a:lnTo>
                  <a:lnTo>
                    <a:pt x="204297" y="176207"/>
                  </a:lnTo>
                  <a:lnTo>
                    <a:pt x="226455" y="144220"/>
                  </a:lnTo>
                  <a:lnTo>
                    <a:pt x="273194" y="89049"/>
                  </a:lnTo>
                  <a:lnTo>
                    <a:pt x="322845" y="46354"/>
                  </a:lnTo>
                  <a:lnTo>
                    <a:pt x="375025" y="17019"/>
                  </a:lnTo>
                  <a:lnTo>
                    <a:pt x="429351" y="1927"/>
                  </a:lnTo>
                  <a:lnTo>
                    <a:pt x="457200" y="0"/>
                  </a:lnTo>
                  <a:lnTo>
                    <a:pt x="485061" y="1927"/>
                  </a:lnTo>
                  <a:lnTo>
                    <a:pt x="539408" y="17019"/>
                  </a:lnTo>
                  <a:lnTo>
                    <a:pt x="591601" y="46354"/>
                  </a:lnTo>
                  <a:lnTo>
                    <a:pt x="641259" y="89049"/>
                  </a:lnTo>
                  <a:lnTo>
                    <a:pt x="688001" y="144220"/>
                  </a:lnTo>
                  <a:lnTo>
                    <a:pt x="710158" y="176207"/>
                  </a:lnTo>
                  <a:lnTo>
                    <a:pt x="731443" y="210982"/>
                  </a:lnTo>
                  <a:lnTo>
                    <a:pt x="751808" y="248433"/>
                  </a:lnTo>
                  <a:lnTo>
                    <a:pt x="771205" y="288451"/>
                  </a:lnTo>
                  <a:lnTo>
                    <a:pt x="789586" y="330924"/>
                  </a:lnTo>
                  <a:lnTo>
                    <a:pt x="806904" y="375743"/>
                  </a:lnTo>
                  <a:lnTo>
                    <a:pt x="823111" y="422796"/>
                  </a:lnTo>
                  <a:lnTo>
                    <a:pt x="838159" y="471973"/>
                  </a:lnTo>
                  <a:lnTo>
                    <a:pt x="852000" y="523164"/>
                  </a:lnTo>
                  <a:lnTo>
                    <a:pt x="864587" y="576258"/>
                  </a:lnTo>
                  <a:lnTo>
                    <a:pt x="875872" y="631145"/>
                  </a:lnTo>
                  <a:lnTo>
                    <a:pt x="885807" y="687714"/>
                  </a:lnTo>
                  <a:lnTo>
                    <a:pt x="894345" y="745854"/>
                  </a:lnTo>
                  <a:lnTo>
                    <a:pt x="901437" y="805455"/>
                  </a:lnTo>
                  <a:lnTo>
                    <a:pt x="907037" y="866406"/>
                  </a:lnTo>
                  <a:lnTo>
                    <a:pt x="911095" y="928598"/>
                  </a:lnTo>
                  <a:lnTo>
                    <a:pt x="913565" y="991919"/>
                  </a:lnTo>
                  <a:lnTo>
                    <a:pt x="914400" y="1056258"/>
                  </a:lnTo>
                  <a:lnTo>
                    <a:pt x="913565" y="1120609"/>
                  </a:lnTo>
                  <a:lnTo>
                    <a:pt x="911095" y="1183940"/>
                  </a:lnTo>
                  <a:lnTo>
                    <a:pt x="907037" y="1246140"/>
                  </a:lnTo>
                  <a:lnTo>
                    <a:pt x="901437" y="1307099"/>
                  </a:lnTo>
                  <a:lnTo>
                    <a:pt x="894345" y="1366708"/>
                  </a:lnTo>
                  <a:lnTo>
                    <a:pt x="885807" y="1424854"/>
                  </a:lnTo>
                  <a:lnTo>
                    <a:pt x="875872" y="1481428"/>
                  </a:lnTo>
                  <a:lnTo>
                    <a:pt x="864587" y="1536320"/>
                  </a:lnTo>
                  <a:lnTo>
                    <a:pt x="852000" y="1589418"/>
                  </a:lnTo>
                  <a:lnTo>
                    <a:pt x="838159" y="1640612"/>
                  </a:lnTo>
                  <a:lnTo>
                    <a:pt x="823111" y="1689792"/>
                  </a:lnTo>
                  <a:lnTo>
                    <a:pt x="806904" y="1736848"/>
                  </a:lnTo>
                  <a:lnTo>
                    <a:pt x="789586" y="1781668"/>
                  </a:lnTo>
                  <a:lnTo>
                    <a:pt x="771205" y="1824143"/>
                  </a:lnTo>
                  <a:lnTo>
                    <a:pt x="751808" y="1864162"/>
                  </a:lnTo>
                  <a:lnTo>
                    <a:pt x="731443" y="1901614"/>
                  </a:lnTo>
                  <a:lnTo>
                    <a:pt x="710158" y="1936389"/>
                  </a:lnTo>
                  <a:lnTo>
                    <a:pt x="688001" y="1968376"/>
                  </a:lnTo>
                  <a:lnTo>
                    <a:pt x="641259" y="2023547"/>
                  </a:lnTo>
                  <a:lnTo>
                    <a:pt x="591601" y="2066241"/>
                  </a:lnTo>
                  <a:lnTo>
                    <a:pt x="539408" y="2095575"/>
                  </a:lnTo>
                  <a:lnTo>
                    <a:pt x="485061" y="2110666"/>
                  </a:lnTo>
                  <a:lnTo>
                    <a:pt x="457200" y="2112594"/>
                  </a:lnTo>
                  <a:lnTo>
                    <a:pt x="429351" y="2110666"/>
                  </a:lnTo>
                  <a:lnTo>
                    <a:pt x="375025" y="2095575"/>
                  </a:lnTo>
                  <a:lnTo>
                    <a:pt x="322845" y="2066241"/>
                  </a:lnTo>
                  <a:lnTo>
                    <a:pt x="273194" y="2023547"/>
                  </a:lnTo>
                  <a:lnTo>
                    <a:pt x="226455" y="1968376"/>
                  </a:lnTo>
                  <a:lnTo>
                    <a:pt x="204297" y="1936389"/>
                  </a:lnTo>
                  <a:lnTo>
                    <a:pt x="183010" y="1901614"/>
                  </a:lnTo>
                  <a:lnTo>
                    <a:pt x="162643" y="1864162"/>
                  </a:lnTo>
                  <a:lnTo>
                    <a:pt x="143243" y="1824143"/>
                  </a:lnTo>
                  <a:lnTo>
                    <a:pt x="124858" y="1781668"/>
                  </a:lnTo>
                  <a:lnTo>
                    <a:pt x="107537" y="1736848"/>
                  </a:lnTo>
                  <a:lnTo>
                    <a:pt x="91326" y="1689792"/>
                  </a:lnTo>
                  <a:lnTo>
                    <a:pt x="76273" y="1640612"/>
                  </a:lnTo>
                  <a:lnTo>
                    <a:pt x="62427" y="1589418"/>
                  </a:lnTo>
                  <a:lnTo>
                    <a:pt x="49835" y="1536320"/>
                  </a:lnTo>
                  <a:lnTo>
                    <a:pt x="38546" y="1481428"/>
                  </a:lnTo>
                  <a:lnTo>
                    <a:pt x="28606" y="1424854"/>
                  </a:lnTo>
                  <a:lnTo>
                    <a:pt x="20065" y="1366708"/>
                  </a:lnTo>
                  <a:lnTo>
                    <a:pt x="12969" y="1307099"/>
                  </a:lnTo>
                  <a:lnTo>
                    <a:pt x="7367" y="1246140"/>
                  </a:lnTo>
                  <a:lnTo>
                    <a:pt x="3306" y="1183940"/>
                  </a:lnTo>
                  <a:lnTo>
                    <a:pt x="834" y="1120609"/>
                  </a:lnTo>
                  <a:lnTo>
                    <a:pt x="0" y="1056258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616" y="2070049"/>
            <a:ext cx="632904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poubelles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b="1" spc="-30" dirty="0">
                <a:latin typeface="Trebuchet MS"/>
                <a:cs typeface="Trebuchet MS"/>
              </a:rPr>
              <a:t>noires</a:t>
            </a:r>
            <a:r>
              <a:rPr sz="1800" b="1" spc="-13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(</a:t>
            </a:r>
            <a:r>
              <a:rPr sz="1800" b="1" spc="-35" dirty="0">
                <a:solidFill>
                  <a:srgbClr val="7E7E7E"/>
                </a:solidFill>
                <a:latin typeface="Trebuchet MS"/>
                <a:cs typeface="Trebuchet MS"/>
              </a:rPr>
              <a:t>grises</a:t>
            </a:r>
            <a:r>
              <a:rPr sz="1800" spc="-35" dirty="0">
                <a:latin typeface="Trebuchet MS"/>
                <a:cs typeface="Trebuchet MS"/>
              </a:rPr>
              <a:t>)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correspondent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poubelle/bac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à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rebuchet MS"/>
                <a:cs typeface="Trebuchet MS"/>
              </a:rPr>
              <a:t>déchets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30" dirty="0">
                <a:latin typeface="Trebuchet MS"/>
                <a:cs typeface="Trebuchet MS"/>
              </a:rPr>
              <a:t>Matières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non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recyclables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30" dirty="0">
                <a:latin typeface="Trebuchet MS"/>
                <a:cs typeface="Trebuchet MS"/>
              </a:rPr>
              <a:t>Matières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non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compostables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30" dirty="0">
                <a:latin typeface="Trebuchet MS"/>
                <a:cs typeface="Trebuchet MS"/>
              </a:rPr>
              <a:t>Matières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non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récupérables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par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laboratoire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14" dirty="0">
                <a:latin typeface="Trebuchet MS"/>
                <a:cs typeface="Trebuchet MS"/>
              </a:rPr>
              <a:t>Tout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déchet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qui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ne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va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pas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autres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bacs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couleurs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0781" y="2435860"/>
            <a:ext cx="2765298" cy="3687064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E676578-9B26-F02D-D05C-EFA3F7680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99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81071"/>
            <a:ext cx="6665595" cy="141541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  <a:tabLst>
                <a:tab pos="2283460" algn="l"/>
                <a:tab pos="3045460" algn="l"/>
              </a:tabLst>
            </a:pPr>
            <a:r>
              <a:rPr dirty="0"/>
              <a:t>Site</a:t>
            </a:r>
            <a:r>
              <a:rPr spc="-75" dirty="0"/>
              <a:t> </a:t>
            </a:r>
            <a:r>
              <a:rPr spc="-25" dirty="0"/>
              <a:t>web</a:t>
            </a:r>
            <a:r>
              <a:rPr dirty="0"/>
              <a:t>	</a:t>
            </a:r>
            <a:r>
              <a:rPr spc="-25" dirty="0"/>
              <a:t>du</a:t>
            </a:r>
            <a:r>
              <a:rPr dirty="0"/>
              <a:t>	laboratoire</a:t>
            </a:r>
            <a:r>
              <a:rPr spc="-80" dirty="0"/>
              <a:t> </a:t>
            </a:r>
            <a:r>
              <a:rPr spc="-25" dirty="0"/>
              <a:t>des </a:t>
            </a:r>
            <a:r>
              <a:rPr dirty="0"/>
              <a:t>sciences</a:t>
            </a:r>
            <a:r>
              <a:rPr spc="-35" dirty="0"/>
              <a:t> </a:t>
            </a:r>
            <a:r>
              <a:rPr spc="-10" dirty="0"/>
              <a:t>infirmières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4635753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862B163-0552-4BC1-28B1-90D885C9E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33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202842" y="3768597"/>
            <a:ext cx="5417185" cy="2450465"/>
            <a:chOff x="1202842" y="3768597"/>
            <a:chExt cx="5417185" cy="24504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2842" y="3778072"/>
              <a:ext cx="5416677" cy="24310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996818" y="3778122"/>
              <a:ext cx="3056255" cy="2431415"/>
            </a:xfrm>
            <a:custGeom>
              <a:avLst/>
              <a:gdLst/>
              <a:ahLst/>
              <a:cxnLst/>
              <a:rect l="l" t="t" r="r" b="b"/>
              <a:pathLst>
                <a:path w="3056254" h="2431415">
                  <a:moveTo>
                    <a:pt x="0" y="1215516"/>
                  </a:moveTo>
                  <a:lnTo>
                    <a:pt x="860" y="1156623"/>
                  </a:lnTo>
                  <a:lnTo>
                    <a:pt x="3417" y="1098452"/>
                  </a:lnTo>
                  <a:lnTo>
                    <a:pt x="7631" y="1041069"/>
                  </a:lnTo>
                  <a:lnTo>
                    <a:pt x="13462" y="984537"/>
                  </a:lnTo>
                  <a:lnTo>
                    <a:pt x="20871" y="928919"/>
                  </a:lnTo>
                  <a:lnTo>
                    <a:pt x="29820" y="874280"/>
                  </a:lnTo>
                  <a:lnTo>
                    <a:pt x="40269" y="820682"/>
                  </a:lnTo>
                  <a:lnTo>
                    <a:pt x="52179" y="768190"/>
                  </a:lnTo>
                  <a:lnTo>
                    <a:pt x="65511" y="716867"/>
                  </a:lnTo>
                  <a:lnTo>
                    <a:pt x="80226" y="666776"/>
                  </a:lnTo>
                  <a:lnTo>
                    <a:pt x="96284" y="617983"/>
                  </a:lnTo>
                  <a:lnTo>
                    <a:pt x="113647" y="570549"/>
                  </a:lnTo>
                  <a:lnTo>
                    <a:pt x="132276" y="524539"/>
                  </a:lnTo>
                  <a:lnTo>
                    <a:pt x="152131" y="480017"/>
                  </a:lnTo>
                  <a:lnTo>
                    <a:pt x="173173" y="437046"/>
                  </a:lnTo>
                  <a:lnTo>
                    <a:pt x="195363" y="395690"/>
                  </a:lnTo>
                  <a:lnTo>
                    <a:pt x="218662" y="356012"/>
                  </a:lnTo>
                  <a:lnTo>
                    <a:pt x="243031" y="318077"/>
                  </a:lnTo>
                  <a:lnTo>
                    <a:pt x="268430" y="281947"/>
                  </a:lnTo>
                  <a:lnTo>
                    <a:pt x="294821" y="247687"/>
                  </a:lnTo>
                  <a:lnTo>
                    <a:pt x="322165" y="215360"/>
                  </a:lnTo>
                  <a:lnTo>
                    <a:pt x="350422" y="185030"/>
                  </a:lnTo>
                  <a:lnTo>
                    <a:pt x="379553" y="156761"/>
                  </a:lnTo>
                  <a:lnTo>
                    <a:pt x="409520" y="130615"/>
                  </a:lnTo>
                  <a:lnTo>
                    <a:pt x="440282" y="106658"/>
                  </a:lnTo>
                  <a:lnTo>
                    <a:pt x="471801" y="84952"/>
                  </a:lnTo>
                  <a:lnTo>
                    <a:pt x="536953" y="48549"/>
                  </a:lnTo>
                  <a:lnTo>
                    <a:pt x="604663" y="21917"/>
                  </a:lnTo>
                  <a:lnTo>
                    <a:pt x="674619" y="5564"/>
                  </a:lnTo>
                  <a:lnTo>
                    <a:pt x="746506" y="0"/>
                  </a:lnTo>
                  <a:lnTo>
                    <a:pt x="782682" y="1401"/>
                  </a:lnTo>
                  <a:lnTo>
                    <a:pt x="853662" y="12423"/>
                  </a:lnTo>
                  <a:lnTo>
                    <a:pt x="922551" y="33980"/>
                  </a:lnTo>
                  <a:lnTo>
                    <a:pt x="989037" y="65561"/>
                  </a:lnTo>
                  <a:lnTo>
                    <a:pt x="1052806" y="106658"/>
                  </a:lnTo>
                  <a:lnTo>
                    <a:pt x="1083574" y="130615"/>
                  </a:lnTo>
                  <a:lnTo>
                    <a:pt x="1113545" y="156761"/>
                  </a:lnTo>
                  <a:lnTo>
                    <a:pt x="1142681" y="185030"/>
                  </a:lnTo>
                  <a:lnTo>
                    <a:pt x="1170943" y="215360"/>
                  </a:lnTo>
                  <a:lnTo>
                    <a:pt x="1198291" y="247687"/>
                  </a:lnTo>
                  <a:lnTo>
                    <a:pt x="1224686" y="281947"/>
                  </a:lnTo>
                  <a:lnTo>
                    <a:pt x="1250088" y="318077"/>
                  </a:lnTo>
                  <a:lnTo>
                    <a:pt x="1274460" y="356012"/>
                  </a:lnTo>
                  <a:lnTo>
                    <a:pt x="1297762" y="395690"/>
                  </a:lnTo>
                  <a:lnTo>
                    <a:pt x="1319955" y="437046"/>
                  </a:lnTo>
                  <a:lnTo>
                    <a:pt x="1340999" y="480017"/>
                  </a:lnTo>
                  <a:lnTo>
                    <a:pt x="1360855" y="524539"/>
                  </a:lnTo>
                  <a:lnTo>
                    <a:pt x="1379485" y="570549"/>
                  </a:lnTo>
                  <a:lnTo>
                    <a:pt x="1396850" y="617983"/>
                  </a:lnTo>
                  <a:lnTo>
                    <a:pt x="1412909" y="666776"/>
                  </a:lnTo>
                  <a:lnTo>
                    <a:pt x="1427625" y="716867"/>
                  </a:lnTo>
                  <a:lnTo>
                    <a:pt x="1440958" y="768190"/>
                  </a:lnTo>
                  <a:lnTo>
                    <a:pt x="1452868" y="820682"/>
                  </a:lnTo>
                  <a:lnTo>
                    <a:pt x="1463317" y="874280"/>
                  </a:lnTo>
                  <a:lnTo>
                    <a:pt x="1472266" y="928919"/>
                  </a:lnTo>
                  <a:lnTo>
                    <a:pt x="1479676" y="984537"/>
                  </a:lnTo>
                  <a:lnTo>
                    <a:pt x="1485507" y="1041069"/>
                  </a:lnTo>
                  <a:lnTo>
                    <a:pt x="1489721" y="1098452"/>
                  </a:lnTo>
                  <a:lnTo>
                    <a:pt x="1492278" y="1156623"/>
                  </a:lnTo>
                  <a:lnTo>
                    <a:pt x="1493139" y="1215516"/>
                  </a:lnTo>
                  <a:lnTo>
                    <a:pt x="1492278" y="1274406"/>
                  </a:lnTo>
                  <a:lnTo>
                    <a:pt x="1489721" y="1332572"/>
                  </a:lnTo>
                  <a:lnTo>
                    <a:pt x="1485507" y="1389951"/>
                  </a:lnTo>
                  <a:lnTo>
                    <a:pt x="1479676" y="1446480"/>
                  </a:lnTo>
                  <a:lnTo>
                    <a:pt x="1472266" y="1502094"/>
                  </a:lnTo>
                  <a:lnTo>
                    <a:pt x="1463317" y="1556731"/>
                  </a:lnTo>
                  <a:lnTo>
                    <a:pt x="1452868" y="1610326"/>
                  </a:lnTo>
                  <a:lnTo>
                    <a:pt x="1440958" y="1662815"/>
                  </a:lnTo>
                  <a:lnTo>
                    <a:pt x="1427625" y="1714136"/>
                  </a:lnTo>
                  <a:lnTo>
                    <a:pt x="1412909" y="1764224"/>
                  </a:lnTo>
                  <a:lnTo>
                    <a:pt x="1396850" y="1813015"/>
                  </a:lnTo>
                  <a:lnTo>
                    <a:pt x="1379485" y="1860447"/>
                  </a:lnTo>
                  <a:lnTo>
                    <a:pt x="1360855" y="1906455"/>
                  </a:lnTo>
                  <a:lnTo>
                    <a:pt x="1340999" y="1950975"/>
                  </a:lnTo>
                  <a:lnTo>
                    <a:pt x="1319955" y="1993945"/>
                  </a:lnTo>
                  <a:lnTo>
                    <a:pt x="1297762" y="2035300"/>
                  </a:lnTo>
                  <a:lnTo>
                    <a:pt x="1274460" y="2074976"/>
                  </a:lnTo>
                  <a:lnTo>
                    <a:pt x="1250088" y="2112911"/>
                  </a:lnTo>
                  <a:lnTo>
                    <a:pt x="1224686" y="2149039"/>
                  </a:lnTo>
                  <a:lnTo>
                    <a:pt x="1198291" y="2183299"/>
                  </a:lnTo>
                  <a:lnTo>
                    <a:pt x="1170943" y="2215625"/>
                  </a:lnTo>
                  <a:lnTo>
                    <a:pt x="1142681" y="2245954"/>
                  </a:lnTo>
                  <a:lnTo>
                    <a:pt x="1113545" y="2274223"/>
                  </a:lnTo>
                  <a:lnTo>
                    <a:pt x="1083574" y="2300368"/>
                  </a:lnTo>
                  <a:lnTo>
                    <a:pt x="1052806" y="2324325"/>
                  </a:lnTo>
                  <a:lnTo>
                    <a:pt x="1021280" y="2346031"/>
                  </a:lnTo>
                  <a:lnTo>
                    <a:pt x="956114" y="2382433"/>
                  </a:lnTo>
                  <a:lnTo>
                    <a:pt x="888387" y="2409066"/>
                  </a:lnTo>
                  <a:lnTo>
                    <a:pt x="818414" y="2425419"/>
                  </a:lnTo>
                  <a:lnTo>
                    <a:pt x="746506" y="2430983"/>
                  </a:lnTo>
                  <a:lnTo>
                    <a:pt x="710340" y="2429581"/>
                  </a:lnTo>
                  <a:lnTo>
                    <a:pt x="639380" y="2418559"/>
                  </a:lnTo>
                  <a:lnTo>
                    <a:pt x="570508" y="2397003"/>
                  </a:lnTo>
                  <a:lnTo>
                    <a:pt x="504038" y="2365422"/>
                  </a:lnTo>
                  <a:lnTo>
                    <a:pt x="440282" y="2324325"/>
                  </a:lnTo>
                  <a:lnTo>
                    <a:pt x="409520" y="2300368"/>
                  </a:lnTo>
                  <a:lnTo>
                    <a:pt x="379553" y="2274223"/>
                  </a:lnTo>
                  <a:lnTo>
                    <a:pt x="350422" y="2245954"/>
                  </a:lnTo>
                  <a:lnTo>
                    <a:pt x="322165" y="2215625"/>
                  </a:lnTo>
                  <a:lnTo>
                    <a:pt x="294821" y="2183299"/>
                  </a:lnTo>
                  <a:lnTo>
                    <a:pt x="268430" y="2149039"/>
                  </a:lnTo>
                  <a:lnTo>
                    <a:pt x="243031" y="2112911"/>
                  </a:lnTo>
                  <a:lnTo>
                    <a:pt x="218662" y="2074976"/>
                  </a:lnTo>
                  <a:lnTo>
                    <a:pt x="195363" y="2035300"/>
                  </a:lnTo>
                  <a:lnTo>
                    <a:pt x="173173" y="1993945"/>
                  </a:lnTo>
                  <a:lnTo>
                    <a:pt x="152131" y="1950975"/>
                  </a:lnTo>
                  <a:lnTo>
                    <a:pt x="132276" y="1906455"/>
                  </a:lnTo>
                  <a:lnTo>
                    <a:pt x="113647" y="1860447"/>
                  </a:lnTo>
                  <a:lnTo>
                    <a:pt x="96284" y="1813015"/>
                  </a:lnTo>
                  <a:lnTo>
                    <a:pt x="80226" y="1764224"/>
                  </a:lnTo>
                  <a:lnTo>
                    <a:pt x="65511" y="1714136"/>
                  </a:lnTo>
                  <a:lnTo>
                    <a:pt x="52179" y="1662815"/>
                  </a:lnTo>
                  <a:lnTo>
                    <a:pt x="40269" y="1610326"/>
                  </a:lnTo>
                  <a:lnTo>
                    <a:pt x="29820" y="1556731"/>
                  </a:lnTo>
                  <a:lnTo>
                    <a:pt x="20871" y="1502094"/>
                  </a:lnTo>
                  <a:lnTo>
                    <a:pt x="13462" y="1446480"/>
                  </a:lnTo>
                  <a:lnTo>
                    <a:pt x="7631" y="1389951"/>
                  </a:lnTo>
                  <a:lnTo>
                    <a:pt x="3417" y="1332572"/>
                  </a:lnTo>
                  <a:lnTo>
                    <a:pt x="860" y="1274406"/>
                  </a:lnTo>
                  <a:lnTo>
                    <a:pt x="0" y="1215516"/>
                  </a:lnTo>
                  <a:close/>
                </a:path>
                <a:path w="3056254" h="2431415">
                  <a:moveTo>
                    <a:pt x="1562734" y="1215516"/>
                  </a:moveTo>
                  <a:lnTo>
                    <a:pt x="1563595" y="1156623"/>
                  </a:lnTo>
                  <a:lnTo>
                    <a:pt x="1566152" y="1098452"/>
                  </a:lnTo>
                  <a:lnTo>
                    <a:pt x="1570366" y="1041069"/>
                  </a:lnTo>
                  <a:lnTo>
                    <a:pt x="1576197" y="984537"/>
                  </a:lnTo>
                  <a:lnTo>
                    <a:pt x="1583606" y="928919"/>
                  </a:lnTo>
                  <a:lnTo>
                    <a:pt x="1592555" y="874280"/>
                  </a:lnTo>
                  <a:lnTo>
                    <a:pt x="1603004" y="820682"/>
                  </a:lnTo>
                  <a:lnTo>
                    <a:pt x="1614914" y="768190"/>
                  </a:lnTo>
                  <a:lnTo>
                    <a:pt x="1628246" y="716867"/>
                  </a:lnTo>
                  <a:lnTo>
                    <a:pt x="1642961" y="666776"/>
                  </a:lnTo>
                  <a:lnTo>
                    <a:pt x="1659019" y="617983"/>
                  </a:lnTo>
                  <a:lnTo>
                    <a:pt x="1676382" y="570549"/>
                  </a:lnTo>
                  <a:lnTo>
                    <a:pt x="1695011" y="524539"/>
                  </a:lnTo>
                  <a:lnTo>
                    <a:pt x="1714866" y="480017"/>
                  </a:lnTo>
                  <a:lnTo>
                    <a:pt x="1735908" y="437046"/>
                  </a:lnTo>
                  <a:lnTo>
                    <a:pt x="1758098" y="395690"/>
                  </a:lnTo>
                  <a:lnTo>
                    <a:pt x="1781397" y="356012"/>
                  </a:lnTo>
                  <a:lnTo>
                    <a:pt x="1805766" y="318077"/>
                  </a:lnTo>
                  <a:lnTo>
                    <a:pt x="1831165" y="281947"/>
                  </a:lnTo>
                  <a:lnTo>
                    <a:pt x="1857556" y="247687"/>
                  </a:lnTo>
                  <a:lnTo>
                    <a:pt x="1884900" y="215360"/>
                  </a:lnTo>
                  <a:lnTo>
                    <a:pt x="1913157" y="185030"/>
                  </a:lnTo>
                  <a:lnTo>
                    <a:pt x="1942288" y="156761"/>
                  </a:lnTo>
                  <a:lnTo>
                    <a:pt x="1972255" y="130615"/>
                  </a:lnTo>
                  <a:lnTo>
                    <a:pt x="2003017" y="106658"/>
                  </a:lnTo>
                  <a:lnTo>
                    <a:pt x="2034536" y="84952"/>
                  </a:lnTo>
                  <a:lnTo>
                    <a:pt x="2099688" y="48549"/>
                  </a:lnTo>
                  <a:lnTo>
                    <a:pt x="2167398" y="21917"/>
                  </a:lnTo>
                  <a:lnTo>
                    <a:pt x="2237354" y="5564"/>
                  </a:lnTo>
                  <a:lnTo>
                    <a:pt x="2309241" y="0"/>
                  </a:lnTo>
                  <a:lnTo>
                    <a:pt x="2345417" y="1401"/>
                  </a:lnTo>
                  <a:lnTo>
                    <a:pt x="2416397" y="12423"/>
                  </a:lnTo>
                  <a:lnTo>
                    <a:pt x="2485286" y="33980"/>
                  </a:lnTo>
                  <a:lnTo>
                    <a:pt x="2551772" y="65561"/>
                  </a:lnTo>
                  <a:lnTo>
                    <a:pt x="2615541" y="106658"/>
                  </a:lnTo>
                  <a:lnTo>
                    <a:pt x="2646309" y="130615"/>
                  </a:lnTo>
                  <a:lnTo>
                    <a:pt x="2676280" y="156761"/>
                  </a:lnTo>
                  <a:lnTo>
                    <a:pt x="2705416" y="185030"/>
                  </a:lnTo>
                  <a:lnTo>
                    <a:pt x="2733678" y="215360"/>
                  </a:lnTo>
                  <a:lnTo>
                    <a:pt x="2761026" y="247687"/>
                  </a:lnTo>
                  <a:lnTo>
                    <a:pt x="2787421" y="281947"/>
                  </a:lnTo>
                  <a:lnTo>
                    <a:pt x="2812823" y="318077"/>
                  </a:lnTo>
                  <a:lnTo>
                    <a:pt x="2837195" y="356012"/>
                  </a:lnTo>
                  <a:lnTo>
                    <a:pt x="2860497" y="395690"/>
                  </a:lnTo>
                  <a:lnTo>
                    <a:pt x="2882690" y="437046"/>
                  </a:lnTo>
                  <a:lnTo>
                    <a:pt x="2903734" y="480017"/>
                  </a:lnTo>
                  <a:lnTo>
                    <a:pt x="2923590" y="524539"/>
                  </a:lnTo>
                  <a:lnTo>
                    <a:pt x="2942220" y="570549"/>
                  </a:lnTo>
                  <a:lnTo>
                    <a:pt x="2959585" y="617983"/>
                  </a:lnTo>
                  <a:lnTo>
                    <a:pt x="2975644" y="666776"/>
                  </a:lnTo>
                  <a:lnTo>
                    <a:pt x="2990360" y="716867"/>
                  </a:lnTo>
                  <a:lnTo>
                    <a:pt x="3003693" y="768190"/>
                  </a:lnTo>
                  <a:lnTo>
                    <a:pt x="3015603" y="820682"/>
                  </a:lnTo>
                  <a:lnTo>
                    <a:pt x="3026052" y="874280"/>
                  </a:lnTo>
                  <a:lnTo>
                    <a:pt x="3035001" y="928919"/>
                  </a:lnTo>
                  <a:lnTo>
                    <a:pt x="3042411" y="984537"/>
                  </a:lnTo>
                  <a:lnTo>
                    <a:pt x="3048242" y="1041069"/>
                  </a:lnTo>
                  <a:lnTo>
                    <a:pt x="3052456" y="1098452"/>
                  </a:lnTo>
                  <a:lnTo>
                    <a:pt x="3055013" y="1156623"/>
                  </a:lnTo>
                  <a:lnTo>
                    <a:pt x="3055873" y="1215516"/>
                  </a:lnTo>
                  <a:lnTo>
                    <a:pt x="3055013" y="1274406"/>
                  </a:lnTo>
                  <a:lnTo>
                    <a:pt x="3052456" y="1332572"/>
                  </a:lnTo>
                  <a:lnTo>
                    <a:pt x="3048242" y="1389951"/>
                  </a:lnTo>
                  <a:lnTo>
                    <a:pt x="3042411" y="1446480"/>
                  </a:lnTo>
                  <a:lnTo>
                    <a:pt x="3035001" y="1502094"/>
                  </a:lnTo>
                  <a:lnTo>
                    <a:pt x="3026052" y="1556731"/>
                  </a:lnTo>
                  <a:lnTo>
                    <a:pt x="3015603" y="1610326"/>
                  </a:lnTo>
                  <a:lnTo>
                    <a:pt x="3003693" y="1662815"/>
                  </a:lnTo>
                  <a:lnTo>
                    <a:pt x="2990360" y="1714136"/>
                  </a:lnTo>
                  <a:lnTo>
                    <a:pt x="2975644" y="1764224"/>
                  </a:lnTo>
                  <a:lnTo>
                    <a:pt x="2959585" y="1813015"/>
                  </a:lnTo>
                  <a:lnTo>
                    <a:pt x="2942220" y="1860447"/>
                  </a:lnTo>
                  <a:lnTo>
                    <a:pt x="2923590" y="1906455"/>
                  </a:lnTo>
                  <a:lnTo>
                    <a:pt x="2903734" y="1950975"/>
                  </a:lnTo>
                  <a:lnTo>
                    <a:pt x="2882690" y="1993945"/>
                  </a:lnTo>
                  <a:lnTo>
                    <a:pt x="2860497" y="2035300"/>
                  </a:lnTo>
                  <a:lnTo>
                    <a:pt x="2837195" y="2074976"/>
                  </a:lnTo>
                  <a:lnTo>
                    <a:pt x="2812823" y="2112911"/>
                  </a:lnTo>
                  <a:lnTo>
                    <a:pt x="2787421" y="2149039"/>
                  </a:lnTo>
                  <a:lnTo>
                    <a:pt x="2761026" y="2183299"/>
                  </a:lnTo>
                  <a:lnTo>
                    <a:pt x="2733678" y="2215625"/>
                  </a:lnTo>
                  <a:lnTo>
                    <a:pt x="2705416" y="2245954"/>
                  </a:lnTo>
                  <a:lnTo>
                    <a:pt x="2676280" y="2274223"/>
                  </a:lnTo>
                  <a:lnTo>
                    <a:pt x="2646309" y="2300368"/>
                  </a:lnTo>
                  <a:lnTo>
                    <a:pt x="2615541" y="2324325"/>
                  </a:lnTo>
                  <a:lnTo>
                    <a:pt x="2584015" y="2346031"/>
                  </a:lnTo>
                  <a:lnTo>
                    <a:pt x="2518849" y="2382433"/>
                  </a:lnTo>
                  <a:lnTo>
                    <a:pt x="2451122" y="2409066"/>
                  </a:lnTo>
                  <a:lnTo>
                    <a:pt x="2381149" y="2425419"/>
                  </a:lnTo>
                  <a:lnTo>
                    <a:pt x="2309241" y="2430983"/>
                  </a:lnTo>
                  <a:lnTo>
                    <a:pt x="2273075" y="2429581"/>
                  </a:lnTo>
                  <a:lnTo>
                    <a:pt x="2202115" y="2418559"/>
                  </a:lnTo>
                  <a:lnTo>
                    <a:pt x="2133243" y="2397003"/>
                  </a:lnTo>
                  <a:lnTo>
                    <a:pt x="2066773" y="2365422"/>
                  </a:lnTo>
                  <a:lnTo>
                    <a:pt x="2003017" y="2324325"/>
                  </a:lnTo>
                  <a:lnTo>
                    <a:pt x="1972255" y="2300368"/>
                  </a:lnTo>
                  <a:lnTo>
                    <a:pt x="1942288" y="2274223"/>
                  </a:lnTo>
                  <a:lnTo>
                    <a:pt x="1913157" y="2245954"/>
                  </a:lnTo>
                  <a:lnTo>
                    <a:pt x="1884900" y="2215625"/>
                  </a:lnTo>
                  <a:lnTo>
                    <a:pt x="1857556" y="2183299"/>
                  </a:lnTo>
                  <a:lnTo>
                    <a:pt x="1831165" y="2149039"/>
                  </a:lnTo>
                  <a:lnTo>
                    <a:pt x="1805766" y="2112911"/>
                  </a:lnTo>
                  <a:lnTo>
                    <a:pt x="1781397" y="2074976"/>
                  </a:lnTo>
                  <a:lnTo>
                    <a:pt x="1758098" y="2035300"/>
                  </a:lnTo>
                  <a:lnTo>
                    <a:pt x="1735908" y="1993945"/>
                  </a:lnTo>
                  <a:lnTo>
                    <a:pt x="1714866" y="1950975"/>
                  </a:lnTo>
                  <a:lnTo>
                    <a:pt x="1695011" y="1906455"/>
                  </a:lnTo>
                  <a:lnTo>
                    <a:pt x="1676382" y="1860447"/>
                  </a:lnTo>
                  <a:lnTo>
                    <a:pt x="1659019" y="1813015"/>
                  </a:lnTo>
                  <a:lnTo>
                    <a:pt x="1642961" y="1764224"/>
                  </a:lnTo>
                  <a:lnTo>
                    <a:pt x="1628246" y="1714136"/>
                  </a:lnTo>
                  <a:lnTo>
                    <a:pt x="1614914" y="1662815"/>
                  </a:lnTo>
                  <a:lnTo>
                    <a:pt x="1603004" y="1610326"/>
                  </a:lnTo>
                  <a:lnTo>
                    <a:pt x="1592555" y="1556731"/>
                  </a:lnTo>
                  <a:lnTo>
                    <a:pt x="1583606" y="1502094"/>
                  </a:lnTo>
                  <a:lnTo>
                    <a:pt x="1576197" y="1446480"/>
                  </a:lnTo>
                  <a:lnTo>
                    <a:pt x="1570366" y="1389951"/>
                  </a:lnTo>
                  <a:lnTo>
                    <a:pt x="1566152" y="1332572"/>
                  </a:lnTo>
                  <a:lnTo>
                    <a:pt x="1563595" y="1274406"/>
                  </a:lnTo>
                  <a:lnTo>
                    <a:pt x="1562734" y="1215516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616" y="2070049"/>
            <a:ext cx="494347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poubelles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6FC0"/>
                </a:solidFill>
                <a:latin typeface="Trebuchet MS"/>
                <a:cs typeface="Trebuchet MS"/>
              </a:rPr>
              <a:t>bleues</a:t>
            </a:r>
            <a:r>
              <a:rPr sz="1800" b="1" spc="-145" dirty="0">
                <a:solidFill>
                  <a:srgbClr val="006FC0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correspondent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recyclage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5"/>
              </a:spcBef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0" dirty="0">
                <a:latin typeface="Trebuchet MS"/>
                <a:cs typeface="Trebuchet MS"/>
              </a:rPr>
              <a:t>Papier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(tout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papier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déchirable)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25" dirty="0">
                <a:latin typeface="Trebuchet MS"/>
                <a:cs typeface="Trebuchet MS"/>
              </a:rPr>
              <a:t>Emballage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plastique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qui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peut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être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étiré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Carton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10" dirty="0">
                <a:latin typeface="Trebuchet MS"/>
                <a:cs typeface="Trebuchet MS"/>
              </a:rPr>
              <a:t>Plastique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20" dirty="0">
                <a:latin typeface="Trebuchet MS"/>
                <a:cs typeface="Trebuchet MS"/>
              </a:rPr>
              <a:t>Etc.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06105" y="2323719"/>
            <a:ext cx="2569336" cy="3885387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60FB726-B5AE-7DC2-9766-8C2987A62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264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207477" y="3778072"/>
            <a:ext cx="2157095" cy="2431415"/>
            <a:chOff x="1207477" y="3778072"/>
            <a:chExt cx="2157095" cy="24314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07477" y="3778072"/>
              <a:ext cx="2157095" cy="24310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356358" y="4601971"/>
              <a:ext cx="715645" cy="1496060"/>
            </a:xfrm>
            <a:custGeom>
              <a:avLst/>
              <a:gdLst/>
              <a:ahLst/>
              <a:cxnLst/>
              <a:rect l="l" t="t" r="r" b="b"/>
              <a:pathLst>
                <a:path w="715644" h="1496060">
                  <a:moveTo>
                    <a:pt x="0" y="747775"/>
                  </a:moveTo>
                  <a:lnTo>
                    <a:pt x="1311" y="683252"/>
                  </a:lnTo>
                  <a:lnTo>
                    <a:pt x="5176" y="620253"/>
                  </a:lnTo>
                  <a:lnTo>
                    <a:pt x="11485" y="559003"/>
                  </a:lnTo>
                  <a:lnTo>
                    <a:pt x="20133" y="499727"/>
                  </a:lnTo>
                  <a:lnTo>
                    <a:pt x="31011" y="442648"/>
                  </a:lnTo>
                  <a:lnTo>
                    <a:pt x="44013" y="387992"/>
                  </a:lnTo>
                  <a:lnTo>
                    <a:pt x="59031" y="335983"/>
                  </a:lnTo>
                  <a:lnTo>
                    <a:pt x="75959" y="286844"/>
                  </a:lnTo>
                  <a:lnTo>
                    <a:pt x="94688" y="240801"/>
                  </a:lnTo>
                  <a:lnTo>
                    <a:pt x="115112" y="198079"/>
                  </a:lnTo>
                  <a:lnTo>
                    <a:pt x="137124" y="158900"/>
                  </a:lnTo>
                  <a:lnTo>
                    <a:pt x="160616" y="123491"/>
                  </a:lnTo>
                  <a:lnTo>
                    <a:pt x="185481" y="92074"/>
                  </a:lnTo>
                  <a:lnTo>
                    <a:pt x="238902" y="42118"/>
                  </a:lnTo>
                  <a:lnTo>
                    <a:pt x="296529" y="10828"/>
                  </a:lnTo>
                  <a:lnTo>
                    <a:pt x="357505" y="0"/>
                  </a:lnTo>
                  <a:lnTo>
                    <a:pt x="388358" y="2744"/>
                  </a:lnTo>
                  <a:lnTo>
                    <a:pt x="447774" y="24028"/>
                  </a:lnTo>
                  <a:lnTo>
                    <a:pt x="503418" y="64875"/>
                  </a:lnTo>
                  <a:lnTo>
                    <a:pt x="554432" y="123491"/>
                  </a:lnTo>
                  <a:lnTo>
                    <a:pt x="577934" y="158900"/>
                  </a:lnTo>
                  <a:lnTo>
                    <a:pt x="599955" y="198079"/>
                  </a:lnTo>
                  <a:lnTo>
                    <a:pt x="620389" y="240801"/>
                  </a:lnTo>
                  <a:lnTo>
                    <a:pt x="639129" y="286844"/>
                  </a:lnTo>
                  <a:lnTo>
                    <a:pt x="656066" y="335983"/>
                  </a:lnTo>
                  <a:lnTo>
                    <a:pt x="671093" y="387992"/>
                  </a:lnTo>
                  <a:lnTo>
                    <a:pt x="684103" y="442648"/>
                  </a:lnTo>
                  <a:lnTo>
                    <a:pt x="694989" y="499727"/>
                  </a:lnTo>
                  <a:lnTo>
                    <a:pt x="703642" y="559003"/>
                  </a:lnTo>
                  <a:lnTo>
                    <a:pt x="709956" y="620253"/>
                  </a:lnTo>
                  <a:lnTo>
                    <a:pt x="713824" y="683252"/>
                  </a:lnTo>
                  <a:lnTo>
                    <a:pt x="715137" y="747775"/>
                  </a:lnTo>
                  <a:lnTo>
                    <a:pt x="713824" y="812286"/>
                  </a:lnTo>
                  <a:lnTo>
                    <a:pt x="709956" y="875272"/>
                  </a:lnTo>
                  <a:lnTo>
                    <a:pt x="703642" y="936511"/>
                  </a:lnTo>
                  <a:lnTo>
                    <a:pt x="694989" y="995778"/>
                  </a:lnTo>
                  <a:lnTo>
                    <a:pt x="684103" y="1052847"/>
                  </a:lnTo>
                  <a:lnTo>
                    <a:pt x="671093" y="1107496"/>
                  </a:lnTo>
                  <a:lnTo>
                    <a:pt x="656066" y="1159498"/>
                  </a:lnTo>
                  <a:lnTo>
                    <a:pt x="639129" y="1208630"/>
                  </a:lnTo>
                  <a:lnTo>
                    <a:pt x="620389" y="1254668"/>
                  </a:lnTo>
                  <a:lnTo>
                    <a:pt x="599955" y="1297386"/>
                  </a:lnTo>
                  <a:lnTo>
                    <a:pt x="577934" y="1336561"/>
                  </a:lnTo>
                  <a:lnTo>
                    <a:pt x="554432" y="1371967"/>
                  </a:lnTo>
                  <a:lnTo>
                    <a:pt x="529558" y="1403381"/>
                  </a:lnTo>
                  <a:lnTo>
                    <a:pt x="476121" y="1453333"/>
                  </a:lnTo>
                  <a:lnTo>
                    <a:pt x="418484" y="1484621"/>
                  </a:lnTo>
                  <a:lnTo>
                    <a:pt x="357505" y="1495450"/>
                  </a:lnTo>
                  <a:lnTo>
                    <a:pt x="326652" y="1492705"/>
                  </a:lnTo>
                  <a:lnTo>
                    <a:pt x="267243" y="1471423"/>
                  </a:lnTo>
                  <a:lnTo>
                    <a:pt x="211612" y="1430578"/>
                  </a:lnTo>
                  <a:lnTo>
                    <a:pt x="160616" y="1371967"/>
                  </a:lnTo>
                  <a:lnTo>
                    <a:pt x="137124" y="1336561"/>
                  </a:lnTo>
                  <a:lnTo>
                    <a:pt x="115112" y="1297386"/>
                  </a:lnTo>
                  <a:lnTo>
                    <a:pt x="94688" y="1254668"/>
                  </a:lnTo>
                  <a:lnTo>
                    <a:pt x="75959" y="1208630"/>
                  </a:lnTo>
                  <a:lnTo>
                    <a:pt x="59031" y="1159498"/>
                  </a:lnTo>
                  <a:lnTo>
                    <a:pt x="44013" y="1107496"/>
                  </a:lnTo>
                  <a:lnTo>
                    <a:pt x="31011" y="1052847"/>
                  </a:lnTo>
                  <a:lnTo>
                    <a:pt x="20133" y="995778"/>
                  </a:lnTo>
                  <a:lnTo>
                    <a:pt x="11485" y="936511"/>
                  </a:lnTo>
                  <a:lnTo>
                    <a:pt x="5176" y="875272"/>
                  </a:lnTo>
                  <a:lnTo>
                    <a:pt x="1311" y="812286"/>
                  </a:lnTo>
                  <a:lnTo>
                    <a:pt x="0" y="747775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1616" y="2070049"/>
            <a:ext cx="711136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poubelles</a:t>
            </a:r>
            <a:r>
              <a:rPr sz="1800" spc="-180" dirty="0"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80350D"/>
                </a:solidFill>
                <a:latin typeface="Trebuchet MS"/>
                <a:cs typeface="Trebuchet MS"/>
              </a:rPr>
              <a:t>brunes</a:t>
            </a:r>
            <a:r>
              <a:rPr sz="1800" spc="-165" dirty="0">
                <a:solidFill>
                  <a:srgbClr val="80350D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correspondent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compost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Trebuchet MS"/>
                <a:cs typeface="Trebuchet MS"/>
              </a:rPr>
              <a:t>Ils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sont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situés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près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espaces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lavabo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8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chacun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des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laboratoires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800" spc="-60" dirty="0">
                <a:latin typeface="Trebuchet MS"/>
                <a:cs typeface="Trebuchet MS"/>
              </a:rPr>
              <a:t>pratique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et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dans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le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corridor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d’entrée.</a:t>
            </a:r>
            <a:endParaRPr sz="1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8450" algn="l"/>
              </a:tabLst>
            </a:pPr>
            <a:r>
              <a:rPr sz="1800" spc="-50" dirty="0">
                <a:latin typeface="Trebuchet MS"/>
                <a:cs typeface="Trebuchet MS"/>
              </a:rPr>
              <a:t>Papier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main,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sac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papier</a:t>
            </a:r>
            <a:endParaRPr sz="1800">
              <a:latin typeface="Trebuchet MS"/>
              <a:cs typeface="Trebuchet MS"/>
            </a:endParaRPr>
          </a:p>
          <a:p>
            <a:pPr marL="297815" marR="40894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Ustensiles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2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bois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ou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en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carton,</a:t>
            </a:r>
            <a:r>
              <a:rPr sz="1800" spc="-114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abaisse-</a:t>
            </a:r>
            <a:r>
              <a:rPr sz="1800" spc="-55" dirty="0">
                <a:latin typeface="Trebuchet MS"/>
                <a:cs typeface="Trebuchet MS"/>
              </a:rPr>
              <a:t>langue,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tige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montée</a:t>
            </a:r>
            <a:r>
              <a:rPr sz="1800" spc="-11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non 	</a:t>
            </a:r>
            <a:r>
              <a:rPr sz="1800" spc="-10" dirty="0">
                <a:latin typeface="Trebuchet MS"/>
                <a:cs typeface="Trebuchet MS"/>
              </a:rPr>
              <a:t>souillée</a:t>
            </a:r>
            <a:endParaRPr sz="1800">
              <a:latin typeface="Trebuchet MS"/>
              <a:cs typeface="Trebuchet MS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11490" y="2349500"/>
            <a:ext cx="2784348" cy="37124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3157" y="3778122"/>
            <a:ext cx="1665732" cy="2430983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CFE2410-14DB-B7BC-E3DD-0EB4F51095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99" y="6389358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1966" y="2312670"/>
            <a:ext cx="2133600" cy="327924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053332" y="2318766"/>
            <a:ext cx="5370195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Trebuchet MS"/>
                <a:cs typeface="Trebuchet MS"/>
              </a:rPr>
              <a:t>Les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95" dirty="0">
                <a:latin typeface="Trebuchet MS"/>
                <a:cs typeface="Trebuchet MS"/>
              </a:rPr>
              <a:t>bacs</a:t>
            </a:r>
            <a:r>
              <a:rPr sz="2800" b="1" spc="-229" dirty="0">
                <a:latin typeface="Trebuchet MS"/>
                <a:cs typeface="Trebuchet MS"/>
              </a:rPr>
              <a:t> </a:t>
            </a:r>
            <a:r>
              <a:rPr sz="2800" b="1" spc="-10" dirty="0">
                <a:latin typeface="Trebuchet MS"/>
                <a:cs typeface="Trebuchet MS"/>
              </a:rPr>
              <a:t>biorisque</a:t>
            </a:r>
            <a:endParaRPr sz="2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2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SzPct val="96428"/>
              <a:buFont typeface="Wingdings"/>
              <a:buChar char=""/>
              <a:tabLst>
                <a:tab pos="298450" algn="l"/>
              </a:tabLst>
            </a:pPr>
            <a:r>
              <a:rPr sz="2800" i="1" spc="-10" dirty="0">
                <a:latin typeface="Trebuchet MS"/>
                <a:cs typeface="Trebuchet MS"/>
              </a:rPr>
              <a:t>Aiguilles</a:t>
            </a:r>
            <a:endParaRPr sz="2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SzPct val="96428"/>
              <a:buFont typeface="Wingdings"/>
              <a:buChar char=""/>
              <a:tabLst>
                <a:tab pos="298450" algn="l"/>
              </a:tabLst>
            </a:pPr>
            <a:r>
              <a:rPr sz="2800" spc="-135" dirty="0">
                <a:latin typeface="Trebuchet MS"/>
                <a:cs typeface="Trebuchet MS"/>
              </a:rPr>
              <a:t>Verre</a:t>
            </a:r>
            <a:r>
              <a:rPr sz="2800" spc="-245" dirty="0">
                <a:latin typeface="Trebuchet MS"/>
                <a:cs typeface="Trebuchet MS"/>
              </a:rPr>
              <a:t> </a:t>
            </a:r>
            <a:r>
              <a:rPr sz="2800" spc="-35" dirty="0">
                <a:latin typeface="Trebuchet MS"/>
                <a:cs typeface="Trebuchet MS"/>
              </a:rPr>
              <a:t>brisé</a:t>
            </a:r>
            <a:r>
              <a:rPr sz="2800" spc="-250" dirty="0">
                <a:latin typeface="Trebuchet MS"/>
                <a:cs typeface="Trebuchet MS"/>
              </a:rPr>
              <a:t> </a:t>
            </a:r>
            <a:r>
              <a:rPr sz="2800" spc="-10" dirty="0">
                <a:latin typeface="Trebuchet MS"/>
                <a:cs typeface="Trebuchet MS"/>
              </a:rPr>
              <a:t>(ampoules</a:t>
            </a:r>
            <a:r>
              <a:rPr sz="2800" spc="-220" dirty="0">
                <a:latin typeface="Trebuchet MS"/>
                <a:cs typeface="Trebuchet MS"/>
              </a:rPr>
              <a:t> </a:t>
            </a:r>
            <a:r>
              <a:rPr sz="2800" spc="40" dirty="0">
                <a:latin typeface="Trebuchet MS"/>
                <a:cs typeface="Trebuchet MS"/>
              </a:rPr>
              <a:t>cassées)</a:t>
            </a:r>
            <a:endParaRPr sz="280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buClr>
                <a:srgbClr val="00AF50"/>
              </a:buClr>
              <a:buSzPct val="96428"/>
              <a:buFont typeface="Wingdings"/>
              <a:buChar char=""/>
              <a:tabLst>
                <a:tab pos="298450" algn="l"/>
              </a:tabLst>
            </a:pPr>
            <a:r>
              <a:rPr sz="2800" spc="-25" dirty="0">
                <a:latin typeface="Trebuchet MS"/>
                <a:cs typeface="Trebuchet MS"/>
              </a:rPr>
              <a:t>Instruments</a:t>
            </a:r>
            <a:r>
              <a:rPr sz="2800" spc="-180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piquants/tranchants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E6E616B-C0FD-0CEF-FE46-E6F4C3E33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2631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7821" y="3233534"/>
            <a:ext cx="4124894" cy="25911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5969" y="2551600"/>
            <a:ext cx="4191565" cy="330564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91616" y="2208656"/>
            <a:ext cx="43942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5" dirty="0">
                <a:latin typeface="Trebuchet MS"/>
                <a:cs typeface="Trebuchet MS"/>
              </a:rPr>
              <a:t>Fournitures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55" dirty="0">
                <a:latin typeface="Trebuchet MS"/>
                <a:cs typeface="Trebuchet MS"/>
              </a:rPr>
              <a:t>réutilisées</a:t>
            </a:r>
            <a:r>
              <a:rPr sz="2800" spc="-215" dirty="0">
                <a:latin typeface="Trebuchet MS"/>
                <a:cs typeface="Trebuchet MS"/>
              </a:rPr>
              <a:t> </a:t>
            </a:r>
            <a:r>
              <a:rPr sz="2800" spc="-65" dirty="0">
                <a:latin typeface="Trebuchet MS"/>
                <a:cs typeface="Trebuchet MS"/>
              </a:rPr>
              <a:t>par</a:t>
            </a:r>
            <a:r>
              <a:rPr sz="2800" spc="-200" dirty="0">
                <a:latin typeface="Trebuchet MS"/>
                <a:cs typeface="Trebuchet MS"/>
              </a:rPr>
              <a:t> </a:t>
            </a:r>
            <a:r>
              <a:rPr sz="2800" spc="-25" dirty="0">
                <a:latin typeface="Trebuchet MS"/>
                <a:cs typeface="Trebuchet MS"/>
              </a:rPr>
              <a:t>le </a:t>
            </a:r>
            <a:r>
              <a:rPr sz="2800" spc="-90" dirty="0">
                <a:latin typeface="Trebuchet MS"/>
                <a:cs typeface="Trebuchet MS"/>
              </a:rPr>
              <a:t>laboratoire</a:t>
            </a:r>
            <a:r>
              <a:rPr sz="2800" spc="-175" dirty="0">
                <a:latin typeface="Trebuchet MS"/>
                <a:cs typeface="Trebuchet MS"/>
              </a:rPr>
              <a:t> </a:t>
            </a:r>
            <a:r>
              <a:rPr sz="2800" spc="-50" dirty="0">
                <a:latin typeface="Trebuchet MS"/>
                <a:cs typeface="Trebuchet MS"/>
              </a:rPr>
              <a:t>: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7884E3D-0AA1-D22A-DB17-E64882306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90" dirty="0"/>
              <a:t>V</a:t>
            </a:r>
            <a:r>
              <a:rPr spc="30" dirty="0"/>
              <a:t>olet</a:t>
            </a:r>
            <a:r>
              <a:rPr spc="-135" dirty="0"/>
              <a:t> </a:t>
            </a:r>
            <a:r>
              <a:rPr dirty="0"/>
              <a:t>développement</a:t>
            </a:r>
            <a:r>
              <a:rPr spc="-155" dirty="0"/>
              <a:t> </a:t>
            </a:r>
            <a:r>
              <a:rPr spc="-10" dirty="0"/>
              <a:t>durable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2203323"/>
            <a:ext cx="12204700" cy="4525010"/>
            <a:chOff x="-6350" y="2203323"/>
            <a:chExt cx="12204700" cy="4525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1966" y="2203323"/>
              <a:ext cx="9700133" cy="41530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12925" y="4372762"/>
              <a:ext cx="1360170" cy="258445"/>
            </a:xfrm>
            <a:custGeom>
              <a:avLst/>
              <a:gdLst/>
              <a:ahLst/>
              <a:cxnLst/>
              <a:rect l="l" t="t" r="r" b="b"/>
              <a:pathLst>
                <a:path w="1360170" h="258445">
                  <a:moveTo>
                    <a:pt x="0" y="257911"/>
                  </a:moveTo>
                  <a:lnTo>
                    <a:pt x="1359915" y="257911"/>
                  </a:lnTo>
                  <a:lnTo>
                    <a:pt x="1359915" y="0"/>
                  </a:lnTo>
                  <a:lnTo>
                    <a:pt x="0" y="0"/>
                  </a:lnTo>
                  <a:lnTo>
                    <a:pt x="0" y="257911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58A359-F0E6-33CE-20FD-F0C2AD579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8311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995298"/>
            <a:ext cx="74225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73980" algn="l"/>
              </a:tabLst>
            </a:pPr>
            <a:r>
              <a:rPr dirty="0"/>
              <a:t>Activité</a:t>
            </a:r>
            <a:r>
              <a:rPr spc="-90" dirty="0"/>
              <a:t> </a:t>
            </a:r>
            <a:r>
              <a:rPr dirty="0"/>
              <a:t>Recycle</a:t>
            </a:r>
            <a:r>
              <a:rPr spc="-110" dirty="0"/>
              <a:t> </a:t>
            </a:r>
            <a:r>
              <a:rPr spc="-25" dirty="0"/>
              <a:t>ton</a:t>
            </a:r>
            <a:r>
              <a:rPr dirty="0"/>
              <a:t>	</a:t>
            </a:r>
            <a:r>
              <a:rPr spc="-10" dirty="0"/>
              <a:t>uniforme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1951227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9911" y="2227402"/>
            <a:ext cx="5949442" cy="39955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289418" y="2376042"/>
            <a:ext cx="398399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94615" indent="-285750">
              <a:lnSpc>
                <a:spcPct val="100000"/>
              </a:lnSpc>
              <a:spcBef>
                <a:spcPts val="100"/>
              </a:spcBef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spc="-65" dirty="0">
                <a:latin typeface="Trebuchet MS"/>
                <a:cs typeface="Trebuchet MS"/>
              </a:rPr>
              <a:t>Permet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55" dirty="0">
                <a:latin typeface="Trebuchet MS"/>
                <a:cs typeface="Trebuchet MS"/>
              </a:rPr>
              <a:t>recycler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les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uniformes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qui 	ne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nous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vont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plus</a:t>
            </a:r>
            <a:endParaRPr sz="1800">
              <a:latin typeface="Trebuchet MS"/>
              <a:cs typeface="Trebuchet MS"/>
            </a:endParaRPr>
          </a:p>
          <a:p>
            <a:pPr marL="299085" indent="-286385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spc="-65" dirty="0">
                <a:latin typeface="Trebuchet MS"/>
                <a:cs typeface="Trebuchet MS"/>
              </a:rPr>
              <a:t>Permet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d’acquérir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un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uniforme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(ou</a:t>
            </a:r>
            <a:endParaRPr sz="1800">
              <a:latin typeface="Trebuchet MS"/>
              <a:cs typeface="Trebuchet MS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latin typeface="Trebuchet MS"/>
                <a:cs typeface="Trebuchet MS"/>
              </a:rPr>
              <a:t>plusieurs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!)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gratuitement</a:t>
            </a:r>
            <a:endParaRPr sz="1800">
              <a:latin typeface="Trebuchet MS"/>
              <a:cs typeface="Trebuchet MS"/>
            </a:endParaRPr>
          </a:p>
          <a:p>
            <a:pPr marL="297815" marR="5080" indent="-285750">
              <a:lnSpc>
                <a:spcPct val="100000"/>
              </a:lnSpc>
              <a:buClr>
                <a:srgbClr val="00AF50"/>
              </a:buClr>
              <a:buFont typeface="Wingdings"/>
              <a:buChar char=""/>
              <a:tabLst>
                <a:tab pos="299085" algn="l"/>
              </a:tabLst>
            </a:pPr>
            <a:r>
              <a:rPr sz="1800" dirty="0">
                <a:latin typeface="Trebuchet MS"/>
                <a:cs typeface="Trebuchet MS"/>
              </a:rPr>
              <a:t>Sur</a:t>
            </a:r>
            <a:r>
              <a:rPr sz="1800" spc="-150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la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base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du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65" dirty="0">
                <a:latin typeface="Trebuchet MS"/>
                <a:cs typeface="Trebuchet MS"/>
              </a:rPr>
              <a:t>premier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00" dirty="0">
                <a:latin typeface="Trebuchet MS"/>
                <a:cs typeface="Trebuchet MS"/>
              </a:rPr>
              <a:t>arrivé,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premier 	</a:t>
            </a:r>
            <a:r>
              <a:rPr sz="1800" spc="-10" dirty="0">
                <a:latin typeface="Trebuchet MS"/>
                <a:cs typeface="Trebuchet MS"/>
              </a:rPr>
              <a:t>servis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50" dirty="0">
                <a:latin typeface="Trebuchet MS"/>
                <a:cs typeface="Trebuchet MS"/>
              </a:rPr>
              <a:t>!</a:t>
            </a:r>
            <a:endParaRPr sz="18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800">
              <a:latin typeface="Trebuchet MS"/>
              <a:cs typeface="Trebuchet MS"/>
            </a:endParaRPr>
          </a:p>
          <a:p>
            <a:pPr marL="12700" marR="205740">
              <a:lnSpc>
                <a:spcPct val="100000"/>
              </a:lnSpc>
            </a:pPr>
            <a:r>
              <a:rPr sz="1800" dirty="0">
                <a:latin typeface="Trebuchet MS"/>
                <a:cs typeface="Trebuchet MS"/>
              </a:rPr>
              <a:t>Dates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à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venir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!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(normalement</a:t>
            </a:r>
            <a:r>
              <a:rPr sz="1800" spc="-170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au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début </a:t>
            </a:r>
            <a:r>
              <a:rPr sz="1800" spc="-25" dirty="0">
                <a:latin typeface="Trebuchet MS"/>
                <a:cs typeface="Trebuchet MS"/>
              </a:rPr>
              <a:t>de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chaque</a:t>
            </a:r>
            <a:r>
              <a:rPr sz="1800" spc="-17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session)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9B37BBD-AD35-EA50-1201-32278B917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92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332930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Pratique </a:t>
            </a:r>
            <a:r>
              <a:rPr spc="-10" dirty="0"/>
              <a:t>libre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1CB92C-F0AB-9BB4-2F4F-2EC89A864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640874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Pratique</a:t>
            </a:r>
            <a:r>
              <a:rPr spc="-160" dirty="0"/>
              <a:t> </a:t>
            </a:r>
            <a:r>
              <a:rPr spc="-10" dirty="0"/>
              <a:t>libre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1616" y="2213228"/>
            <a:ext cx="9922510" cy="2586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2324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rebuchet MS"/>
                <a:cs typeface="Trebuchet MS"/>
              </a:rPr>
              <a:t>Les</a:t>
            </a:r>
            <a:r>
              <a:rPr sz="2400" spc="-215" dirty="0">
                <a:latin typeface="Trebuchet MS"/>
                <a:cs typeface="Trebuchet MS"/>
              </a:rPr>
              <a:t> </a:t>
            </a:r>
            <a:r>
              <a:rPr sz="2400" spc="-60" dirty="0">
                <a:latin typeface="Trebuchet MS"/>
                <a:cs typeface="Trebuchet MS"/>
              </a:rPr>
              <a:t>laboratoires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sont</a:t>
            </a:r>
            <a:r>
              <a:rPr sz="2400" spc="-215" dirty="0">
                <a:latin typeface="Trebuchet MS"/>
                <a:cs typeface="Trebuchet MS"/>
              </a:rPr>
              <a:t> </a:t>
            </a:r>
            <a:r>
              <a:rPr sz="2400" b="1" spc="-40" dirty="0">
                <a:latin typeface="Trebuchet MS"/>
                <a:cs typeface="Trebuchet MS"/>
              </a:rPr>
              <a:t>ouverts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de</a:t>
            </a:r>
            <a:r>
              <a:rPr sz="2400" b="1" spc="-185" dirty="0">
                <a:latin typeface="Trebuchet MS"/>
                <a:cs typeface="Trebuchet MS"/>
              </a:rPr>
              <a:t> </a:t>
            </a:r>
            <a:r>
              <a:rPr sz="2400" b="1" spc="-150" dirty="0">
                <a:latin typeface="Trebuchet MS"/>
                <a:cs typeface="Trebuchet MS"/>
              </a:rPr>
              <a:t>8:30</a:t>
            </a:r>
            <a:r>
              <a:rPr sz="2400" b="1" spc="-17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à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150" dirty="0">
                <a:latin typeface="Trebuchet MS"/>
                <a:cs typeface="Trebuchet MS"/>
              </a:rPr>
              <a:t>15:30</a:t>
            </a:r>
            <a:r>
              <a:rPr sz="2400" b="1" spc="-18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du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-35" dirty="0">
                <a:latin typeface="Trebuchet MS"/>
                <a:cs typeface="Trebuchet MS"/>
              </a:rPr>
              <a:t>lundi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au</a:t>
            </a:r>
            <a:r>
              <a:rPr sz="2400" b="1" spc="-19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vendredi</a:t>
            </a:r>
            <a:r>
              <a:rPr sz="2400" spc="-10" dirty="0">
                <a:latin typeface="Trebuchet MS"/>
                <a:cs typeface="Trebuchet MS"/>
              </a:rPr>
              <a:t>. </a:t>
            </a:r>
            <a:r>
              <a:rPr sz="2400" spc="-80" dirty="0">
                <a:latin typeface="Trebuchet MS"/>
                <a:cs typeface="Trebuchet MS"/>
              </a:rPr>
              <a:t>Venez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nous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voir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spc="-125" dirty="0">
                <a:latin typeface="Trebuchet MS"/>
                <a:cs typeface="Trebuchet MS"/>
              </a:rPr>
              <a:t>et</a:t>
            </a:r>
            <a:r>
              <a:rPr sz="2400" spc="-185" dirty="0">
                <a:latin typeface="Trebuchet MS"/>
                <a:cs typeface="Trebuchet MS"/>
              </a:rPr>
              <a:t> </a:t>
            </a:r>
            <a:r>
              <a:rPr sz="2400" spc="60" dirty="0">
                <a:latin typeface="Trebuchet MS"/>
                <a:cs typeface="Trebuchet MS"/>
              </a:rPr>
              <a:t>nous</a:t>
            </a:r>
            <a:r>
              <a:rPr sz="2400" spc="-19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vous</a:t>
            </a:r>
            <a:r>
              <a:rPr sz="2400" spc="-20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aviserons</a:t>
            </a:r>
            <a:r>
              <a:rPr sz="2400" spc="-18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des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30" dirty="0">
                <a:latin typeface="Trebuchet MS"/>
                <a:cs typeface="Trebuchet MS"/>
              </a:rPr>
              <a:t>locaux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disponibles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pour</a:t>
            </a:r>
            <a:r>
              <a:rPr sz="2400" spc="-19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des </a:t>
            </a:r>
            <a:r>
              <a:rPr sz="2400" spc="-10" dirty="0">
                <a:latin typeface="Trebuchet MS"/>
                <a:cs typeface="Trebuchet MS"/>
              </a:rPr>
              <a:t>pratiques</a:t>
            </a:r>
            <a:endParaRPr sz="2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5"/>
              </a:spcBef>
            </a:pPr>
            <a:endParaRPr sz="2400" dirty="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105" dirty="0">
                <a:latin typeface="Trebuchet MS"/>
                <a:cs typeface="Trebuchet MS"/>
              </a:rPr>
              <a:t>Des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35" dirty="0">
                <a:latin typeface="Trebuchet MS"/>
                <a:cs typeface="Trebuchet MS"/>
              </a:rPr>
              <a:t>pratiques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libres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50" dirty="0">
                <a:latin typeface="Trebuchet MS"/>
                <a:cs typeface="Trebuchet MS"/>
              </a:rPr>
              <a:t>en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30" dirty="0">
                <a:latin typeface="Trebuchet MS"/>
                <a:cs typeface="Trebuchet MS"/>
              </a:rPr>
              <a:t>soirée</a:t>
            </a:r>
            <a:r>
              <a:rPr sz="2400" b="1" spc="-210" dirty="0">
                <a:latin typeface="Trebuchet MS"/>
                <a:cs typeface="Trebuchet MS"/>
              </a:rPr>
              <a:t> </a:t>
            </a:r>
            <a:r>
              <a:rPr sz="2400" b="1" spc="-25" dirty="0">
                <a:latin typeface="Trebuchet MS"/>
                <a:cs typeface="Trebuchet MS"/>
              </a:rPr>
              <a:t>avec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présence</a:t>
            </a:r>
            <a:r>
              <a:rPr sz="2400" b="1" spc="-195" dirty="0">
                <a:latin typeface="Trebuchet MS"/>
                <a:cs typeface="Trebuchet MS"/>
              </a:rPr>
              <a:t> </a:t>
            </a:r>
            <a:r>
              <a:rPr sz="2400" b="1" spc="-85" dirty="0">
                <a:latin typeface="Trebuchet MS"/>
                <a:cs typeface="Trebuchet MS"/>
              </a:rPr>
              <a:t>d’un</a:t>
            </a:r>
            <a:r>
              <a:rPr sz="2400" b="1" spc="-200" dirty="0">
                <a:latin typeface="Trebuchet MS"/>
                <a:cs typeface="Trebuchet MS"/>
              </a:rPr>
              <a:t> </a:t>
            </a:r>
            <a:r>
              <a:rPr sz="2400" b="1" spc="-20" dirty="0">
                <a:latin typeface="Trebuchet MS"/>
                <a:cs typeface="Trebuchet MS"/>
              </a:rPr>
              <a:t>superviseur</a:t>
            </a:r>
            <a:r>
              <a:rPr sz="2400" b="1" spc="-285" dirty="0">
                <a:latin typeface="Trebuchet MS"/>
                <a:cs typeface="Trebuchet MS"/>
              </a:rPr>
              <a:t> </a:t>
            </a:r>
            <a:r>
              <a:rPr sz="2400" spc="-20" dirty="0" err="1">
                <a:latin typeface="Trebuchet MS"/>
                <a:cs typeface="Trebuchet MS"/>
              </a:rPr>
              <a:t>sont</a:t>
            </a:r>
            <a:r>
              <a:rPr sz="2400" spc="-20" dirty="0">
                <a:latin typeface="Trebuchet MS"/>
                <a:cs typeface="Trebuchet MS"/>
              </a:rPr>
              <a:t> </a:t>
            </a:r>
            <a:r>
              <a:rPr sz="2400" spc="-35" dirty="0" err="1">
                <a:latin typeface="Trebuchet MS"/>
                <a:cs typeface="Trebuchet MS"/>
              </a:rPr>
              <a:t>planifiées</a:t>
            </a:r>
            <a:r>
              <a:rPr sz="2400" spc="-35" dirty="0">
                <a:latin typeface="Trebuchet MS"/>
                <a:cs typeface="Trebuchet MS"/>
              </a:rPr>
              <a:t>.</a:t>
            </a:r>
            <a:r>
              <a:rPr sz="2400" spc="31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Les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soirées</a:t>
            </a:r>
            <a:r>
              <a:rPr sz="2400" spc="-250" dirty="0">
                <a:latin typeface="Trebuchet MS"/>
                <a:cs typeface="Trebuchet MS"/>
              </a:rPr>
              <a:t> </a:t>
            </a:r>
            <a:r>
              <a:rPr sz="2400" b="1" spc="-75" dirty="0">
                <a:latin typeface="Trebuchet MS"/>
                <a:cs typeface="Trebuchet MS"/>
              </a:rPr>
              <a:t>varient</a:t>
            </a:r>
            <a:r>
              <a:rPr sz="2400" b="1" spc="-220" dirty="0">
                <a:latin typeface="Trebuchet MS"/>
                <a:cs typeface="Trebuchet MS"/>
              </a:rPr>
              <a:t> </a:t>
            </a:r>
            <a:r>
              <a:rPr sz="2400" spc="-90" dirty="0">
                <a:latin typeface="Trebuchet MS"/>
                <a:cs typeface="Trebuchet MS"/>
              </a:rPr>
              <a:t>d’une</a:t>
            </a:r>
            <a:r>
              <a:rPr sz="2400" spc="-220" dirty="0">
                <a:latin typeface="Trebuchet MS"/>
                <a:cs typeface="Trebuchet MS"/>
              </a:rPr>
              <a:t> </a:t>
            </a:r>
            <a:r>
              <a:rPr sz="2400" spc="55" dirty="0">
                <a:latin typeface="Trebuchet MS"/>
                <a:cs typeface="Trebuchet MS"/>
              </a:rPr>
              <a:t>session</a:t>
            </a:r>
            <a:r>
              <a:rPr sz="2400" spc="-2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à</a:t>
            </a:r>
            <a:r>
              <a:rPr sz="2400" spc="-215" dirty="0">
                <a:latin typeface="Trebuchet MS"/>
                <a:cs typeface="Trebuchet MS"/>
              </a:rPr>
              <a:t> </a:t>
            </a:r>
            <a:r>
              <a:rPr sz="2400" spc="-150" dirty="0">
                <a:latin typeface="Trebuchet MS"/>
                <a:cs typeface="Trebuchet MS"/>
              </a:rPr>
              <a:t>l’autre,</a:t>
            </a:r>
            <a:r>
              <a:rPr sz="2400" spc="-225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les</a:t>
            </a:r>
            <a:r>
              <a:rPr sz="2400" spc="-225" dirty="0">
                <a:latin typeface="Trebuchet MS"/>
                <a:cs typeface="Trebuchet MS"/>
              </a:rPr>
              <a:t> </a:t>
            </a:r>
            <a:r>
              <a:rPr sz="2400" spc="-25" dirty="0">
                <a:latin typeface="Trebuchet MS"/>
                <a:cs typeface="Trebuchet MS"/>
              </a:rPr>
              <a:t>dates</a:t>
            </a:r>
            <a:r>
              <a:rPr sz="2400" spc="-22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vous</a:t>
            </a:r>
            <a:r>
              <a:rPr sz="2400" spc="-210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seront </a:t>
            </a:r>
            <a:r>
              <a:rPr sz="2400" spc="-30" dirty="0">
                <a:latin typeface="Trebuchet MS"/>
                <a:cs typeface="Trebuchet MS"/>
              </a:rPr>
              <a:t>divulguées</a:t>
            </a:r>
            <a:r>
              <a:rPr sz="2400" spc="-17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au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spc="-50" dirty="0">
                <a:latin typeface="Trebuchet MS"/>
                <a:cs typeface="Trebuchet MS"/>
              </a:rPr>
              <a:t>début</a:t>
            </a:r>
            <a:r>
              <a:rPr sz="2400" spc="-165" dirty="0">
                <a:latin typeface="Trebuchet MS"/>
                <a:cs typeface="Trebuchet MS"/>
              </a:rPr>
              <a:t> </a:t>
            </a:r>
            <a:r>
              <a:rPr sz="2400" spc="-35" dirty="0">
                <a:latin typeface="Trebuchet MS"/>
                <a:cs typeface="Trebuchet MS"/>
              </a:rPr>
              <a:t>de</a:t>
            </a:r>
            <a:r>
              <a:rPr sz="2400" spc="-16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chacune</a:t>
            </a:r>
            <a:r>
              <a:rPr sz="2400" spc="-150" dirty="0">
                <a:latin typeface="Trebuchet MS"/>
                <a:cs typeface="Trebuchet MS"/>
              </a:rPr>
              <a:t> </a:t>
            </a:r>
            <a:r>
              <a:rPr sz="2400" dirty="0">
                <a:latin typeface="Trebuchet MS"/>
                <a:cs typeface="Trebuchet MS"/>
              </a:rPr>
              <a:t>des</a:t>
            </a:r>
            <a:r>
              <a:rPr sz="2400" spc="-165" dirty="0">
                <a:latin typeface="Trebuchet MS"/>
                <a:cs typeface="Trebuchet MS"/>
              </a:rPr>
              <a:t> </a:t>
            </a:r>
            <a:r>
              <a:rPr sz="2400" spc="-10" dirty="0">
                <a:latin typeface="Trebuchet MS"/>
                <a:cs typeface="Trebuchet MS"/>
              </a:rPr>
              <a:t>sessions.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8BD3B0D-5DA4-14C4-8B1C-F48400143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38" y="6392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2992958"/>
            <a:ext cx="49383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latin typeface="Times New Roman"/>
                <a:cs typeface="Times New Roman"/>
              </a:rPr>
              <a:t>Prêt</a:t>
            </a:r>
            <a:r>
              <a:rPr sz="4800" spc="-4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Times New Roman"/>
                <a:cs typeface="Times New Roman"/>
              </a:rPr>
              <a:t>en</a:t>
            </a:r>
            <a:r>
              <a:rPr sz="4800" spc="-30" dirty="0">
                <a:latin typeface="Times New Roman"/>
                <a:cs typeface="Times New Roman"/>
              </a:rPr>
              <a:t> </a:t>
            </a:r>
            <a:r>
              <a:rPr sz="4800" spc="-10" dirty="0">
                <a:latin typeface="Times New Roman"/>
                <a:cs typeface="Times New Roman"/>
              </a:rPr>
              <a:t>bibliothèque</a:t>
            </a:r>
            <a:endParaRPr sz="48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16609" y="4090238"/>
            <a:ext cx="372300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Trebuchet MS"/>
                <a:cs typeface="Trebuchet MS"/>
              </a:rPr>
              <a:t>En</a:t>
            </a:r>
            <a:r>
              <a:rPr sz="3600" spc="-275" dirty="0">
                <a:latin typeface="Trebuchet MS"/>
                <a:cs typeface="Trebuchet MS"/>
              </a:rPr>
              <a:t> </a:t>
            </a:r>
            <a:r>
              <a:rPr sz="3600" spc="-50" dirty="0">
                <a:latin typeface="Trebuchet MS"/>
                <a:cs typeface="Trebuchet MS"/>
              </a:rPr>
              <a:t>développement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61934" y="1880446"/>
            <a:ext cx="1896405" cy="201050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993138" y="6432777"/>
            <a:ext cx="1064261" cy="188513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fr-CA" spc="-65" dirty="0"/>
              <a:t>Janvier 2026</a:t>
            </a:r>
            <a:endParaRPr spc="-20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98190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Personnel</a:t>
            </a:r>
            <a:r>
              <a:rPr spc="-20" dirty="0"/>
              <a:t> </a:t>
            </a:r>
            <a:r>
              <a:rPr dirty="0"/>
              <a:t>du laboratoire et </a:t>
            </a:r>
            <a:r>
              <a:rPr spc="-10" dirty="0"/>
              <a:t>coordonnées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A9A36D9-385B-AECA-1BDE-283CEDBAE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392263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-6350" y="2460117"/>
            <a:ext cx="12204700" cy="4267835"/>
            <a:chOff x="-6350" y="2460117"/>
            <a:chExt cx="12204700" cy="4267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2875" y="2460117"/>
              <a:ext cx="10631424" cy="3896233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67A411-6949-9F0E-9E9C-B73CDBE00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81" y="6398690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1103757"/>
            <a:ext cx="5986780" cy="7569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  <a:tabLst>
                <a:tab pos="3332479" algn="l"/>
              </a:tabLst>
            </a:pPr>
            <a:r>
              <a:rPr dirty="0"/>
              <a:t>Personnel</a:t>
            </a:r>
            <a:r>
              <a:rPr spc="5" dirty="0"/>
              <a:t> </a:t>
            </a:r>
            <a:r>
              <a:rPr lang="fr-CA" spc="-25" dirty="0"/>
              <a:t>du </a:t>
            </a:r>
            <a:r>
              <a:rPr lang="fr-CA" spc="-10"/>
              <a:t>laboratoire</a:t>
            </a:r>
            <a:endParaRPr lang="fr-FR" spc="-10"/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xfrm>
            <a:off x="1143000" y="2177934"/>
            <a:ext cx="3012440" cy="22801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600" spc="-10" dirty="0" err="1">
                <a:solidFill>
                  <a:srgbClr val="000000"/>
                </a:solidFill>
              </a:rPr>
              <a:t>Selsabil</a:t>
            </a:r>
            <a:r>
              <a:rPr lang="en-US" sz="1600" spc="-10" dirty="0">
                <a:solidFill>
                  <a:srgbClr val="000000"/>
                </a:solidFill>
              </a:rPr>
              <a:t> </a:t>
            </a:r>
            <a:r>
              <a:rPr lang="en-US" sz="1600" spc="-10" dirty="0" err="1">
                <a:solidFill>
                  <a:srgbClr val="000000"/>
                </a:solidFill>
              </a:rPr>
              <a:t>Meghraoui</a:t>
            </a:r>
            <a:endParaRPr lang="fr-FR">
              <a:solidFill>
                <a:srgbClr val="000000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en-US" sz="1600" spc="-10" dirty="0">
                <a:solidFill>
                  <a:srgbClr val="000000"/>
                </a:solidFill>
              </a:rPr>
              <a:t> </a:t>
            </a:r>
            <a:r>
              <a:rPr lang="fr-CA" sz="1600" b="0" spc="-10">
                <a:solidFill>
                  <a:srgbClr val="000000"/>
                </a:solidFill>
              </a:rPr>
              <a:t>Responsable du laboratoire </a:t>
            </a:r>
            <a:endParaRPr lang="fr-FR">
              <a:solidFill>
                <a:srgbClr val="000000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fr-CA" sz="1600" b="0" spc="-10" dirty="0">
                <a:solidFill>
                  <a:srgbClr val="000000"/>
                </a:solidFill>
              </a:rPr>
              <a:t> </a:t>
            </a:r>
            <a:r>
              <a:rPr lang="en-US" sz="1600" b="0" spc="-10" dirty="0">
                <a:solidFill>
                  <a:srgbClr val="467885"/>
                </a:solidFill>
                <a:hlinkClick r:id="rId4"/>
              </a:rPr>
              <a:t>Selsabil.meghraoui@uqo.ca</a:t>
            </a:r>
            <a:endParaRPr lang="fr-FR"/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600" b="0" u="sng" spc="-1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latin typeface="Trebuchet MS"/>
              <a:cs typeface="Trebuchet MS"/>
              <a:hlinkClick r:id="rId5"/>
            </a:endParaRPr>
          </a:p>
          <a:p>
            <a:pPr marL="12700" marR="76200">
              <a:lnSpc>
                <a:spcPct val="100000"/>
              </a:lnSpc>
              <a:spcBef>
                <a:spcPts val="5"/>
              </a:spcBef>
            </a:pPr>
            <a:r>
              <a:rPr sz="1600" spc="-70" dirty="0"/>
              <a:t>Joëlle</a:t>
            </a:r>
            <a:r>
              <a:rPr sz="1600" spc="-35" dirty="0"/>
              <a:t> </a:t>
            </a:r>
            <a:r>
              <a:rPr sz="1600" spc="-55" dirty="0"/>
              <a:t>Bergevin-</a:t>
            </a:r>
            <a:r>
              <a:rPr sz="1600" spc="-10" dirty="0"/>
              <a:t>Scott </a:t>
            </a:r>
            <a:r>
              <a:rPr sz="1600" b="0" spc="-20" dirty="0" err="1">
                <a:latin typeface="Trebuchet MS"/>
                <a:cs typeface="Trebuchet MS"/>
              </a:rPr>
              <a:t>Superviseure</a:t>
            </a:r>
            <a:r>
              <a:rPr sz="1600" b="0" spc="-135" dirty="0">
                <a:latin typeface="Trebuchet MS"/>
                <a:cs typeface="Trebuchet MS"/>
              </a:rPr>
              <a:t> </a:t>
            </a:r>
            <a:r>
              <a:rPr sz="1600" b="0" spc="-10" dirty="0" err="1">
                <a:latin typeface="Trebuchet MS"/>
                <a:cs typeface="Trebuchet MS"/>
              </a:rPr>
              <a:t>clinique</a:t>
            </a:r>
            <a:r>
              <a:rPr sz="1600" b="0" spc="-10" dirty="0">
                <a:latin typeface="Trebuchet MS"/>
                <a:cs typeface="Trebuchet MS"/>
              </a:rPr>
              <a:t> </a:t>
            </a:r>
            <a:r>
              <a:rPr sz="1600" b="0" u="sng" spc="-8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cs typeface="Trebuchet MS"/>
                <a:hlinkClick r:id="rId6"/>
              </a:rPr>
              <a:t>Joelle.bergevin-</a:t>
            </a:r>
            <a:r>
              <a:rPr sz="1600" b="0" u="sng" spc="-1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latin typeface="Trebuchet MS"/>
                <a:cs typeface="Trebuchet MS"/>
                <a:hlinkClick r:id="rId6"/>
              </a:rPr>
              <a:t>scott@uqo.ca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b="0" u="sng" spc="-1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latin typeface="Trebuchet MS"/>
              <a:cs typeface="Trebuchet MS"/>
              <a:hlinkClick r:id="rId6"/>
            </a:endParaRPr>
          </a:p>
          <a:p>
            <a:pPr marL="12700" marR="5080">
              <a:lnSpc>
                <a:spcPct val="100000"/>
              </a:lnSpc>
            </a:pPr>
            <a:endParaRPr sz="1600" b="0" u="sng" spc="-3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sz="half" idx="3"/>
          </p:nvPr>
        </p:nvSpPr>
        <p:spPr>
          <a:xfrm>
            <a:off x="6172200" y="2170949"/>
            <a:ext cx="3160268" cy="274690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861060">
              <a:lnSpc>
                <a:spcPct val="100000"/>
              </a:lnSpc>
              <a:spcBef>
                <a:spcPts val="100"/>
              </a:spcBef>
            </a:pPr>
            <a:r>
              <a:rPr sz="1600" b="1" spc="-30" dirty="0">
                <a:latin typeface="Trebuchet MS"/>
                <a:cs typeface="Trebuchet MS"/>
              </a:rPr>
              <a:t>Emilie</a:t>
            </a:r>
            <a:r>
              <a:rPr sz="1600" b="1" spc="-11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Renaud </a:t>
            </a:r>
            <a:r>
              <a:rPr sz="1600" spc="-20" dirty="0" err="1"/>
              <a:t>Superviseure</a:t>
            </a:r>
            <a:r>
              <a:rPr sz="1600" spc="-130" dirty="0"/>
              <a:t> </a:t>
            </a:r>
            <a:r>
              <a:rPr sz="1600" spc="-10" dirty="0" err="1"/>
              <a:t>clinique</a:t>
            </a:r>
            <a:r>
              <a:rPr sz="1600" spc="-10" dirty="0"/>
              <a:t> </a:t>
            </a:r>
            <a:r>
              <a:rPr sz="1600" u="sng" spc="-3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hlinkClick r:id="rId7"/>
              </a:rPr>
              <a:t>Emilie.renaud@uqo.ca</a:t>
            </a:r>
            <a:endParaRPr lang="fr-FR"/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u="sng" spc="-3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hlinkClick r:id="rId7"/>
            </a:endParaRPr>
          </a:p>
          <a:p>
            <a:pPr marL="12700" marR="525780">
              <a:lnSpc>
                <a:spcPct val="100000"/>
              </a:lnSpc>
            </a:pPr>
            <a:r>
              <a:rPr sz="1600" b="1" spc="-10" dirty="0">
                <a:latin typeface="Trebuchet MS"/>
                <a:cs typeface="Trebuchet MS"/>
              </a:rPr>
              <a:t>Mélanie</a:t>
            </a:r>
            <a:r>
              <a:rPr sz="1600" b="1" spc="-135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Toulouse </a:t>
            </a:r>
            <a:r>
              <a:rPr sz="1600" spc="-20" dirty="0" err="1"/>
              <a:t>Superviseure</a:t>
            </a:r>
            <a:r>
              <a:rPr sz="1600" spc="-130" dirty="0"/>
              <a:t> </a:t>
            </a:r>
            <a:r>
              <a:rPr sz="1600" spc="-10" dirty="0" err="1"/>
              <a:t>clinique</a:t>
            </a:r>
            <a:r>
              <a:rPr sz="1600" spc="-10" dirty="0"/>
              <a:t> </a:t>
            </a:r>
            <a:r>
              <a:rPr sz="1600" u="sng" spc="-2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hlinkClick r:id="rId8"/>
              </a:rPr>
              <a:t>Melanie.toulouse@uqo.ca</a:t>
            </a: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600" u="sng" spc="-20" dirty="0">
              <a:solidFill>
                <a:srgbClr val="467885"/>
              </a:solidFill>
              <a:uFill>
                <a:solidFill>
                  <a:srgbClr val="467885"/>
                </a:solidFill>
              </a:uFill>
              <a:hlinkClick r:id="rId8"/>
            </a:endParaRPr>
          </a:p>
          <a:p>
            <a:pPr marL="12700" marR="5080">
              <a:lnSpc>
                <a:spcPct val="100000"/>
              </a:lnSpc>
            </a:pPr>
            <a:r>
              <a:rPr sz="1600" b="1" spc="-55" dirty="0">
                <a:latin typeface="Trebuchet MS"/>
                <a:cs typeface="Trebuchet MS"/>
              </a:rPr>
              <a:t>Parfait</a:t>
            </a:r>
            <a:r>
              <a:rPr sz="1600" b="1" spc="-150" dirty="0">
                <a:latin typeface="Trebuchet MS"/>
                <a:cs typeface="Trebuchet MS"/>
              </a:rPr>
              <a:t> </a:t>
            </a:r>
            <a:r>
              <a:rPr sz="1600" b="1" spc="-10" dirty="0">
                <a:latin typeface="Trebuchet MS"/>
                <a:cs typeface="Trebuchet MS"/>
              </a:rPr>
              <a:t>Ushindi</a:t>
            </a:r>
            <a:r>
              <a:rPr sz="1600" b="1" spc="-160" dirty="0">
                <a:latin typeface="Trebuchet MS"/>
                <a:cs typeface="Trebuchet MS"/>
              </a:rPr>
              <a:t> </a:t>
            </a:r>
            <a:r>
              <a:rPr sz="1600" b="1" spc="-10" dirty="0" err="1">
                <a:latin typeface="Trebuchet MS"/>
                <a:cs typeface="Trebuchet MS"/>
              </a:rPr>
              <a:t>Mulinga</a:t>
            </a:r>
            <a:r>
              <a:rPr sz="1600" b="1" spc="-10" dirty="0">
                <a:latin typeface="Trebuchet MS"/>
                <a:cs typeface="Trebuchet MS"/>
              </a:rPr>
              <a:t> </a:t>
            </a:r>
            <a:r>
              <a:rPr sz="1600" spc="-50" dirty="0" err="1"/>
              <a:t>Technicien</a:t>
            </a:r>
            <a:r>
              <a:rPr sz="1600" spc="-190" dirty="0"/>
              <a:t> </a:t>
            </a:r>
            <a:r>
              <a:rPr sz="1600" spc="-30" dirty="0" err="1"/>
              <a:t>en</a:t>
            </a:r>
            <a:r>
              <a:rPr sz="1600" spc="-150" dirty="0"/>
              <a:t> </a:t>
            </a:r>
            <a:r>
              <a:rPr sz="1600" spc="-75" dirty="0"/>
              <a:t>travaux</a:t>
            </a:r>
            <a:r>
              <a:rPr sz="1600" spc="-160" dirty="0"/>
              <a:t> </a:t>
            </a:r>
            <a:r>
              <a:rPr sz="1600" spc="-10" dirty="0"/>
              <a:t>pratiques </a:t>
            </a:r>
            <a:r>
              <a:rPr sz="1600" u="sng" spc="-30" dirty="0">
                <a:solidFill>
                  <a:srgbClr val="467885"/>
                </a:solidFill>
                <a:uFill>
                  <a:solidFill>
                    <a:srgbClr val="467885"/>
                  </a:solidFill>
                </a:uFill>
                <a:hlinkClick r:id="rId9"/>
              </a:rPr>
              <a:t>Parfaitushindi.mulinga@uqo.ca</a:t>
            </a:r>
          </a:p>
        </p:txBody>
      </p:sp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24745" y="2159889"/>
            <a:ext cx="1903729" cy="253822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98CA1A2-B774-91F7-FB4E-7FBF9936F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133" y="639924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6247" y="2458308"/>
            <a:ext cx="7901085" cy="353381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A36CCD2-6746-4D8D-B7A3-3985A9A66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81" y="6392215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853262"/>
            <a:ext cx="7934325" cy="127063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/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6732" y="2596041"/>
            <a:ext cx="8748818" cy="353361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7B490B2-A9E2-7ACF-9571-3AAE55E70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33" y="6377686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>
              <a:lnSpc>
                <a:spcPts val="4650"/>
              </a:lnSpc>
              <a:spcBef>
                <a:spcPts val="675"/>
              </a:spcBef>
            </a:pPr>
            <a:r>
              <a:rPr sz="4300" dirty="0"/>
              <a:t>Site</a:t>
            </a:r>
            <a:r>
              <a:rPr sz="4300" spc="-65" dirty="0"/>
              <a:t> </a:t>
            </a:r>
            <a:r>
              <a:rPr sz="4300" dirty="0"/>
              <a:t>web</a:t>
            </a:r>
            <a:r>
              <a:rPr sz="4300" spc="-95" dirty="0"/>
              <a:t> </a:t>
            </a:r>
            <a:r>
              <a:rPr sz="4300" dirty="0"/>
              <a:t>du</a:t>
            </a:r>
            <a:r>
              <a:rPr sz="4300" spc="-90" dirty="0"/>
              <a:t> </a:t>
            </a:r>
            <a:r>
              <a:rPr sz="4300" dirty="0"/>
              <a:t>laboratoire</a:t>
            </a:r>
            <a:r>
              <a:rPr sz="4300" spc="-40" dirty="0"/>
              <a:t> </a:t>
            </a:r>
            <a:r>
              <a:rPr sz="4300" dirty="0"/>
              <a:t>des</a:t>
            </a:r>
            <a:r>
              <a:rPr sz="4300" spc="-80" dirty="0"/>
              <a:t> </a:t>
            </a:r>
            <a:r>
              <a:rPr sz="4300" spc="-10" dirty="0"/>
              <a:t>sciences infirmières</a:t>
            </a:r>
            <a:endParaRPr sz="4300" dirty="0"/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184145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91616" y="2228469"/>
            <a:ext cx="7656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La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page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d’accueil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site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web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du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laboratoire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s’affichera,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telle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que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présentée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ci-</a:t>
            </a:r>
            <a:r>
              <a:rPr sz="1800" dirty="0">
                <a:latin typeface="Times New Roman"/>
                <a:cs typeface="Times New Roman"/>
              </a:rPr>
              <a:t>bas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DE60CB8-67F2-D9DA-E853-E33AB4F12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49" y="2610478"/>
            <a:ext cx="8153400" cy="35674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C9784D1-80DD-AE00-880C-ACDBF5F03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6377264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2992958"/>
            <a:ext cx="798639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5" dirty="0"/>
              <a:t> </a:t>
            </a:r>
            <a:r>
              <a:rPr dirty="0"/>
              <a:t>des</a:t>
            </a:r>
            <a:r>
              <a:rPr spc="-10" dirty="0"/>
              <a:t> 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38200" y="3979290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8ADFDDA-70FA-B7D5-4FDD-F4DD7074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33" y="6398359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Fonctionnement</a:t>
            </a:r>
            <a:r>
              <a:rPr spc="-145" dirty="0"/>
              <a:t> </a:t>
            </a:r>
            <a:r>
              <a:rPr dirty="0"/>
              <a:t>des</a:t>
            </a:r>
            <a:r>
              <a:rPr spc="-165" dirty="0"/>
              <a:t> </a:t>
            </a:r>
            <a:r>
              <a:rPr spc="-10" dirty="0"/>
              <a:t>laboratoires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6350" y="6350000"/>
            <a:ext cx="12204700" cy="377825"/>
            <a:chOff x="-6350" y="6350000"/>
            <a:chExt cx="12204700" cy="377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56350"/>
              <a:ext cx="12192000" cy="3651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356350"/>
              <a:ext cx="12192000" cy="365125"/>
            </a:xfrm>
            <a:custGeom>
              <a:avLst/>
              <a:gdLst/>
              <a:ahLst/>
              <a:cxnLst/>
              <a:rect l="l" t="t" r="r" b="b"/>
              <a:pathLst>
                <a:path w="12192000" h="365125">
                  <a:moveTo>
                    <a:pt x="0" y="365125"/>
                  </a:moveTo>
                  <a:lnTo>
                    <a:pt x="12192000" y="36512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65125"/>
                  </a:lnTo>
                  <a:close/>
                </a:path>
              </a:pathLst>
            </a:custGeom>
            <a:ln w="1270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59019" y="392071"/>
            <a:ext cx="1809975" cy="59063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12875" y="2055241"/>
            <a:ext cx="10366375" cy="0"/>
          </a:xfrm>
          <a:custGeom>
            <a:avLst/>
            <a:gdLst/>
            <a:ahLst/>
            <a:cxnLst/>
            <a:rect l="l" t="t" r="r" b="b"/>
            <a:pathLst>
              <a:path w="10366375">
                <a:moveTo>
                  <a:pt x="0" y="0"/>
                </a:moveTo>
                <a:lnTo>
                  <a:pt x="10366248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8235" y="2202472"/>
            <a:ext cx="8824739" cy="389274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10" dirty="0"/>
              <a:t>CONTENU</a:t>
            </a:r>
            <a:r>
              <a:rPr spc="55" dirty="0"/>
              <a:t> </a:t>
            </a:r>
            <a:r>
              <a:rPr spc="-10" dirty="0"/>
              <a:t>GÉNÉRAL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896C67A-7CB1-BE34-5E84-E174864EF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6356350"/>
            <a:ext cx="957155" cy="3231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67885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</TotalTime>
  <Words>1090</Words>
  <Application>Microsoft Office PowerPoint</Application>
  <PresentationFormat>Grand écran</PresentationFormat>
  <Paragraphs>230</Paragraphs>
  <Slides>40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Office Theme</vt:lpstr>
      <vt:lpstr>Laboratoire des sciences infirmières</vt:lpstr>
      <vt:lpstr>Plan de la présentation</vt:lpstr>
      <vt:lpstr>Site web du laboratoire des sciences infirmières</vt:lpstr>
      <vt:lpstr>Site web du laboratoire des sciences infirmières</vt:lpstr>
      <vt:lpstr>Site web du laboratoire des sciences infirmières</vt:lpstr>
      <vt:lpstr>Site web du laboratoire des sciences infirmières</vt:lpstr>
      <vt:lpstr>Site web du laboratoire des sciences infirmières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Fonctionnement des laboratoires</vt:lpstr>
      <vt:lpstr>L'attitude professionnelle : du mannequin à l'usager</vt:lpstr>
      <vt:lpstr>Fonctionnement des laboratoires</vt:lpstr>
      <vt:lpstr>Fonctionnement des laboratoires</vt:lpstr>
      <vt:lpstr>Fonctionnement des laboratoires</vt:lpstr>
      <vt:lpstr>Fonctionnement des laboratoires</vt:lpstr>
      <vt:lpstr>Espace laboratoire</vt:lpstr>
      <vt:lpstr>Espace laboratoire</vt:lpstr>
      <vt:lpstr>Espace laboratoire</vt:lpstr>
      <vt:lpstr>Espace laboratoire</vt:lpstr>
      <vt:lpstr>Espace laboratoire</vt:lpstr>
      <vt:lpstr>Fonctionnement des laboratoires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Volet développement durable</vt:lpstr>
      <vt:lpstr>Activité Recycle ton uniforme</vt:lpstr>
      <vt:lpstr>Pratique libre</vt:lpstr>
      <vt:lpstr>Pratique libre</vt:lpstr>
      <vt:lpstr>Présentation PowerPoint</vt:lpstr>
      <vt:lpstr>Personnel du laboratoire et coordonnées</vt:lpstr>
      <vt:lpstr>Personnel du laboratoire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Drouin, Julie</dc:creator>
  <cp:lastModifiedBy>Meghraoui, Selsabil</cp:lastModifiedBy>
  <cp:revision>20</cp:revision>
  <dcterms:created xsi:type="dcterms:W3CDTF">2026-01-13T18:07:10Z</dcterms:created>
  <dcterms:modified xsi:type="dcterms:W3CDTF">2026-05-04T12:09:39Z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2025-08-25T00:00:00Z</vt:filetime>
  </property>
  <property fmtid="{D5CDD505-2E9C-101B-9397-08002B2CF9AE}" pid="3" name="Creator">
    <vt:lpwstr>Microsoft® PowerPoint® pour Microsoft 365</vt:lpwstr>
  </property>
  <property fmtid="{D5CDD505-2E9C-101B-9397-08002B2CF9AE}" pid="4" name="LastSaved">
    <vt:filetime>2026-01-13T00:00:00Z</vt:filetime>
  </property>
  <property fmtid="{D5CDD505-2E9C-101B-9397-08002B2CF9AE}" pid="5" name="Producer">
    <vt:lpwstr>Microsoft® PowerPoint® pour Microsoft 365</vt:lpwstr>
  </property>
</Properties>
</file>