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257" r:id="rId2"/>
    <p:sldId id="267" r:id="rId3"/>
    <p:sldId id="258" r:id="rId4"/>
    <p:sldId id="287" r:id="rId5"/>
    <p:sldId id="282" r:id="rId6"/>
    <p:sldId id="289" r:id="rId7"/>
    <p:sldId id="270" r:id="rId8"/>
    <p:sldId id="274" r:id="rId9"/>
    <p:sldId id="280" r:id="rId10"/>
    <p:sldId id="276" r:id="rId11"/>
    <p:sldId id="263" r:id="rId12"/>
    <p:sldId id="264" r:id="rId13"/>
    <p:sldId id="281" r:id="rId14"/>
    <p:sldId id="269" r:id="rId15"/>
    <p:sldId id="284" r:id="rId16"/>
    <p:sldId id="290" r:id="rId17"/>
    <p:sldId id="286" r:id="rId18"/>
    <p:sldId id="268" r:id="rId19"/>
    <p:sldId id="26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42" autoAdjust="0"/>
  </p:normalViewPr>
  <p:slideViewPr>
    <p:cSldViewPr>
      <p:cViewPr varScale="1">
        <p:scale>
          <a:sx n="110" d="100"/>
          <a:sy n="110" d="100"/>
        </p:scale>
        <p:origin x="1038" y="114"/>
      </p:cViewPr>
      <p:guideLst>
        <p:guide orient="horz" pos="2160"/>
        <p:guide pos="2880"/>
      </p:guideLst>
    </p:cSldViewPr>
  </p:slideViewPr>
  <p:notesTextViewPr>
    <p:cViewPr>
      <p:scale>
        <a:sx n="133" d="100"/>
        <a:sy n="1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uqo.ca/international/decouvrez-luqo-et-loutaouais" TargetMode="External"/><Relationship Id="rId1" Type="http://schemas.openxmlformats.org/officeDocument/2006/relationships/hyperlink" Target="http://uqo.ca/international/logement-0"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hyperlink" Target="mailto:international@uqo.ca" TargetMode="Externa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hyperlink" Target="http://uqo.ca/international/decouvrez-luqo-et-loutaouais" TargetMode="External"/><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hyperlink" Target="http://uqo.ca/international/logement-0" TargetMode="External"/><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hyperlink" Target="mailto:international@uqo.ca" TargetMode="External"/><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04FA7-E4E0-4DF1-A5DE-FF065B2F0D0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6A67CA6-4A34-4ABE-A3C4-B8D5819B555A}">
      <dgm:prSet/>
      <dgm:spPr/>
      <dgm:t>
        <a:bodyPr/>
        <a:lstStyle/>
        <a:p>
          <a:pPr>
            <a:lnSpc>
              <a:spcPct val="100000"/>
            </a:lnSpc>
          </a:pPr>
          <a:r>
            <a:rPr lang="fr-CA" dirty="0">
              <a:latin typeface="Century Schoolbook" panose="02040604050505020304" pitchFamily="18" charset="0"/>
            </a:rPr>
            <a:t>Transport vers l’UQO</a:t>
          </a:r>
          <a:endParaRPr lang="en-US" dirty="0">
            <a:latin typeface="Century Schoolbook" panose="02040604050505020304" pitchFamily="18" charset="0"/>
          </a:endParaRPr>
        </a:p>
      </dgm:t>
    </dgm:pt>
    <dgm:pt modelId="{CE11DF31-31BB-4704-8B0B-4B6540D242BB}" type="parTrans" cxnId="{CE764860-3E64-45EC-B9CB-122EF3D412DE}">
      <dgm:prSet/>
      <dgm:spPr/>
      <dgm:t>
        <a:bodyPr/>
        <a:lstStyle/>
        <a:p>
          <a:endParaRPr lang="en-US"/>
        </a:p>
      </dgm:t>
    </dgm:pt>
    <dgm:pt modelId="{34025E15-0A0F-4950-9EC9-4A4F1776682A}" type="sibTrans" cxnId="{CE764860-3E64-45EC-B9CB-122EF3D412DE}">
      <dgm:prSet/>
      <dgm:spPr/>
      <dgm:t>
        <a:bodyPr/>
        <a:lstStyle/>
        <a:p>
          <a:endParaRPr lang="en-US"/>
        </a:p>
      </dgm:t>
    </dgm:pt>
    <dgm:pt modelId="{DA9B6B8F-8348-48E0-809A-32F28F6B914C}">
      <dgm:prSet/>
      <dgm:spPr/>
      <dgm:t>
        <a:bodyPr/>
        <a:lstStyle/>
        <a:p>
          <a:pPr>
            <a:lnSpc>
              <a:spcPct val="100000"/>
            </a:lnSpc>
          </a:pPr>
          <a:r>
            <a:rPr lang="fr-CA" dirty="0">
              <a:latin typeface="Century Schoolbook" panose="02040604050505020304" pitchFamily="18" charset="0"/>
              <a:hlinkClick xmlns:r="http://schemas.openxmlformats.org/officeDocument/2006/relationships" r:id="rId1"/>
            </a:rPr>
            <a:t>Logement </a:t>
          </a:r>
          <a:endParaRPr lang="en-US" dirty="0">
            <a:latin typeface="Century Schoolbook" panose="02040604050505020304" pitchFamily="18" charset="0"/>
          </a:endParaRPr>
        </a:p>
      </dgm:t>
    </dgm:pt>
    <dgm:pt modelId="{84D0D441-D932-459F-A295-FCD3CF9BF551}" type="parTrans" cxnId="{02CA787A-713F-4DC0-914D-B12A373506AA}">
      <dgm:prSet/>
      <dgm:spPr/>
      <dgm:t>
        <a:bodyPr/>
        <a:lstStyle/>
        <a:p>
          <a:endParaRPr lang="en-US"/>
        </a:p>
      </dgm:t>
    </dgm:pt>
    <dgm:pt modelId="{A5C8F2EA-8FF1-4ED0-B05A-3F8A64E2265E}" type="sibTrans" cxnId="{02CA787A-713F-4DC0-914D-B12A373506AA}">
      <dgm:prSet/>
      <dgm:spPr/>
      <dgm:t>
        <a:bodyPr/>
        <a:lstStyle/>
        <a:p>
          <a:endParaRPr lang="en-US"/>
        </a:p>
      </dgm:t>
    </dgm:pt>
    <dgm:pt modelId="{306E57D5-1354-4044-8105-60CCD8962DAC}">
      <dgm:prSet/>
      <dgm:spPr/>
      <dgm:t>
        <a:bodyPr/>
        <a:lstStyle/>
        <a:p>
          <a:pPr>
            <a:lnSpc>
              <a:spcPct val="100000"/>
            </a:lnSpc>
          </a:pPr>
          <a:r>
            <a:rPr lang="fr-CA" i="1" u="sng" dirty="0">
              <a:latin typeface="Century Schoolbook" panose="02040604050505020304" pitchFamily="18" charset="0"/>
              <a:hlinkClick xmlns:r="http://schemas.openxmlformats.org/officeDocument/2006/relationships" r:id="rId2"/>
            </a:rPr>
            <a:t>Découvrez l’UQO et l’Outaouais</a:t>
          </a:r>
          <a:endParaRPr lang="en-US" dirty="0">
            <a:latin typeface="Century Schoolbook" panose="02040604050505020304" pitchFamily="18" charset="0"/>
          </a:endParaRPr>
        </a:p>
      </dgm:t>
    </dgm:pt>
    <dgm:pt modelId="{690946F1-A638-49B5-8C65-A3CCD90C8F64}" type="parTrans" cxnId="{25B4DA75-2F86-41D7-88D9-099B5B19FC53}">
      <dgm:prSet/>
      <dgm:spPr/>
      <dgm:t>
        <a:bodyPr/>
        <a:lstStyle/>
        <a:p>
          <a:endParaRPr lang="en-US"/>
        </a:p>
      </dgm:t>
    </dgm:pt>
    <dgm:pt modelId="{B187DC14-B888-4F5B-9CB6-DC91F4D92AF9}" type="sibTrans" cxnId="{25B4DA75-2F86-41D7-88D9-099B5B19FC53}">
      <dgm:prSet/>
      <dgm:spPr/>
      <dgm:t>
        <a:bodyPr/>
        <a:lstStyle/>
        <a:p>
          <a:endParaRPr lang="en-US"/>
        </a:p>
      </dgm:t>
    </dgm:pt>
    <dgm:pt modelId="{9146A897-40D1-429D-812A-9E26B4C824F3}" type="pres">
      <dgm:prSet presAssocID="{C8A04FA7-E4E0-4DF1-A5DE-FF065B2F0D0A}" presName="root" presStyleCnt="0">
        <dgm:presLayoutVars>
          <dgm:dir/>
          <dgm:resizeHandles val="exact"/>
        </dgm:presLayoutVars>
      </dgm:prSet>
      <dgm:spPr/>
    </dgm:pt>
    <dgm:pt modelId="{BC80F5CF-BA79-4EE1-B279-A768BEAE79ED}" type="pres">
      <dgm:prSet presAssocID="{A6A67CA6-4A34-4ABE-A3C4-B8D5819B555A}" presName="compNode" presStyleCnt="0"/>
      <dgm:spPr/>
    </dgm:pt>
    <dgm:pt modelId="{8D55A710-DB51-4E4E-AF22-926E69686E5A}" type="pres">
      <dgm:prSet presAssocID="{A6A67CA6-4A34-4ABE-A3C4-B8D5819B555A}"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D75F276C-A366-453F-9F4E-AC48B9A78252}" type="pres">
      <dgm:prSet presAssocID="{A6A67CA6-4A34-4ABE-A3C4-B8D5819B555A}" presName="spaceRect" presStyleCnt="0"/>
      <dgm:spPr/>
    </dgm:pt>
    <dgm:pt modelId="{6F9A613F-F4FD-4AD2-A983-E90F706E00A2}" type="pres">
      <dgm:prSet presAssocID="{A6A67CA6-4A34-4ABE-A3C4-B8D5819B555A}" presName="textRect" presStyleLbl="revTx" presStyleIdx="0" presStyleCnt="3">
        <dgm:presLayoutVars>
          <dgm:chMax val="1"/>
          <dgm:chPref val="1"/>
        </dgm:presLayoutVars>
      </dgm:prSet>
      <dgm:spPr/>
    </dgm:pt>
    <dgm:pt modelId="{A79FDC6B-EEDF-4BFC-8A3A-12FBEBD1C428}" type="pres">
      <dgm:prSet presAssocID="{34025E15-0A0F-4950-9EC9-4A4F1776682A}" presName="sibTrans" presStyleCnt="0"/>
      <dgm:spPr/>
    </dgm:pt>
    <dgm:pt modelId="{B153C6DE-6887-4ECE-A90F-3459DB5A5BF7}" type="pres">
      <dgm:prSet presAssocID="{DA9B6B8F-8348-48E0-809A-32F28F6B914C}" presName="compNode" presStyleCnt="0"/>
      <dgm:spPr/>
    </dgm:pt>
    <dgm:pt modelId="{0B33FFBE-B836-4E85-B6D0-CB1990A2DA43}" type="pres">
      <dgm:prSet presAssocID="{DA9B6B8F-8348-48E0-809A-32F28F6B914C}"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gement"/>
        </a:ext>
      </dgm:extLst>
    </dgm:pt>
    <dgm:pt modelId="{5D609B16-3C24-490D-8D54-83CE65E8511E}" type="pres">
      <dgm:prSet presAssocID="{DA9B6B8F-8348-48E0-809A-32F28F6B914C}" presName="spaceRect" presStyleCnt="0"/>
      <dgm:spPr/>
    </dgm:pt>
    <dgm:pt modelId="{E8E2E040-1BF3-4F4A-943C-9C6C90381114}" type="pres">
      <dgm:prSet presAssocID="{DA9B6B8F-8348-48E0-809A-32F28F6B914C}" presName="textRect" presStyleLbl="revTx" presStyleIdx="1" presStyleCnt="3">
        <dgm:presLayoutVars>
          <dgm:chMax val="1"/>
          <dgm:chPref val="1"/>
        </dgm:presLayoutVars>
      </dgm:prSet>
      <dgm:spPr/>
    </dgm:pt>
    <dgm:pt modelId="{FC52655F-EB9F-4C95-927A-7BDF1559CF37}" type="pres">
      <dgm:prSet presAssocID="{A5C8F2EA-8FF1-4ED0-B05A-3F8A64E2265E}" presName="sibTrans" presStyleCnt="0"/>
      <dgm:spPr/>
    </dgm:pt>
    <dgm:pt modelId="{D571A9DF-42AE-45DA-BEDA-FF62C091362D}" type="pres">
      <dgm:prSet presAssocID="{306E57D5-1354-4044-8105-60CCD8962DAC}" presName="compNode" presStyleCnt="0"/>
      <dgm:spPr/>
    </dgm:pt>
    <dgm:pt modelId="{4A35D86A-7D14-4C4A-BCE6-E56C9F178310}" type="pres">
      <dgm:prSet presAssocID="{306E57D5-1354-4044-8105-60CCD8962DAC}"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55DD818-5E1D-4146-AC1D-5C0697D5A7AA}" type="pres">
      <dgm:prSet presAssocID="{306E57D5-1354-4044-8105-60CCD8962DAC}" presName="spaceRect" presStyleCnt="0"/>
      <dgm:spPr/>
    </dgm:pt>
    <dgm:pt modelId="{593269F3-16DC-4AEB-B26A-9FE3AC48A8ED}" type="pres">
      <dgm:prSet presAssocID="{306E57D5-1354-4044-8105-60CCD8962DAC}" presName="textRect" presStyleLbl="revTx" presStyleIdx="2" presStyleCnt="3">
        <dgm:presLayoutVars>
          <dgm:chMax val="1"/>
          <dgm:chPref val="1"/>
        </dgm:presLayoutVars>
      </dgm:prSet>
      <dgm:spPr/>
    </dgm:pt>
  </dgm:ptLst>
  <dgm:cxnLst>
    <dgm:cxn modelId="{76C64924-53F3-2C42-B6D8-22AEB0B9B427}" type="presOf" srcId="{A6A67CA6-4A34-4ABE-A3C4-B8D5819B555A}" destId="{6F9A613F-F4FD-4AD2-A983-E90F706E00A2}" srcOrd="0" destOrd="0" presId="urn:microsoft.com/office/officeart/2018/2/layout/IconLabelList"/>
    <dgm:cxn modelId="{A9B76739-AA47-B74D-8F1C-51D805B851D8}" type="presOf" srcId="{C8A04FA7-E4E0-4DF1-A5DE-FF065B2F0D0A}" destId="{9146A897-40D1-429D-812A-9E26B4C824F3}" srcOrd="0" destOrd="0" presId="urn:microsoft.com/office/officeart/2018/2/layout/IconLabelList"/>
    <dgm:cxn modelId="{CE764860-3E64-45EC-B9CB-122EF3D412DE}" srcId="{C8A04FA7-E4E0-4DF1-A5DE-FF065B2F0D0A}" destId="{A6A67CA6-4A34-4ABE-A3C4-B8D5819B555A}" srcOrd="0" destOrd="0" parTransId="{CE11DF31-31BB-4704-8B0B-4B6540D242BB}" sibTransId="{34025E15-0A0F-4950-9EC9-4A4F1776682A}"/>
    <dgm:cxn modelId="{25B4DA75-2F86-41D7-88D9-099B5B19FC53}" srcId="{C8A04FA7-E4E0-4DF1-A5DE-FF065B2F0D0A}" destId="{306E57D5-1354-4044-8105-60CCD8962DAC}" srcOrd="2" destOrd="0" parTransId="{690946F1-A638-49B5-8C65-A3CCD90C8F64}" sibTransId="{B187DC14-B888-4F5B-9CB6-DC91F4D92AF9}"/>
    <dgm:cxn modelId="{44868157-F678-9747-B9CE-AEAB65D7BA1C}" type="presOf" srcId="{DA9B6B8F-8348-48E0-809A-32F28F6B914C}" destId="{E8E2E040-1BF3-4F4A-943C-9C6C90381114}" srcOrd="0" destOrd="0" presId="urn:microsoft.com/office/officeart/2018/2/layout/IconLabelList"/>
    <dgm:cxn modelId="{02CA787A-713F-4DC0-914D-B12A373506AA}" srcId="{C8A04FA7-E4E0-4DF1-A5DE-FF065B2F0D0A}" destId="{DA9B6B8F-8348-48E0-809A-32F28F6B914C}" srcOrd="1" destOrd="0" parTransId="{84D0D441-D932-459F-A295-FCD3CF9BF551}" sibTransId="{A5C8F2EA-8FF1-4ED0-B05A-3F8A64E2265E}"/>
    <dgm:cxn modelId="{C2E81A87-3E04-6740-B998-B02EC9761563}" type="presOf" srcId="{306E57D5-1354-4044-8105-60CCD8962DAC}" destId="{593269F3-16DC-4AEB-B26A-9FE3AC48A8ED}" srcOrd="0" destOrd="0" presId="urn:microsoft.com/office/officeart/2018/2/layout/IconLabelList"/>
    <dgm:cxn modelId="{004ABC87-E0C8-494A-994E-E4DFA0E94A10}" type="presParOf" srcId="{9146A897-40D1-429D-812A-9E26B4C824F3}" destId="{BC80F5CF-BA79-4EE1-B279-A768BEAE79ED}" srcOrd="0" destOrd="0" presId="urn:microsoft.com/office/officeart/2018/2/layout/IconLabelList"/>
    <dgm:cxn modelId="{644EAC87-7363-BE4D-8F84-7D5698585E14}" type="presParOf" srcId="{BC80F5CF-BA79-4EE1-B279-A768BEAE79ED}" destId="{8D55A710-DB51-4E4E-AF22-926E69686E5A}" srcOrd="0" destOrd="0" presId="urn:microsoft.com/office/officeart/2018/2/layout/IconLabelList"/>
    <dgm:cxn modelId="{24D47C38-0FB0-D940-BC80-3750E69B9D4B}" type="presParOf" srcId="{BC80F5CF-BA79-4EE1-B279-A768BEAE79ED}" destId="{D75F276C-A366-453F-9F4E-AC48B9A78252}" srcOrd="1" destOrd="0" presId="urn:microsoft.com/office/officeart/2018/2/layout/IconLabelList"/>
    <dgm:cxn modelId="{1B0E6A3C-D859-704B-9A7C-57F44F82261E}" type="presParOf" srcId="{BC80F5CF-BA79-4EE1-B279-A768BEAE79ED}" destId="{6F9A613F-F4FD-4AD2-A983-E90F706E00A2}" srcOrd="2" destOrd="0" presId="urn:microsoft.com/office/officeart/2018/2/layout/IconLabelList"/>
    <dgm:cxn modelId="{F5CCCE74-3803-424E-AA91-270984A9E30C}" type="presParOf" srcId="{9146A897-40D1-429D-812A-9E26B4C824F3}" destId="{A79FDC6B-EEDF-4BFC-8A3A-12FBEBD1C428}" srcOrd="1" destOrd="0" presId="urn:microsoft.com/office/officeart/2018/2/layout/IconLabelList"/>
    <dgm:cxn modelId="{DAC76280-EE07-CD4C-91BE-7A375C57FA88}" type="presParOf" srcId="{9146A897-40D1-429D-812A-9E26B4C824F3}" destId="{B153C6DE-6887-4ECE-A90F-3459DB5A5BF7}" srcOrd="2" destOrd="0" presId="urn:microsoft.com/office/officeart/2018/2/layout/IconLabelList"/>
    <dgm:cxn modelId="{98E17D69-BFC2-A641-B42F-8DEF5C805217}" type="presParOf" srcId="{B153C6DE-6887-4ECE-A90F-3459DB5A5BF7}" destId="{0B33FFBE-B836-4E85-B6D0-CB1990A2DA43}" srcOrd="0" destOrd="0" presId="urn:microsoft.com/office/officeart/2018/2/layout/IconLabelList"/>
    <dgm:cxn modelId="{4B52393B-10D2-B04E-8605-D434098BBD17}" type="presParOf" srcId="{B153C6DE-6887-4ECE-A90F-3459DB5A5BF7}" destId="{5D609B16-3C24-490D-8D54-83CE65E8511E}" srcOrd="1" destOrd="0" presId="urn:microsoft.com/office/officeart/2018/2/layout/IconLabelList"/>
    <dgm:cxn modelId="{D4282EA8-E01A-3A46-8322-1211CB572320}" type="presParOf" srcId="{B153C6DE-6887-4ECE-A90F-3459DB5A5BF7}" destId="{E8E2E040-1BF3-4F4A-943C-9C6C90381114}" srcOrd="2" destOrd="0" presId="urn:microsoft.com/office/officeart/2018/2/layout/IconLabelList"/>
    <dgm:cxn modelId="{9D74B8C7-4D17-6B4B-BF32-B3730E97A107}" type="presParOf" srcId="{9146A897-40D1-429D-812A-9E26B4C824F3}" destId="{FC52655F-EB9F-4C95-927A-7BDF1559CF37}" srcOrd="3" destOrd="0" presId="urn:microsoft.com/office/officeart/2018/2/layout/IconLabelList"/>
    <dgm:cxn modelId="{C5E2D1C3-837F-C547-9961-9A8AEC65D3F9}" type="presParOf" srcId="{9146A897-40D1-429D-812A-9E26B4C824F3}" destId="{D571A9DF-42AE-45DA-BEDA-FF62C091362D}" srcOrd="4" destOrd="0" presId="urn:microsoft.com/office/officeart/2018/2/layout/IconLabelList"/>
    <dgm:cxn modelId="{3D2A4005-73A9-7543-90C6-3B24059102D1}" type="presParOf" srcId="{D571A9DF-42AE-45DA-BEDA-FF62C091362D}" destId="{4A35D86A-7D14-4C4A-BCE6-E56C9F178310}" srcOrd="0" destOrd="0" presId="urn:microsoft.com/office/officeart/2018/2/layout/IconLabelList"/>
    <dgm:cxn modelId="{67BB0220-AB6F-4845-98F6-2AE6E4B146DD}" type="presParOf" srcId="{D571A9DF-42AE-45DA-BEDA-FF62C091362D}" destId="{255DD818-5E1D-4146-AC1D-5C0697D5A7AA}" srcOrd="1" destOrd="0" presId="urn:microsoft.com/office/officeart/2018/2/layout/IconLabelList"/>
    <dgm:cxn modelId="{199966EA-103A-334D-869C-637E9F03F568}" type="presParOf" srcId="{D571A9DF-42AE-45DA-BEDA-FF62C091362D}" destId="{593269F3-16DC-4AEB-B26A-9FE3AC48A8ED}"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247CB-508F-415E-BFF4-FC7E16BB30EF}" type="doc">
      <dgm:prSet loTypeId="urn:microsoft.com/office/officeart/2018/2/layout/IconLabelList" loCatId="icon" qsTypeId="urn:microsoft.com/office/officeart/2005/8/quickstyle/simple2" qsCatId="simple" csTypeId="urn:microsoft.com/office/officeart/2018/5/colors/Iconchunking_neutralbg_colorful1" csCatId="colorful" phldr="1"/>
      <dgm:spPr/>
      <dgm:t>
        <a:bodyPr/>
        <a:lstStyle/>
        <a:p>
          <a:endParaRPr lang="en-US"/>
        </a:p>
      </dgm:t>
    </dgm:pt>
    <dgm:pt modelId="{C16054F3-1978-4735-8EB0-84609BF35DD4}">
      <dgm:prSet custT="1"/>
      <dgm:spPr/>
      <dgm:t>
        <a:bodyPr/>
        <a:lstStyle/>
        <a:p>
          <a:pPr>
            <a:lnSpc>
              <a:spcPct val="100000"/>
            </a:lnSpc>
          </a:pPr>
          <a:r>
            <a:rPr lang="fr-CA" sz="1200" dirty="0">
              <a:latin typeface="Century Schoolbook" panose="02040604050505020304" pitchFamily="18" charset="0"/>
            </a:rPr>
            <a:t>Obtenir vos documents d’immigration</a:t>
          </a:r>
          <a:endParaRPr lang="en-US" sz="1200" dirty="0">
            <a:latin typeface="Century Schoolbook" panose="02040604050505020304" pitchFamily="18" charset="0"/>
          </a:endParaRPr>
        </a:p>
      </dgm:t>
    </dgm:pt>
    <dgm:pt modelId="{D7F444FE-6B67-4817-A45F-B92480398C62}" type="parTrans" cxnId="{3E555DEF-EA23-4AA2-A5A3-FEAF28276554}">
      <dgm:prSet/>
      <dgm:spPr/>
      <dgm:t>
        <a:bodyPr/>
        <a:lstStyle/>
        <a:p>
          <a:endParaRPr lang="en-US"/>
        </a:p>
      </dgm:t>
    </dgm:pt>
    <dgm:pt modelId="{DAAD7BF1-7012-4EAC-872E-566467E6A9E6}" type="sibTrans" cxnId="{3E555DEF-EA23-4AA2-A5A3-FEAF28276554}">
      <dgm:prSet/>
      <dgm:spPr/>
      <dgm:t>
        <a:bodyPr/>
        <a:lstStyle/>
        <a:p>
          <a:endParaRPr lang="en-US"/>
        </a:p>
      </dgm:t>
    </dgm:pt>
    <dgm:pt modelId="{C6729966-F6E7-495C-AAEF-12359EEA88FC}">
      <dgm:prSet custT="1"/>
      <dgm:spPr/>
      <dgm:t>
        <a:bodyPr/>
        <a:lstStyle/>
        <a:p>
          <a:pPr>
            <a:lnSpc>
              <a:spcPct val="100000"/>
            </a:lnSpc>
          </a:pPr>
          <a:r>
            <a:rPr lang="fr-CA" sz="1100" dirty="0">
              <a:latin typeface="Century Schoolbook" panose="02040604050505020304" pitchFamily="18" charset="0"/>
            </a:rPr>
            <a:t>Arriver quelques jours avant le début des cours pour faire votre quarantaine, s’il y a lieu</a:t>
          </a:r>
          <a:endParaRPr lang="en-US" sz="1100" dirty="0">
            <a:latin typeface="Century Schoolbook" panose="02040604050505020304" pitchFamily="18" charset="0"/>
          </a:endParaRPr>
        </a:p>
      </dgm:t>
    </dgm:pt>
    <dgm:pt modelId="{1C697632-5581-4BFE-A8DD-6D9D107CBFC8}" type="parTrans" cxnId="{42D07285-9C0A-4666-A7D9-43D2FC9AE1AE}">
      <dgm:prSet/>
      <dgm:spPr/>
      <dgm:t>
        <a:bodyPr/>
        <a:lstStyle/>
        <a:p>
          <a:endParaRPr lang="en-US"/>
        </a:p>
      </dgm:t>
    </dgm:pt>
    <dgm:pt modelId="{1ACDFC25-C38E-478B-96E8-500D8726E54B}" type="sibTrans" cxnId="{42D07285-9C0A-4666-A7D9-43D2FC9AE1AE}">
      <dgm:prSet/>
      <dgm:spPr/>
      <dgm:t>
        <a:bodyPr/>
        <a:lstStyle/>
        <a:p>
          <a:endParaRPr lang="en-US"/>
        </a:p>
      </dgm:t>
    </dgm:pt>
    <dgm:pt modelId="{805F765E-F6A5-48E9-BCDE-37A5096A1F70}">
      <dgm:prSet custT="1"/>
      <dgm:spPr/>
      <dgm:t>
        <a:bodyPr/>
        <a:lstStyle/>
        <a:p>
          <a:pPr>
            <a:lnSpc>
              <a:spcPct val="100000"/>
            </a:lnSpc>
          </a:pPr>
          <a:r>
            <a:rPr lang="fr-CA" sz="1150" dirty="0">
              <a:latin typeface="Century Schoolbook" panose="02040604050505020304" pitchFamily="18" charset="0"/>
            </a:rPr>
            <a:t>Atelier</a:t>
          </a:r>
        </a:p>
        <a:p>
          <a:pPr>
            <a:lnSpc>
              <a:spcPct val="100000"/>
            </a:lnSpc>
          </a:pPr>
          <a:r>
            <a:rPr lang="fr-CA" sz="1150" dirty="0">
              <a:latin typeface="Century Schoolbook" panose="02040604050505020304" pitchFamily="18" charset="0"/>
            </a:rPr>
            <a:t> « Organisation des études à l’UQO » </a:t>
          </a:r>
        </a:p>
        <a:p>
          <a:pPr>
            <a:lnSpc>
              <a:spcPct val="100000"/>
            </a:lnSpc>
          </a:pPr>
          <a:r>
            <a:rPr lang="fr-CA" sz="1150" b="1" dirty="0">
              <a:latin typeface="Century Schoolbook" panose="02040604050505020304" pitchFamily="18" charset="0"/>
            </a:rPr>
            <a:t>31 août 2022</a:t>
          </a:r>
          <a:endParaRPr lang="en-US" sz="1150" dirty="0">
            <a:latin typeface="Century Schoolbook" panose="02040604050505020304" pitchFamily="18" charset="0"/>
          </a:endParaRPr>
        </a:p>
      </dgm:t>
    </dgm:pt>
    <dgm:pt modelId="{505820CE-FF74-4E41-8D56-98C8FA35F346}" type="parTrans" cxnId="{6A97CDE0-0AF6-45AD-909D-547F39320DD0}">
      <dgm:prSet/>
      <dgm:spPr/>
      <dgm:t>
        <a:bodyPr/>
        <a:lstStyle/>
        <a:p>
          <a:endParaRPr lang="en-US"/>
        </a:p>
      </dgm:t>
    </dgm:pt>
    <dgm:pt modelId="{B2AF1963-89E0-4D40-891D-6412BBA9671A}" type="sibTrans" cxnId="{6A97CDE0-0AF6-45AD-909D-547F39320DD0}">
      <dgm:prSet/>
      <dgm:spPr/>
      <dgm:t>
        <a:bodyPr/>
        <a:lstStyle/>
        <a:p>
          <a:endParaRPr lang="en-US"/>
        </a:p>
      </dgm:t>
    </dgm:pt>
    <dgm:pt modelId="{D99C323F-7C5A-4928-AD0B-6C26D6DBD5FD}">
      <dgm:prSet custT="1"/>
      <dgm:spPr/>
      <dgm:t>
        <a:bodyPr/>
        <a:lstStyle/>
        <a:p>
          <a:pPr>
            <a:lnSpc>
              <a:spcPct val="100000"/>
            </a:lnSpc>
          </a:pPr>
          <a:r>
            <a:rPr lang="fr-CA" sz="1200" dirty="0">
              <a:latin typeface="Century Schoolbook" panose="02040604050505020304" pitchFamily="18" charset="0"/>
            </a:rPr>
            <a:t>Journée d’accueil </a:t>
          </a:r>
        </a:p>
        <a:p>
          <a:pPr>
            <a:lnSpc>
              <a:spcPct val="100000"/>
            </a:lnSpc>
          </a:pPr>
          <a:r>
            <a:rPr lang="fr-CA" sz="1200" b="1" dirty="0">
              <a:latin typeface="Century Schoolbook" panose="02040604050505020304" pitchFamily="18" charset="0"/>
            </a:rPr>
            <a:t>1</a:t>
          </a:r>
          <a:r>
            <a:rPr lang="fr-CA" sz="1200" b="1" baseline="30000" dirty="0">
              <a:latin typeface="Century Schoolbook" panose="02040604050505020304" pitchFamily="18" charset="0"/>
            </a:rPr>
            <a:t>er</a:t>
          </a:r>
          <a:r>
            <a:rPr lang="fr-CA" sz="1200" b="1" dirty="0">
              <a:latin typeface="Century Schoolbook" panose="02040604050505020304" pitchFamily="18" charset="0"/>
            </a:rPr>
            <a:t> septembre 2022</a:t>
          </a:r>
          <a:endParaRPr lang="en-US" sz="1200" dirty="0">
            <a:latin typeface="Century Schoolbook" panose="02040604050505020304" pitchFamily="18" charset="0"/>
          </a:endParaRPr>
        </a:p>
      </dgm:t>
    </dgm:pt>
    <dgm:pt modelId="{4488D797-8A76-483E-813F-1EA6AC56BB51}" type="parTrans" cxnId="{DDBE7899-8BCD-4892-8199-6E26A6FCC648}">
      <dgm:prSet/>
      <dgm:spPr/>
      <dgm:t>
        <a:bodyPr/>
        <a:lstStyle/>
        <a:p>
          <a:endParaRPr lang="en-US"/>
        </a:p>
      </dgm:t>
    </dgm:pt>
    <dgm:pt modelId="{FB2D2EA7-F431-4BE4-A5BA-274A8137EAB8}" type="sibTrans" cxnId="{DDBE7899-8BCD-4892-8199-6E26A6FCC648}">
      <dgm:prSet/>
      <dgm:spPr/>
      <dgm:t>
        <a:bodyPr/>
        <a:lstStyle/>
        <a:p>
          <a:endParaRPr lang="en-US"/>
        </a:p>
      </dgm:t>
    </dgm:pt>
    <dgm:pt modelId="{2FDA3E66-7E6E-49B2-A477-D21E791D6FE8}">
      <dgm:prSet custT="1"/>
      <dgm:spPr/>
      <dgm:t>
        <a:bodyPr/>
        <a:lstStyle/>
        <a:p>
          <a:pPr>
            <a:lnSpc>
              <a:spcPct val="100000"/>
            </a:lnSpc>
          </a:pPr>
          <a:r>
            <a:rPr lang="fr-CA" sz="1200" dirty="0">
              <a:latin typeface="Century Schoolbook" panose="02040604050505020304" pitchFamily="18" charset="0"/>
            </a:rPr>
            <a:t>Début du trimestre  </a:t>
          </a:r>
          <a:r>
            <a:rPr lang="fr-CA" sz="1200" b="1" dirty="0">
              <a:latin typeface="Century Schoolbook" panose="02040604050505020304" pitchFamily="18" charset="0"/>
            </a:rPr>
            <a:t>6 septembre 2022</a:t>
          </a:r>
          <a:endParaRPr lang="en-US" sz="1200" dirty="0">
            <a:latin typeface="Century Schoolbook" panose="02040604050505020304" pitchFamily="18" charset="0"/>
          </a:endParaRPr>
        </a:p>
      </dgm:t>
    </dgm:pt>
    <dgm:pt modelId="{D78E3F69-3052-442E-95B7-DE9A118E9906}" type="parTrans" cxnId="{689A14DD-0934-4ADB-9AE5-A75C18116C72}">
      <dgm:prSet/>
      <dgm:spPr/>
      <dgm:t>
        <a:bodyPr/>
        <a:lstStyle/>
        <a:p>
          <a:endParaRPr lang="en-US"/>
        </a:p>
      </dgm:t>
    </dgm:pt>
    <dgm:pt modelId="{02D5ABFC-A508-4421-91FC-6D85FC82020A}" type="sibTrans" cxnId="{689A14DD-0934-4ADB-9AE5-A75C18116C72}">
      <dgm:prSet/>
      <dgm:spPr/>
      <dgm:t>
        <a:bodyPr/>
        <a:lstStyle/>
        <a:p>
          <a:endParaRPr lang="en-US"/>
        </a:p>
      </dgm:t>
    </dgm:pt>
    <dgm:pt modelId="{C29A5AF0-F91F-4F50-A21E-0216FCC2F7D7}">
      <dgm:prSet custT="1"/>
      <dgm:spPr/>
      <dgm:t>
        <a:bodyPr/>
        <a:lstStyle/>
        <a:p>
          <a:pPr>
            <a:lnSpc>
              <a:spcPct val="100000"/>
            </a:lnSpc>
          </a:pPr>
          <a:r>
            <a:rPr lang="fr-CA" sz="1100" dirty="0">
              <a:latin typeface="Century Schoolbook" panose="02040604050505020304" pitchFamily="18" charset="0"/>
            </a:rPr>
            <a:t>Date limite d’inscription</a:t>
          </a:r>
        </a:p>
        <a:p>
          <a:pPr>
            <a:lnSpc>
              <a:spcPct val="100000"/>
            </a:lnSpc>
          </a:pPr>
          <a:r>
            <a:rPr lang="fr-CA" sz="1100" b="1" dirty="0">
              <a:latin typeface="Century Schoolbook" panose="02040604050505020304" pitchFamily="18" charset="0"/>
            </a:rPr>
            <a:t>13 septembre 2022</a:t>
          </a:r>
          <a:endParaRPr lang="en-US" sz="1100" dirty="0">
            <a:latin typeface="Century Schoolbook" panose="02040604050505020304" pitchFamily="18" charset="0"/>
          </a:endParaRPr>
        </a:p>
      </dgm:t>
    </dgm:pt>
    <dgm:pt modelId="{75A8DC15-141D-406C-9989-2D6F289A7077}" type="parTrans" cxnId="{4FF63354-508E-49CB-81C2-E58289716DB5}">
      <dgm:prSet/>
      <dgm:spPr/>
      <dgm:t>
        <a:bodyPr/>
        <a:lstStyle/>
        <a:p>
          <a:endParaRPr lang="en-US"/>
        </a:p>
      </dgm:t>
    </dgm:pt>
    <dgm:pt modelId="{05AF87ED-515D-498B-9141-59B1C0372780}" type="sibTrans" cxnId="{4FF63354-508E-49CB-81C2-E58289716DB5}">
      <dgm:prSet/>
      <dgm:spPr/>
      <dgm:t>
        <a:bodyPr/>
        <a:lstStyle/>
        <a:p>
          <a:endParaRPr lang="en-US"/>
        </a:p>
      </dgm:t>
    </dgm:pt>
    <dgm:pt modelId="{24835B50-BF72-47D7-89AE-E0A106FB2CB5}">
      <dgm:prSet custT="1"/>
      <dgm:spPr/>
      <dgm:t>
        <a:bodyPr/>
        <a:lstStyle/>
        <a:p>
          <a:pPr>
            <a:lnSpc>
              <a:spcPct val="100000"/>
            </a:lnSpc>
          </a:pPr>
          <a:r>
            <a:rPr lang="fr-CA" sz="1150" dirty="0">
              <a:latin typeface="Century Schoolbook" panose="02040604050505020304" pitchFamily="18" charset="0"/>
            </a:rPr>
            <a:t>Fin du trimestre: </a:t>
          </a:r>
        </a:p>
        <a:p>
          <a:pPr>
            <a:lnSpc>
              <a:spcPct val="100000"/>
            </a:lnSpc>
          </a:pPr>
          <a:r>
            <a:rPr lang="fr-CA" sz="1150" b="1" dirty="0">
              <a:latin typeface="Century Schoolbook" panose="02040604050505020304" pitchFamily="18" charset="0"/>
            </a:rPr>
            <a:t>19 décembre 2022</a:t>
          </a:r>
          <a:endParaRPr lang="en-US" sz="1150" dirty="0">
            <a:latin typeface="Century Schoolbook" panose="02040604050505020304" pitchFamily="18" charset="0"/>
          </a:endParaRPr>
        </a:p>
      </dgm:t>
    </dgm:pt>
    <dgm:pt modelId="{D49542CB-128D-4BC1-8EC5-7201591B1B7C}" type="parTrans" cxnId="{8AC35ABD-6452-455A-BE9E-9FB3951EA2AA}">
      <dgm:prSet/>
      <dgm:spPr/>
      <dgm:t>
        <a:bodyPr/>
        <a:lstStyle/>
        <a:p>
          <a:endParaRPr lang="en-US"/>
        </a:p>
      </dgm:t>
    </dgm:pt>
    <dgm:pt modelId="{D620A01C-2F1B-4B2A-96C0-7C5F79285FD8}" type="sibTrans" cxnId="{8AC35ABD-6452-455A-BE9E-9FB3951EA2AA}">
      <dgm:prSet/>
      <dgm:spPr/>
      <dgm:t>
        <a:bodyPr/>
        <a:lstStyle/>
        <a:p>
          <a:endParaRPr lang="en-US"/>
        </a:p>
      </dgm:t>
    </dgm:pt>
    <dgm:pt modelId="{8A404841-AF80-4977-BB9B-7EE74BC8165C}">
      <dgm:prSet custT="1"/>
      <dgm:spPr/>
      <dgm:t>
        <a:bodyPr/>
        <a:lstStyle/>
        <a:p>
          <a:pPr>
            <a:lnSpc>
              <a:spcPct val="100000"/>
            </a:lnSpc>
          </a:pPr>
          <a:r>
            <a:rPr lang="fr-CA" sz="1100" dirty="0">
              <a:latin typeface="Century Schoolbook" panose="02040604050505020304" pitchFamily="18" charset="0"/>
            </a:rPr>
            <a:t>Communiquer avec le BÉÉI du BR à votre arrivée: </a:t>
          </a:r>
          <a:r>
            <a:rPr lang="fr-CA" sz="1200" dirty="0">
              <a:latin typeface="Century Schoolbook" panose="02040604050505020304" pitchFamily="18" charset="0"/>
              <a:hlinkClick xmlns:r="http://schemas.openxmlformats.org/officeDocument/2006/relationships" r:id="rId1"/>
            </a:rPr>
            <a:t>international@uqo.ca</a:t>
          </a:r>
          <a:r>
            <a:rPr lang="fr-CA" sz="1200" dirty="0">
              <a:latin typeface="Century Schoolbook" panose="02040604050505020304" pitchFamily="18" charset="0"/>
            </a:rPr>
            <a:t> </a:t>
          </a:r>
          <a:endParaRPr lang="en-US" sz="1200" dirty="0">
            <a:latin typeface="Century Schoolbook" panose="02040604050505020304" pitchFamily="18" charset="0"/>
          </a:endParaRPr>
        </a:p>
      </dgm:t>
    </dgm:pt>
    <dgm:pt modelId="{72BDAB23-95DB-418C-8C61-68A850C73358}" type="parTrans" cxnId="{3FAEF73B-FD16-46F8-A7D0-08A98442CDBB}">
      <dgm:prSet/>
      <dgm:spPr/>
      <dgm:t>
        <a:bodyPr/>
        <a:lstStyle/>
        <a:p>
          <a:endParaRPr lang="en-US"/>
        </a:p>
      </dgm:t>
    </dgm:pt>
    <dgm:pt modelId="{6FD3A83B-EA04-4795-ACA5-1D3AD0B3F627}" type="sibTrans" cxnId="{3FAEF73B-FD16-46F8-A7D0-08A98442CDBB}">
      <dgm:prSet/>
      <dgm:spPr/>
      <dgm:t>
        <a:bodyPr/>
        <a:lstStyle/>
        <a:p>
          <a:endParaRPr lang="en-US"/>
        </a:p>
      </dgm:t>
    </dgm:pt>
    <dgm:pt modelId="{8CAAC8D4-FE68-4214-8474-2FE3AD6A9C97}" type="pres">
      <dgm:prSet presAssocID="{AF8247CB-508F-415E-BFF4-FC7E16BB30EF}" presName="root" presStyleCnt="0">
        <dgm:presLayoutVars>
          <dgm:dir/>
          <dgm:resizeHandles val="exact"/>
        </dgm:presLayoutVars>
      </dgm:prSet>
      <dgm:spPr/>
    </dgm:pt>
    <dgm:pt modelId="{F3E5B369-CF1C-4E95-AD21-4C5A4D0AA40E}" type="pres">
      <dgm:prSet presAssocID="{C16054F3-1978-4735-8EB0-84609BF35DD4}" presName="compNode" presStyleCnt="0"/>
      <dgm:spPr/>
    </dgm:pt>
    <dgm:pt modelId="{040B0730-A813-4160-A4A3-FBA3A4B69430}" type="pres">
      <dgm:prSet presAssocID="{C16054F3-1978-4735-8EB0-84609BF35DD4}" presName="iconRect" presStyleLbl="node1" presStyleIdx="0" presStyleCnt="8"/>
      <dgm:spPr>
        <a:prstGeom prst="foldedCorner">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1C8DFDCB-CA6B-49A1-AC1B-E3D5C2BA1E53}" type="pres">
      <dgm:prSet presAssocID="{C16054F3-1978-4735-8EB0-84609BF35DD4}" presName="spaceRect" presStyleCnt="0"/>
      <dgm:spPr/>
    </dgm:pt>
    <dgm:pt modelId="{67EE208A-4DDF-4202-9A5A-874B9C587939}" type="pres">
      <dgm:prSet presAssocID="{C16054F3-1978-4735-8EB0-84609BF35DD4}" presName="textRect" presStyleLbl="revTx" presStyleIdx="0" presStyleCnt="8">
        <dgm:presLayoutVars>
          <dgm:chMax val="1"/>
          <dgm:chPref val="1"/>
        </dgm:presLayoutVars>
      </dgm:prSet>
      <dgm:spPr/>
    </dgm:pt>
    <dgm:pt modelId="{C6E1EEC4-EF86-4D5D-9841-58EA4A2AD9CF}" type="pres">
      <dgm:prSet presAssocID="{DAAD7BF1-7012-4EAC-872E-566467E6A9E6}" presName="sibTrans" presStyleCnt="0"/>
      <dgm:spPr/>
    </dgm:pt>
    <dgm:pt modelId="{8A5CFAC0-E77E-47A4-8FB9-89CFFCA43A7E}" type="pres">
      <dgm:prSet presAssocID="{C6729966-F6E7-495C-AAEF-12359EEA88FC}" presName="compNode" presStyleCnt="0"/>
      <dgm:spPr/>
    </dgm:pt>
    <dgm:pt modelId="{1B985BBC-813F-4BFC-AA08-F9F87EE06808}" type="pres">
      <dgm:prSet presAssocID="{C6729966-F6E7-495C-AAEF-12359EEA88FC}"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Avion"/>
        </a:ext>
      </dgm:extLst>
    </dgm:pt>
    <dgm:pt modelId="{DB1B7B9C-ADC6-4931-85DC-44220B2A0FA8}" type="pres">
      <dgm:prSet presAssocID="{C6729966-F6E7-495C-AAEF-12359EEA88FC}" presName="spaceRect" presStyleCnt="0"/>
      <dgm:spPr/>
    </dgm:pt>
    <dgm:pt modelId="{3834062B-E69D-45DF-9156-A984A9BFBB12}" type="pres">
      <dgm:prSet presAssocID="{C6729966-F6E7-495C-AAEF-12359EEA88FC}" presName="textRect" presStyleLbl="revTx" presStyleIdx="1" presStyleCnt="8">
        <dgm:presLayoutVars>
          <dgm:chMax val="1"/>
          <dgm:chPref val="1"/>
        </dgm:presLayoutVars>
      </dgm:prSet>
      <dgm:spPr/>
    </dgm:pt>
    <dgm:pt modelId="{0003BB60-6C24-4C67-8B59-8A998CFA753C}" type="pres">
      <dgm:prSet presAssocID="{1ACDFC25-C38E-478B-96E8-500D8726E54B}" presName="sibTrans" presStyleCnt="0"/>
      <dgm:spPr/>
    </dgm:pt>
    <dgm:pt modelId="{DC3CAE1B-AFEF-4421-98D6-79790063F098}" type="pres">
      <dgm:prSet presAssocID="{805F765E-F6A5-48E9-BCDE-37A5096A1F70}" presName="compNode" presStyleCnt="0"/>
      <dgm:spPr/>
    </dgm:pt>
    <dgm:pt modelId="{FB9845C8-085F-41A2-8590-4AE26F04320A}" type="pres">
      <dgm:prSet presAssocID="{805F765E-F6A5-48E9-BCDE-37A5096A1F70}"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eeting"/>
        </a:ext>
      </dgm:extLst>
    </dgm:pt>
    <dgm:pt modelId="{8AF950D2-4584-43E8-A47F-6F24F15EA335}" type="pres">
      <dgm:prSet presAssocID="{805F765E-F6A5-48E9-BCDE-37A5096A1F70}" presName="spaceRect" presStyleCnt="0"/>
      <dgm:spPr/>
    </dgm:pt>
    <dgm:pt modelId="{295E60C9-955E-499C-9416-997D764725B7}" type="pres">
      <dgm:prSet presAssocID="{805F765E-F6A5-48E9-BCDE-37A5096A1F70}" presName="textRect" presStyleLbl="revTx" presStyleIdx="2" presStyleCnt="8">
        <dgm:presLayoutVars>
          <dgm:chMax val="1"/>
          <dgm:chPref val="1"/>
        </dgm:presLayoutVars>
      </dgm:prSet>
      <dgm:spPr/>
    </dgm:pt>
    <dgm:pt modelId="{E1F73395-42DA-4730-91FC-1B36819EA18D}" type="pres">
      <dgm:prSet presAssocID="{B2AF1963-89E0-4D40-891D-6412BBA9671A}" presName="sibTrans" presStyleCnt="0"/>
      <dgm:spPr/>
    </dgm:pt>
    <dgm:pt modelId="{1F75F22D-AF60-4328-818F-559B9DB389BD}" type="pres">
      <dgm:prSet presAssocID="{D99C323F-7C5A-4928-AD0B-6C26D6DBD5FD}" presName="compNode" presStyleCnt="0"/>
      <dgm:spPr/>
    </dgm:pt>
    <dgm:pt modelId="{21F90553-700E-4B7F-8BCD-959BD4A15906}" type="pres">
      <dgm:prSet presAssocID="{D99C323F-7C5A-4928-AD0B-6C26D6DBD5FD}" presName="iconRect" presStyleLbl="node1" presStyleIdx="3" presStyleCnt="8"/>
      <dgm:spPr>
        <a:prstGeom prst="smileyFace">
          <a:avLst/>
        </a:prstGeom>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che"/>
        </a:ext>
      </dgm:extLst>
    </dgm:pt>
    <dgm:pt modelId="{913282EB-82F6-463E-B99F-2F968DD71064}" type="pres">
      <dgm:prSet presAssocID="{D99C323F-7C5A-4928-AD0B-6C26D6DBD5FD}" presName="spaceRect" presStyleCnt="0"/>
      <dgm:spPr/>
    </dgm:pt>
    <dgm:pt modelId="{34319A9E-4989-4B17-A7B9-FC621053B475}" type="pres">
      <dgm:prSet presAssocID="{D99C323F-7C5A-4928-AD0B-6C26D6DBD5FD}" presName="textRect" presStyleLbl="revTx" presStyleIdx="3" presStyleCnt="8" custScaleX="104224">
        <dgm:presLayoutVars>
          <dgm:chMax val="1"/>
          <dgm:chPref val="1"/>
        </dgm:presLayoutVars>
      </dgm:prSet>
      <dgm:spPr/>
    </dgm:pt>
    <dgm:pt modelId="{3D45FF9F-B07C-44E4-BDFF-9F05C58FCF41}" type="pres">
      <dgm:prSet presAssocID="{FB2D2EA7-F431-4BE4-A5BA-274A8137EAB8}" presName="sibTrans" presStyleCnt="0"/>
      <dgm:spPr/>
    </dgm:pt>
    <dgm:pt modelId="{B55E0FAE-749F-43DB-843D-F7026CED4FC5}" type="pres">
      <dgm:prSet presAssocID="{2FDA3E66-7E6E-49B2-A477-D21E791D6FE8}" presName="compNode" presStyleCnt="0"/>
      <dgm:spPr/>
    </dgm:pt>
    <dgm:pt modelId="{3D630E0B-9100-4E44-A1D8-5A469B6CBFD6}" type="pres">
      <dgm:prSet presAssocID="{2FDA3E66-7E6E-49B2-A477-D21E791D6FE8}"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Rocket"/>
        </a:ext>
      </dgm:extLst>
    </dgm:pt>
    <dgm:pt modelId="{4D52454D-EDD9-48CF-BB5F-D23FB8033F4C}" type="pres">
      <dgm:prSet presAssocID="{2FDA3E66-7E6E-49B2-A477-D21E791D6FE8}" presName="spaceRect" presStyleCnt="0"/>
      <dgm:spPr/>
    </dgm:pt>
    <dgm:pt modelId="{12A49D02-83DE-4C31-AEE6-CE24684064FB}" type="pres">
      <dgm:prSet presAssocID="{2FDA3E66-7E6E-49B2-A477-D21E791D6FE8}" presName="textRect" presStyleLbl="revTx" presStyleIdx="4" presStyleCnt="8">
        <dgm:presLayoutVars>
          <dgm:chMax val="1"/>
          <dgm:chPref val="1"/>
        </dgm:presLayoutVars>
      </dgm:prSet>
      <dgm:spPr/>
    </dgm:pt>
    <dgm:pt modelId="{B90A5127-B4F2-450C-A922-DD3C0AC76CBA}" type="pres">
      <dgm:prSet presAssocID="{02D5ABFC-A508-4421-91FC-6D85FC82020A}" presName="sibTrans" presStyleCnt="0"/>
      <dgm:spPr/>
    </dgm:pt>
    <dgm:pt modelId="{F84C67C0-7FF5-482B-BCFC-2DB186D63582}" type="pres">
      <dgm:prSet presAssocID="{C29A5AF0-F91F-4F50-A21E-0216FCC2F7D7}" presName="compNode" presStyleCnt="0"/>
      <dgm:spPr/>
    </dgm:pt>
    <dgm:pt modelId="{232590D8-16ED-4CE2-B07C-597FA71B3287}" type="pres">
      <dgm:prSet presAssocID="{C29A5AF0-F91F-4F50-A21E-0216FCC2F7D7}" presName="iconRect" presStyleLbl="node1" presStyleIdx="5" presStyleCnt="8" custLinFactNeighborX="6370" custLinFactNeighborY="751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Daily Calendar"/>
        </a:ext>
      </dgm:extLst>
    </dgm:pt>
    <dgm:pt modelId="{74B57FC0-2C6C-4067-B44A-2A85450C8B24}" type="pres">
      <dgm:prSet presAssocID="{C29A5AF0-F91F-4F50-A21E-0216FCC2F7D7}" presName="spaceRect" presStyleCnt="0"/>
      <dgm:spPr/>
    </dgm:pt>
    <dgm:pt modelId="{024D0B33-3E5D-46C1-852F-4014A1C53FD7}" type="pres">
      <dgm:prSet presAssocID="{C29A5AF0-F91F-4F50-A21E-0216FCC2F7D7}" presName="textRect" presStyleLbl="revTx" presStyleIdx="5" presStyleCnt="8" custLinFactNeighborX="538" custLinFactNeighborY="-22475">
        <dgm:presLayoutVars>
          <dgm:chMax val="1"/>
          <dgm:chPref val="1"/>
        </dgm:presLayoutVars>
      </dgm:prSet>
      <dgm:spPr/>
    </dgm:pt>
    <dgm:pt modelId="{D2F10056-F1D5-4DE9-9803-3EB375772585}" type="pres">
      <dgm:prSet presAssocID="{05AF87ED-515D-498B-9141-59B1C0372780}" presName="sibTrans" presStyleCnt="0"/>
      <dgm:spPr/>
    </dgm:pt>
    <dgm:pt modelId="{94723102-11A6-4093-952B-FD8531BCEAEA}" type="pres">
      <dgm:prSet presAssocID="{24835B50-BF72-47D7-89AE-E0A106FB2CB5}" presName="compNode" presStyleCnt="0"/>
      <dgm:spPr/>
    </dgm:pt>
    <dgm:pt modelId="{D87F3D97-0E8F-4A61-95DA-F8A73890C16F}" type="pres">
      <dgm:prSet presAssocID="{24835B50-BF72-47D7-89AE-E0A106FB2CB5}" presName="iconRect" presStyleLbl="node1" presStyleIdx="6" presStyleCnt="8"/>
      <dgm:spPr>
        <a:blipFill>
          <a:blip xmlns:r="http://schemas.openxmlformats.org/officeDocument/2006/relationships" r:embed="rId14">
            <a:duotone>
              <a:prstClr val="black"/>
              <a:schemeClr val="accent2">
                <a:tint val="45000"/>
                <a:satMod val="400000"/>
              </a:schemeClr>
            </a:duotone>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Gnome avec un remplissage uni"/>
        </a:ext>
      </dgm:extLst>
    </dgm:pt>
    <dgm:pt modelId="{4CDA00C7-4BA1-40B2-A057-CE2FB051D21D}" type="pres">
      <dgm:prSet presAssocID="{24835B50-BF72-47D7-89AE-E0A106FB2CB5}" presName="spaceRect" presStyleCnt="0"/>
      <dgm:spPr/>
    </dgm:pt>
    <dgm:pt modelId="{AE48FFDD-CFE1-49F2-9A8F-9F99A4139371}" type="pres">
      <dgm:prSet presAssocID="{24835B50-BF72-47D7-89AE-E0A106FB2CB5}" presName="textRect" presStyleLbl="revTx" presStyleIdx="6" presStyleCnt="8">
        <dgm:presLayoutVars>
          <dgm:chMax val="1"/>
          <dgm:chPref val="1"/>
        </dgm:presLayoutVars>
      </dgm:prSet>
      <dgm:spPr/>
    </dgm:pt>
    <dgm:pt modelId="{DE509D8C-BD26-4C5E-82CC-9D62F2837771}" type="pres">
      <dgm:prSet presAssocID="{D620A01C-2F1B-4B2A-96C0-7C5F79285FD8}" presName="sibTrans" presStyleCnt="0"/>
      <dgm:spPr/>
    </dgm:pt>
    <dgm:pt modelId="{A75BB129-D973-4BE1-9498-7D9B11658524}" type="pres">
      <dgm:prSet presAssocID="{8A404841-AF80-4977-BB9B-7EE74BC8165C}" presName="compNode" presStyleCnt="0"/>
      <dgm:spPr/>
    </dgm:pt>
    <dgm:pt modelId="{E6F1C334-D3D0-4085-AABA-88FBFD58ED39}" type="pres">
      <dgm:prSet presAssocID="{8A404841-AF80-4977-BB9B-7EE74BC8165C}" presName="iconRect" presStyleLbl="node1" presStyleIdx="7" presStyleCnt="8" custLinFactNeighborX="6319" custLinFactNeighborY="13575"/>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dgm:spPr>
      <dgm:extLst>
        <a:ext uri="{E40237B7-FDA0-4F09-8148-C483321AD2D9}">
          <dgm14:cNvPr xmlns:dgm14="http://schemas.microsoft.com/office/drawing/2010/diagram" id="0" name="" descr="Adresse de courrier"/>
        </a:ext>
      </dgm:extLst>
    </dgm:pt>
    <dgm:pt modelId="{256A34E6-DC0E-478D-AD4F-470B86D39EAD}" type="pres">
      <dgm:prSet presAssocID="{8A404841-AF80-4977-BB9B-7EE74BC8165C}" presName="spaceRect" presStyleCnt="0"/>
      <dgm:spPr/>
    </dgm:pt>
    <dgm:pt modelId="{F3B8D4B4-2C02-434D-BD60-39AD9BFF5766}" type="pres">
      <dgm:prSet presAssocID="{8A404841-AF80-4977-BB9B-7EE74BC8165C}" presName="textRect" presStyleLbl="revTx" presStyleIdx="7" presStyleCnt="8" custScaleX="130215" custScaleY="126430" custLinFactNeighborX="2352" custLinFactNeighborY="17665">
        <dgm:presLayoutVars>
          <dgm:chMax val="1"/>
          <dgm:chPref val="1"/>
        </dgm:presLayoutVars>
      </dgm:prSet>
      <dgm:spPr/>
    </dgm:pt>
  </dgm:ptLst>
  <dgm:cxnLst>
    <dgm:cxn modelId="{BCD79A0F-4D87-0D47-93E7-91B8D59CBF23}" type="presOf" srcId="{C29A5AF0-F91F-4F50-A21E-0216FCC2F7D7}" destId="{024D0B33-3E5D-46C1-852F-4014A1C53FD7}" srcOrd="0" destOrd="0" presId="urn:microsoft.com/office/officeart/2018/2/layout/IconLabelList"/>
    <dgm:cxn modelId="{24AF3213-3B4F-B149-B5E3-6CC144C7F143}" type="presOf" srcId="{2FDA3E66-7E6E-49B2-A477-D21E791D6FE8}" destId="{12A49D02-83DE-4C31-AEE6-CE24684064FB}" srcOrd="0" destOrd="0" presId="urn:microsoft.com/office/officeart/2018/2/layout/IconLabelList"/>
    <dgm:cxn modelId="{9EBCFA39-09B2-1A42-90B0-3B7EFE67821B}" type="presOf" srcId="{D99C323F-7C5A-4928-AD0B-6C26D6DBD5FD}" destId="{34319A9E-4989-4B17-A7B9-FC621053B475}" srcOrd="0" destOrd="0" presId="urn:microsoft.com/office/officeart/2018/2/layout/IconLabelList"/>
    <dgm:cxn modelId="{3FAEF73B-FD16-46F8-A7D0-08A98442CDBB}" srcId="{AF8247CB-508F-415E-BFF4-FC7E16BB30EF}" destId="{8A404841-AF80-4977-BB9B-7EE74BC8165C}" srcOrd="7" destOrd="0" parTransId="{72BDAB23-95DB-418C-8C61-68A850C73358}" sibTransId="{6FD3A83B-EA04-4795-ACA5-1D3AD0B3F627}"/>
    <dgm:cxn modelId="{49374B64-0ED5-B24D-9714-7EF0C19B8AA4}" type="presOf" srcId="{C6729966-F6E7-495C-AAEF-12359EEA88FC}" destId="{3834062B-E69D-45DF-9156-A984A9BFBB12}" srcOrd="0" destOrd="0" presId="urn:microsoft.com/office/officeart/2018/2/layout/IconLabelList"/>
    <dgm:cxn modelId="{4FF63354-508E-49CB-81C2-E58289716DB5}" srcId="{AF8247CB-508F-415E-BFF4-FC7E16BB30EF}" destId="{C29A5AF0-F91F-4F50-A21E-0216FCC2F7D7}" srcOrd="5" destOrd="0" parTransId="{75A8DC15-141D-406C-9989-2D6F289A7077}" sibTransId="{05AF87ED-515D-498B-9141-59B1C0372780}"/>
    <dgm:cxn modelId="{42D07285-9C0A-4666-A7D9-43D2FC9AE1AE}" srcId="{AF8247CB-508F-415E-BFF4-FC7E16BB30EF}" destId="{C6729966-F6E7-495C-AAEF-12359EEA88FC}" srcOrd="1" destOrd="0" parTransId="{1C697632-5581-4BFE-A8DD-6D9D107CBFC8}" sibTransId="{1ACDFC25-C38E-478B-96E8-500D8726E54B}"/>
    <dgm:cxn modelId="{948A998C-1BF9-574D-A05B-170520C75F40}" type="presOf" srcId="{8A404841-AF80-4977-BB9B-7EE74BC8165C}" destId="{F3B8D4B4-2C02-434D-BD60-39AD9BFF5766}" srcOrd="0" destOrd="0" presId="urn:microsoft.com/office/officeart/2018/2/layout/IconLabelList"/>
    <dgm:cxn modelId="{E9408A97-9A65-A448-B6DE-74C70752F419}" type="presOf" srcId="{805F765E-F6A5-48E9-BCDE-37A5096A1F70}" destId="{295E60C9-955E-499C-9416-997D764725B7}" srcOrd="0" destOrd="0" presId="urn:microsoft.com/office/officeart/2018/2/layout/IconLabelList"/>
    <dgm:cxn modelId="{DDBE7899-8BCD-4892-8199-6E26A6FCC648}" srcId="{AF8247CB-508F-415E-BFF4-FC7E16BB30EF}" destId="{D99C323F-7C5A-4928-AD0B-6C26D6DBD5FD}" srcOrd="3" destOrd="0" parTransId="{4488D797-8A76-483E-813F-1EA6AC56BB51}" sibTransId="{FB2D2EA7-F431-4BE4-A5BA-274A8137EAB8}"/>
    <dgm:cxn modelId="{253F8FA3-ED1D-3C4D-AD47-E60E5F7F9CAD}" type="presOf" srcId="{C16054F3-1978-4735-8EB0-84609BF35DD4}" destId="{67EE208A-4DDF-4202-9A5A-874B9C587939}" srcOrd="0" destOrd="0" presId="urn:microsoft.com/office/officeart/2018/2/layout/IconLabelList"/>
    <dgm:cxn modelId="{69F80CB0-B7FB-484C-A2B6-679E772A77B9}" type="presOf" srcId="{24835B50-BF72-47D7-89AE-E0A106FB2CB5}" destId="{AE48FFDD-CFE1-49F2-9A8F-9F99A4139371}" srcOrd="0" destOrd="0" presId="urn:microsoft.com/office/officeart/2018/2/layout/IconLabelList"/>
    <dgm:cxn modelId="{59908BB0-D17E-46C9-A1C7-57BA99DA3B3A}" type="presOf" srcId="{AF8247CB-508F-415E-BFF4-FC7E16BB30EF}" destId="{8CAAC8D4-FE68-4214-8474-2FE3AD6A9C97}" srcOrd="0" destOrd="0" presId="urn:microsoft.com/office/officeart/2018/2/layout/IconLabelList"/>
    <dgm:cxn modelId="{8AC35ABD-6452-455A-BE9E-9FB3951EA2AA}" srcId="{AF8247CB-508F-415E-BFF4-FC7E16BB30EF}" destId="{24835B50-BF72-47D7-89AE-E0A106FB2CB5}" srcOrd="6" destOrd="0" parTransId="{D49542CB-128D-4BC1-8EC5-7201591B1B7C}" sibTransId="{D620A01C-2F1B-4B2A-96C0-7C5F79285FD8}"/>
    <dgm:cxn modelId="{689A14DD-0934-4ADB-9AE5-A75C18116C72}" srcId="{AF8247CB-508F-415E-BFF4-FC7E16BB30EF}" destId="{2FDA3E66-7E6E-49B2-A477-D21E791D6FE8}" srcOrd="4" destOrd="0" parTransId="{D78E3F69-3052-442E-95B7-DE9A118E9906}" sibTransId="{02D5ABFC-A508-4421-91FC-6D85FC82020A}"/>
    <dgm:cxn modelId="{6A97CDE0-0AF6-45AD-909D-547F39320DD0}" srcId="{AF8247CB-508F-415E-BFF4-FC7E16BB30EF}" destId="{805F765E-F6A5-48E9-BCDE-37A5096A1F70}" srcOrd="2" destOrd="0" parTransId="{505820CE-FF74-4E41-8D56-98C8FA35F346}" sibTransId="{B2AF1963-89E0-4D40-891D-6412BBA9671A}"/>
    <dgm:cxn modelId="{3E555DEF-EA23-4AA2-A5A3-FEAF28276554}" srcId="{AF8247CB-508F-415E-BFF4-FC7E16BB30EF}" destId="{C16054F3-1978-4735-8EB0-84609BF35DD4}" srcOrd="0" destOrd="0" parTransId="{D7F444FE-6B67-4817-A45F-B92480398C62}" sibTransId="{DAAD7BF1-7012-4EAC-872E-566467E6A9E6}"/>
    <dgm:cxn modelId="{7C21945E-7267-A94A-B7C0-3638400E8EF6}" type="presParOf" srcId="{8CAAC8D4-FE68-4214-8474-2FE3AD6A9C97}" destId="{F3E5B369-CF1C-4E95-AD21-4C5A4D0AA40E}" srcOrd="0" destOrd="0" presId="urn:microsoft.com/office/officeart/2018/2/layout/IconLabelList"/>
    <dgm:cxn modelId="{4B9FE7E9-A619-0D4E-B114-3F162FA7422F}" type="presParOf" srcId="{F3E5B369-CF1C-4E95-AD21-4C5A4D0AA40E}" destId="{040B0730-A813-4160-A4A3-FBA3A4B69430}" srcOrd="0" destOrd="0" presId="urn:microsoft.com/office/officeart/2018/2/layout/IconLabelList"/>
    <dgm:cxn modelId="{2A0BEA61-D58C-3E4F-A15B-63C02F400BF9}" type="presParOf" srcId="{F3E5B369-CF1C-4E95-AD21-4C5A4D0AA40E}" destId="{1C8DFDCB-CA6B-49A1-AC1B-E3D5C2BA1E53}" srcOrd="1" destOrd="0" presId="urn:microsoft.com/office/officeart/2018/2/layout/IconLabelList"/>
    <dgm:cxn modelId="{D1080293-48F9-F747-BC84-C8F1BFA42F5D}" type="presParOf" srcId="{F3E5B369-CF1C-4E95-AD21-4C5A4D0AA40E}" destId="{67EE208A-4DDF-4202-9A5A-874B9C587939}" srcOrd="2" destOrd="0" presId="urn:microsoft.com/office/officeart/2018/2/layout/IconLabelList"/>
    <dgm:cxn modelId="{26D99DF8-14F7-D840-B54C-39AD6A6DA216}" type="presParOf" srcId="{8CAAC8D4-FE68-4214-8474-2FE3AD6A9C97}" destId="{C6E1EEC4-EF86-4D5D-9841-58EA4A2AD9CF}" srcOrd="1" destOrd="0" presId="urn:microsoft.com/office/officeart/2018/2/layout/IconLabelList"/>
    <dgm:cxn modelId="{D25B9883-686A-3846-824C-E417C8A3532E}" type="presParOf" srcId="{8CAAC8D4-FE68-4214-8474-2FE3AD6A9C97}" destId="{8A5CFAC0-E77E-47A4-8FB9-89CFFCA43A7E}" srcOrd="2" destOrd="0" presId="urn:microsoft.com/office/officeart/2018/2/layout/IconLabelList"/>
    <dgm:cxn modelId="{2DFF02B5-3CDE-2C4A-8604-915DCA85C15A}" type="presParOf" srcId="{8A5CFAC0-E77E-47A4-8FB9-89CFFCA43A7E}" destId="{1B985BBC-813F-4BFC-AA08-F9F87EE06808}" srcOrd="0" destOrd="0" presId="urn:microsoft.com/office/officeart/2018/2/layout/IconLabelList"/>
    <dgm:cxn modelId="{D9EE5B60-77B0-1840-B7E6-AD4E9AACFFCB}" type="presParOf" srcId="{8A5CFAC0-E77E-47A4-8FB9-89CFFCA43A7E}" destId="{DB1B7B9C-ADC6-4931-85DC-44220B2A0FA8}" srcOrd="1" destOrd="0" presId="urn:microsoft.com/office/officeart/2018/2/layout/IconLabelList"/>
    <dgm:cxn modelId="{75382F74-337C-6743-9243-F13F46F03752}" type="presParOf" srcId="{8A5CFAC0-E77E-47A4-8FB9-89CFFCA43A7E}" destId="{3834062B-E69D-45DF-9156-A984A9BFBB12}" srcOrd="2" destOrd="0" presId="urn:microsoft.com/office/officeart/2018/2/layout/IconLabelList"/>
    <dgm:cxn modelId="{917C697A-D7FE-4349-A822-A586610B44E8}" type="presParOf" srcId="{8CAAC8D4-FE68-4214-8474-2FE3AD6A9C97}" destId="{0003BB60-6C24-4C67-8B59-8A998CFA753C}" srcOrd="3" destOrd="0" presId="urn:microsoft.com/office/officeart/2018/2/layout/IconLabelList"/>
    <dgm:cxn modelId="{5B017FAF-ED27-FE4B-B972-A03846E7E568}" type="presParOf" srcId="{8CAAC8D4-FE68-4214-8474-2FE3AD6A9C97}" destId="{DC3CAE1B-AFEF-4421-98D6-79790063F098}" srcOrd="4" destOrd="0" presId="urn:microsoft.com/office/officeart/2018/2/layout/IconLabelList"/>
    <dgm:cxn modelId="{3D4E291C-C416-1446-8D50-B0EBCC79D7FC}" type="presParOf" srcId="{DC3CAE1B-AFEF-4421-98D6-79790063F098}" destId="{FB9845C8-085F-41A2-8590-4AE26F04320A}" srcOrd="0" destOrd="0" presId="urn:microsoft.com/office/officeart/2018/2/layout/IconLabelList"/>
    <dgm:cxn modelId="{B92A0045-21D0-C74A-852F-297847FDD088}" type="presParOf" srcId="{DC3CAE1B-AFEF-4421-98D6-79790063F098}" destId="{8AF950D2-4584-43E8-A47F-6F24F15EA335}" srcOrd="1" destOrd="0" presId="urn:microsoft.com/office/officeart/2018/2/layout/IconLabelList"/>
    <dgm:cxn modelId="{3535BB90-9D75-6545-9006-799157C9D26E}" type="presParOf" srcId="{DC3CAE1B-AFEF-4421-98D6-79790063F098}" destId="{295E60C9-955E-499C-9416-997D764725B7}" srcOrd="2" destOrd="0" presId="urn:microsoft.com/office/officeart/2018/2/layout/IconLabelList"/>
    <dgm:cxn modelId="{7639A0D2-E2B1-7C46-9781-979A2404549E}" type="presParOf" srcId="{8CAAC8D4-FE68-4214-8474-2FE3AD6A9C97}" destId="{E1F73395-42DA-4730-91FC-1B36819EA18D}" srcOrd="5" destOrd="0" presId="urn:microsoft.com/office/officeart/2018/2/layout/IconLabelList"/>
    <dgm:cxn modelId="{BBA2FE2F-1139-7048-A96E-B70D461480B2}" type="presParOf" srcId="{8CAAC8D4-FE68-4214-8474-2FE3AD6A9C97}" destId="{1F75F22D-AF60-4328-818F-559B9DB389BD}" srcOrd="6" destOrd="0" presId="urn:microsoft.com/office/officeart/2018/2/layout/IconLabelList"/>
    <dgm:cxn modelId="{FC01D9F4-3430-2449-9614-07B0A077BDA6}" type="presParOf" srcId="{1F75F22D-AF60-4328-818F-559B9DB389BD}" destId="{21F90553-700E-4B7F-8BCD-959BD4A15906}" srcOrd="0" destOrd="0" presId="urn:microsoft.com/office/officeart/2018/2/layout/IconLabelList"/>
    <dgm:cxn modelId="{1A18A8F0-6F31-454E-A2E5-377D393A77A7}" type="presParOf" srcId="{1F75F22D-AF60-4328-818F-559B9DB389BD}" destId="{913282EB-82F6-463E-B99F-2F968DD71064}" srcOrd="1" destOrd="0" presId="urn:microsoft.com/office/officeart/2018/2/layout/IconLabelList"/>
    <dgm:cxn modelId="{9F9E81C0-493A-1444-9338-483B426FCA0C}" type="presParOf" srcId="{1F75F22D-AF60-4328-818F-559B9DB389BD}" destId="{34319A9E-4989-4B17-A7B9-FC621053B475}" srcOrd="2" destOrd="0" presId="urn:microsoft.com/office/officeart/2018/2/layout/IconLabelList"/>
    <dgm:cxn modelId="{19BDB96D-C852-A744-8326-BD8724B70F1F}" type="presParOf" srcId="{8CAAC8D4-FE68-4214-8474-2FE3AD6A9C97}" destId="{3D45FF9F-B07C-44E4-BDFF-9F05C58FCF41}" srcOrd="7" destOrd="0" presId="urn:microsoft.com/office/officeart/2018/2/layout/IconLabelList"/>
    <dgm:cxn modelId="{872B3115-8962-714F-8D8A-33FAC0ABCC40}" type="presParOf" srcId="{8CAAC8D4-FE68-4214-8474-2FE3AD6A9C97}" destId="{B55E0FAE-749F-43DB-843D-F7026CED4FC5}" srcOrd="8" destOrd="0" presId="urn:microsoft.com/office/officeart/2018/2/layout/IconLabelList"/>
    <dgm:cxn modelId="{12F2DC24-A426-404E-9DF5-94C88A367E0E}" type="presParOf" srcId="{B55E0FAE-749F-43DB-843D-F7026CED4FC5}" destId="{3D630E0B-9100-4E44-A1D8-5A469B6CBFD6}" srcOrd="0" destOrd="0" presId="urn:microsoft.com/office/officeart/2018/2/layout/IconLabelList"/>
    <dgm:cxn modelId="{1DB51E7D-35F7-9149-AE05-7A7CF7876A89}" type="presParOf" srcId="{B55E0FAE-749F-43DB-843D-F7026CED4FC5}" destId="{4D52454D-EDD9-48CF-BB5F-D23FB8033F4C}" srcOrd="1" destOrd="0" presId="urn:microsoft.com/office/officeart/2018/2/layout/IconLabelList"/>
    <dgm:cxn modelId="{66EB9506-36C4-DE4F-AB27-0FB0E13E046A}" type="presParOf" srcId="{B55E0FAE-749F-43DB-843D-F7026CED4FC5}" destId="{12A49D02-83DE-4C31-AEE6-CE24684064FB}" srcOrd="2" destOrd="0" presId="urn:microsoft.com/office/officeart/2018/2/layout/IconLabelList"/>
    <dgm:cxn modelId="{6760800F-0852-0C4A-8ACB-83927138CD7E}" type="presParOf" srcId="{8CAAC8D4-FE68-4214-8474-2FE3AD6A9C97}" destId="{B90A5127-B4F2-450C-A922-DD3C0AC76CBA}" srcOrd="9" destOrd="0" presId="urn:microsoft.com/office/officeart/2018/2/layout/IconLabelList"/>
    <dgm:cxn modelId="{79F4C4CC-556F-B549-B2A4-E9E52CB0741C}" type="presParOf" srcId="{8CAAC8D4-FE68-4214-8474-2FE3AD6A9C97}" destId="{F84C67C0-7FF5-482B-BCFC-2DB186D63582}" srcOrd="10" destOrd="0" presId="urn:microsoft.com/office/officeart/2018/2/layout/IconLabelList"/>
    <dgm:cxn modelId="{DD108F3A-4461-EB4D-9EEC-8417C89A5A8B}" type="presParOf" srcId="{F84C67C0-7FF5-482B-BCFC-2DB186D63582}" destId="{232590D8-16ED-4CE2-B07C-597FA71B3287}" srcOrd="0" destOrd="0" presId="urn:microsoft.com/office/officeart/2018/2/layout/IconLabelList"/>
    <dgm:cxn modelId="{EBA88606-CB05-C842-BFAC-503F97B89D8F}" type="presParOf" srcId="{F84C67C0-7FF5-482B-BCFC-2DB186D63582}" destId="{74B57FC0-2C6C-4067-B44A-2A85450C8B24}" srcOrd="1" destOrd="0" presId="urn:microsoft.com/office/officeart/2018/2/layout/IconLabelList"/>
    <dgm:cxn modelId="{6B04A196-78D7-B149-AA18-482855996EA1}" type="presParOf" srcId="{F84C67C0-7FF5-482B-BCFC-2DB186D63582}" destId="{024D0B33-3E5D-46C1-852F-4014A1C53FD7}" srcOrd="2" destOrd="0" presId="urn:microsoft.com/office/officeart/2018/2/layout/IconLabelList"/>
    <dgm:cxn modelId="{62B45DEC-E190-1742-A451-0F060E765365}" type="presParOf" srcId="{8CAAC8D4-FE68-4214-8474-2FE3AD6A9C97}" destId="{D2F10056-F1D5-4DE9-9803-3EB375772585}" srcOrd="11" destOrd="0" presId="urn:microsoft.com/office/officeart/2018/2/layout/IconLabelList"/>
    <dgm:cxn modelId="{AA6E852A-E1FD-A345-AEDB-81D61A61B287}" type="presParOf" srcId="{8CAAC8D4-FE68-4214-8474-2FE3AD6A9C97}" destId="{94723102-11A6-4093-952B-FD8531BCEAEA}" srcOrd="12" destOrd="0" presId="urn:microsoft.com/office/officeart/2018/2/layout/IconLabelList"/>
    <dgm:cxn modelId="{785F580A-0760-FE47-9235-94A93BDBC110}" type="presParOf" srcId="{94723102-11A6-4093-952B-FD8531BCEAEA}" destId="{D87F3D97-0E8F-4A61-95DA-F8A73890C16F}" srcOrd="0" destOrd="0" presId="urn:microsoft.com/office/officeart/2018/2/layout/IconLabelList"/>
    <dgm:cxn modelId="{12C05DE9-B7F6-9849-8D75-F49F787E435A}" type="presParOf" srcId="{94723102-11A6-4093-952B-FD8531BCEAEA}" destId="{4CDA00C7-4BA1-40B2-A057-CE2FB051D21D}" srcOrd="1" destOrd="0" presId="urn:microsoft.com/office/officeart/2018/2/layout/IconLabelList"/>
    <dgm:cxn modelId="{0085DACB-2E4A-9049-BB19-62ED153EC94A}" type="presParOf" srcId="{94723102-11A6-4093-952B-FD8531BCEAEA}" destId="{AE48FFDD-CFE1-49F2-9A8F-9F99A4139371}" srcOrd="2" destOrd="0" presId="urn:microsoft.com/office/officeart/2018/2/layout/IconLabelList"/>
    <dgm:cxn modelId="{59069A0D-00E3-8B4C-B64F-263C3A7A3BFC}" type="presParOf" srcId="{8CAAC8D4-FE68-4214-8474-2FE3AD6A9C97}" destId="{DE509D8C-BD26-4C5E-82CC-9D62F2837771}" srcOrd="13" destOrd="0" presId="urn:microsoft.com/office/officeart/2018/2/layout/IconLabelList"/>
    <dgm:cxn modelId="{84BB4176-1523-0E47-8E7A-D32512D729F7}" type="presParOf" srcId="{8CAAC8D4-FE68-4214-8474-2FE3AD6A9C97}" destId="{A75BB129-D973-4BE1-9498-7D9B11658524}" srcOrd="14" destOrd="0" presId="urn:microsoft.com/office/officeart/2018/2/layout/IconLabelList"/>
    <dgm:cxn modelId="{FD30698A-4D8F-CE4A-8FFC-F04C9891FA97}" type="presParOf" srcId="{A75BB129-D973-4BE1-9498-7D9B11658524}" destId="{E6F1C334-D3D0-4085-AABA-88FBFD58ED39}" srcOrd="0" destOrd="0" presId="urn:microsoft.com/office/officeart/2018/2/layout/IconLabelList"/>
    <dgm:cxn modelId="{9E2198E1-735E-574C-8F3F-7A54941F1020}" type="presParOf" srcId="{A75BB129-D973-4BE1-9498-7D9B11658524}" destId="{256A34E6-DC0E-478D-AD4F-470B86D39EAD}" srcOrd="1" destOrd="0" presId="urn:microsoft.com/office/officeart/2018/2/layout/IconLabelList"/>
    <dgm:cxn modelId="{62B73914-E020-5642-8E0A-D427D4A94C4F}" type="presParOf" srcId="{A75BB129-D973-4BE1-9498-7D9B11658524}" destId="{F3B8D4B4-2C02-434D-BD60-39AD9BFF5766}" srcOrd="2" destOrd="0" presId="urn:microsoft.com/office/officeart/2018/2/layout/IconLabel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5A710-DB51-4E4E-AF22-926E69686E5A}">
      <dsp:nvSpPr>
        <dsp:cNvPr id="0" name=""/>
        <dsp:cNvSpPr/>
      </dsp:nvSpPr>
      <dsp:spPr>
        <a:xfrm>
          <a:off x="738477" y="10376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A613F-F4FD-4AD2-A983-E90F706E00A2}">
      <dsp:nvSpPr>
        <dsp:cNvPr id="0" name=""/>
        <dsp:cNvSpPr/>
      </dsp:nvSpPr>
      <dsp:spPr>
        <a:xfrm>
          <a:off x="78583"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kern="1200" dirty="0">
              <a:latin typeface="Century Schoolbook" panose="02040604050505020304" pitchFamily="18" charset="0"/>
            </a:rPr>
            <a:t>Transport vers l’UQO</a:t>
          </a:r>
          <a:endParaRPr lang="en-US" sz="2300" kern="1200" dirty="0">
            <a:latin typeface="Century Schoolbook" panose="02040604050505020304" pitchFamily="18" charset="0"/>
          </a:endParaRPr>
        </a:p>
      </dsp:txBody>
      <dsp:txXfrm>
        <a:off x="78583" y="2435142"/>
        <a:ext cx="2399612" cy="720000"/>
      </dsp:txXfrm>
    </dsp:sp>
    <dsp:sp modelId="{0B33FFBE-B836-4E85-B6D0-CB1990A2DA43}">
      <dsp:nvSpPr>
        <dsp:cNvPr id="0" name=""/>
        <dsp:cNvSpPr/>
      </dsp:nvSpPr>
      <dsp:spPr>
        <a:xfrm>
          <a:off x="3558022" y="10376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2E040-1BF3-4F4A-943C-9C6C90381114}">
      <dsp:nvSpPr>
        <dsp:cNvPr id="0" name=""/>
        <dsp:cNvSpPr/>
      </dsp:nvSpPr>
      <dsp:spPr>
        <a:xfrm>
          <a:off x="2898129"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kern="1200" dirty="0">
              <a:latin typeface="Century Schoolbook" panose="02040604050505020304" pitchFamily="18" charset="0"/>
              <a:hlinkClick xmlns:r="http://schemas.openxmlformats.org/officeDocument/2006/relationships" r:id="rId5"/>
            </a:rPr>
            <a:t>Logement </a:t>
          </a:r>
          <a:endParaRPr lang="en-US" sz="2300" kern="1200" dirty="0">
            <a:latin typeface="Century Schoolbook" panose="02040604050505020304" pitchFamily="18" charset="0"/>
          </a:endParaRPr>
        </a:p>
      </dsp:txBody>
      <dsp:txXfrm>
        <a:off x="2898129" y="2435142"/>
        <a:ext cx="2399612" cy="720000"/>
      </dsp:txXfrm>
    </dsp:sp>
    <dsp:sp modelId="{4A35D86A-7D14-4C4A-BCE6-E56C9F178310}">
      <dsp:nvSpPr>
        <dsp:cNvPr id="0" name=""/>
        <dsp:cNvSpPr/>
      </dsp:nvSpPr>
      <dsp:spPr>
        <a:xfrm>
          <a:off x="6377567" y="1037662"/>
          <a:ext cx="1079825" cy="107982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269F3-16DC-4AEB-B26A-9FE3AC48A8ED}">
      <dsp:nvSpPr>
        <dsp:cNvPr id="0" name=""/>
        <dsp:cNvSpPr/>
      </dsp:nvSpPr>
      <dsp:spPr>
        <a:xfrm>
          <a:off x="5717674"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i="1" u="sng" kern="1200" dirty="0">
              <a:latin typeface="Century Schoolbook" panose="02040604050505020304" pitchFamily="18" charset="0"/>
              <a:hlinkClick xmlns:r="http://schemas.openxmlformats.org/officeDocument/2006/relationships" r:id="rId8"/>
            </a:rPr>
            <a:t>Découvrez l’UQO et l’Outaouais</a:t>
          </a:r>
          <a:endParaRPr lang="en-US" sz="2300" kern="1200" dirty="0">
            <a:latin typeface="Century Schoolbook" panose="02040604050505020304" pitchFamily="18" charset="0"/>
          </a:endParaRPr>
        </a:p>
      </dsp:txBody>
      <dsp:txXfrm>
        <a:off x="5717674" y="2435142"/>
        <a:ext cx="239961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B0730-A813-4160-A4A3-FBA3A4B69430}">
      <dsp:nvSpPr>
        <dsp:cNvPr id="0" name=""/>
        <dsp:cNvSpPr/>
      </dsp:nvSpPr>
      <dsp:spPr>
        <a:xfrm>
          <a:off x="474522" y="354139"/>
          <a:ext cx="628066" cy="628066"/>
        </a:xfrm>
        <a:prstGeom prst="foldedCorner">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EE208A-4DDF-4202-9A5A-874B9C587939}">
      <dsp:nvSpPr>
        <dsp:cNvPr id="0" name=""/>
        <dsp:cNvSpPr/>
      </dsp:nvSpPr>
      <dsp:spPr>
        <a:xfrm>
          <a:off x="90704"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Obtenir vos documents d’immigration</a:t>
          </a:r>
          <a:endParaRPr lang="en-US" sz="1200" kern="1200" dirty="0">
            <a:latin typeface="Century Schoolbook" panose="02040604050505020304" pitchFamily="18" charset="0"/>
          </a:endParaRPr>
        </a:p>
      </dsp:txBody>
      <dsp:txXfrm>
        <a:off x="90704" y="1233774"/>
        <a:ext cx="1395703" cy="645512"/>
      </dsp:txXfrm>
    </dsp:sp>
    <dsp:sp modelId="{1B985BBC-813F-4BFC-AA08-F9F87EE06808}">
      <dsp:nvSpPr>
        <dsp:cNvPr id="0" name=""/>
        <dsp:cNvSpPr/>
      </dsp:nvSpPr>
      <dsp:spPr>
        <a:xfrm>
          <a:off x="2114473" y="354139"/>
          <a:ext cx="628066" cy="6280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834062B-E69D-45DF-9156-A984A9BFBB12}">
      <dsp:nvSpPr>
        <dsp:cNvPr id="0" name=""/>
        <dsp:cNvSpPr/>
      </dsp:nvSpPr>
      <dsp:spPr>
        <a:xfrm>
          <a:off x="1730655"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Arriver quelques jours avant le début des cours pour faire votre quarantaine, s’il y a lieu</a:t>
          </a:r>
          <a:endParaRPr lang="en-US" sz="1100" kern="1200" dirty="0">
            <a:latin typeface="Century Schoolbook" panose="02040604050505020304" pitchFamily="18" charset="0"/>
          </a:endParaRPr>
        </a:p>
      </dsp:txBody>
      <dsp:txXfrm>
        <a:off x="1730655" y="1233774"/>
        <a:ext cx="1395703" cy="645512"/>
      </dsp:txXfrm>
    </dsp:sp>
    <dsp:sp modelId="{FB9845C8-085F-41A2-8590-4AE26F04320A}">
      <dsp:nvSpPr>
        <dsp:cNvPr id="0" name=""/>
        <dsp:cNvSpPr/>
      </dsp:nvSpPr>
      <dsp:spPr>
        <a:xfrm>
          <a:off x="3754425" y="354139"/>
          <a:ext cx="628066" cy="6280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5E60C9-955E-499C-9416-997D764725B7}">
      <dsp:nvSpPr>
        <dsp:cNvPr id="0" name=""/>
        <dsp:cNvSpPr/>
      </dsp:nvSpPr>
      <dsp:spPr>
        <a:xfrm>
          <a:off x="3370606"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Atelier</a:t>
          </a:r>
        </a:p>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 « Organisation des études à l’UQO » </a:t>
          </a:r>
        </a:p>
        <a:p>
          <a:pPr marL="0" lvl="0" indent="0" algn="ctr" defTabSz="511175">
            <a:lnSpc>
              <a:spcPct val="100000"/>
            </a:lnSpc>
            <a:spcBef>
              <a:spcPct val="0"/>
            </a:spcBef>
            <a:spcAft>
              <a:spcPct val="35000"/>
            </a:spcAft>
            <a:buNone/>
          </a:pPr>
          <a:r>
            <a:rPr lang="fr-CA" sz="1150" b="1" kern="1200" dirty="0">
              <a:latin typeface="Century Schoolbook" panose="02040604050505020304" pitchFamily="18" charset="0"/>
            </a:rPr>
            <a:t>31 août 2022</a:t>
          </a:r>
          <a:endParaRPr lang="en-US" sz="1150" kern="1200" dirty="0">
            <a:latin typeface="Century Schoolbook" panose="02040604050505020304" pitchFamily="18" charset="0"/>
          </a:endParaRPr>
        </a:p>
      </dsp:txBody>
      <dsp:txXfrm>
        <a:off x="3370606" y="1233774"/>
        <a:ext cx="1395703" cy="645512"/>
      </dsp:txXfrm>
    </dsp:sp>
    <dsp:sp modelId="{21F90553-700E-4B7F-8BCD-959BD4A15906}">
      <dsp:nvSpPr>
        <dsp:cNvPr id="0" name=""/>
        <dsp:cNvSpPr/>
      </dsp:nvSpPr>
      <dsp:spPr>
        <a:xfrm>
          <a:off x="5423853" y="354139"/>
          <a:ext cx="628066" cy="628066"/>
        </a:xfrm>
        <a:prstGeom prst="smileyFac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4319A9E-4989-4B17-A7B9-FC621053B475}">
      <dsp:nvSpPr>
        <dsp:cNvPr id="0" name=""/>
        <dsp:cNvSpPr/>
      </dsp:nvSpPr>
      <dsp:spPr>
        <a:xfrm>
          <a:off x="5010557" y="1233774"/>
          <a:ext cx="1454657"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Journée d’accueil </a:t>
          </a:r>
        </a:p>
        <a:p>
          <a:pPr marL="0" lvl="0" indent="0" algn="ctr" defTabSz="533400">
            <a:lnSpc>
              <a:spcPct val="100000"/>
            </a:lnSpc>
            <a:spcBef>
              <a:spcPct val="0"/>
            </a:spcBef>
            <a:spcAft>
              <a:spcPct val="35000"/>
            </a:spcAft>
            <a:buNone/>
          </a:pPr>
          <a:r>
            <a:rPr lang="fr-CA" sz="1200" b="1" kern="1200" dirty="0">
              <a:latin typeface="Century Schoolbook" panose="02040604050505020304" pitchFamily="18" charset="0"/>
            </a:rPr>
            <a:t>1</a:t>
          </a:r>
          <a:r>
            <a:rPr lang="fr-CA" sz="1200" b="1" kern="1200" baseline="30000" dirty="0">
              <a:latin typeface="Century Schoolbook" panose="02040604050505020304" pitchFamily="18" charset="0"/>
            </a:rPr>
            <a:t>er</a:t>
          </a:r>
          <a:r>
            <a:rPr lang="fr-CA" sz="1200" b="1" kern="1200" dirty="0">
              <a:latin typeface="Century Schoolbook" panose="02040604050505020304" pitchFamily="18" charset="0"/>
            </a:rPr>
            <a:t> septembre 2022</a:t>
          </a:r>
          <a:endParaRPr lang="en-US" sz="1200" kern="1200" dirty="0">
            <a:latin typeface="Century Schoolbook" panose="02040604050505020304" pitchFamily="18" charset="0"/>
          </a:endParaRPr>
        </a:p>
      </dsp:txBody>
      <dsp:txXfrm>
        <a:off x="5010557" y="1233774"/>
        <a:ext cx="1454657" cy="645512"/>
      </dsp:txXfrm>
    </dsp:sp>
    <dsp:sp modelId="{3D630E0B-9100-4E44-A1D8-5A469B6CBFD6}">
      <dsp:nvSpPr>
        <dsp:cNvPr id="0" name=""/>
        <dsp:cNvSpPr/>
      </dsp:nvSpPr>
      <dsp:spPr>
        <a:xfrm>
          <a:off x="7093281" y="354139"/>
          <a:ext cx="628066" cy="6280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2A49D02-83DE-4C31-AEE6-CE24684064FB}">
      <dsp:nvSpPr>
        <dsp:cNvPr id="0" name=""/>
        <dsp:cNvSpPr/>
      </dsp:nvSpPr>
      <dsp:spPr>
        <a:xfrm>
          <a:off x="6709463"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Début du trimestre  </a:t>
          </a:r>
          <a:r>
            <a:rPr lang="fr-CA" sz="1200" b="1" kern="1200" dirty="0">
              <a:latin typeface="Century Schoolbook" panose="02040604050505020304" pitchFamily="18" charset="0"/>
            </a:rPr>
            <a:t>6 septembre 2022</a:t>
          </a:r>
          <a:endParaRPr lang="en-US" sz="1200" kern="1200" dirty="0">
            <a:latin typeface="Century Schoolbook" panose="02040604050505020304" pitchFamily="18" charset="0"/>
          </a:endParaRPr>
        </a:p>
      </dsp:txBody>
      <dsp:txXfrm>
        <a:off x="6709463" y="1233774"/>
        <a:ext cx="1395703" cy="645512"/>
      </dsp:txXfrm>
    </dsp:sp>
    <dsp:sp modelId="{232590D8-16ED-4CE2-B07C-597FA71B3287}">
      <dsp:nvSpPr>
        <dsp:cNvPr id="0" name=""/>
        <dsp:cNvSpPr/>
      </dsp:nvSpPr>
      <dsp:spPr>
        <a:xfrm>
          <a:off x="1973103" y="2318083"/>
          <a:ext cx="628066" cy="6280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24D0B33-3E5D-46C1-852F-4014A1C53FD7}">
      <dsp:nvSpPr>
        <dsp:cNvPr id="0" name=""/>
        <dsp:cNvSpPr/>
      </dsp:nvSpPr>
      <dsp:spPr>
        <a:xfrm>
          <a:off x="1556785" y="3005421"/>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Date limite d’inscription</a:t>
          </a:r>
        </a:p>
        <a:p>
          <a:pPr marL="0" lvl="0" indent="0" algn="ctr" defTabSz="488950">
            <a:lnSpc>
              <a:spcPct val="100000"/>
            </a:lnSpc>
            <a:spcBef>
              <a:spcPct val="0"/>
            </a:spcBef>
            <a:spcAft>
              <a:spcPct val="35000"/>
            </a:spcAft>
            <a:buNone/>
          </a:pPr>
          <a:r>
            <a:rPr lang="fr-CA" sz="1100" b="1" kern="1200" dirty="0">
              <a:latin typeface="Century Schoolbook" panose="02040604050505020304" pitchFamily="18" charset="0"/>
            </a:rPr>
            <a:t>13 septembre 2022</a:t>
          </a:r>
          <a:endParaRPr lang="en-US" sz="1100" kern="1200" dirty="0">
            <a:latin typeface="Century Schoolbook" panose="02040604050505020304" pitchFamily="18" charset="0"/>
          </a:endParaRPr>
        </a:p>
      </dsp:txBody>
      <dsp:txXfrm>
        <a:off x="1556785" y="3005421"/>
        <a:ext cx="1395703" cy="645512"/>
      </dsp:txXfrm>
    </dsp:sp>
    <dsp:sp modelId="{D87F3D97-0E8F-4A61-95DA-F8A73890C16F}">
      <dsp:nvSpPr>
        <dsp:cNvPr id="0" name=""/>
        <dsp:cNvSpPr/>
      </dsp:nvSpPr>
      <dsp:spPr>
        <a:xfrm>
          <a:off x="3573046" y="2270865"/>
          <a:ext cx="628066" cy="628066"/>
        </a:xfrm>
        <a:prstGeom prst="rect">
          <a:avLst/>
        </a:prstGeom>
        <a:blipFill>
          <a:blip xmlns:r="http://schemas.openxmlformats.org/officeDocument/2006/relationships" r:embed="rId13">
            <a:duotone>
              <a:prstClr val="black"/>
              <a:schemeClr val="accent2">
                <a:tint val="45000"/>
                <a:satMod val="400000"/>
              </a:schemeClr>
            </a:duotone>
            <a:extLst>
              <a:ext uri="{96DAC541-7B7A-43D3-8B79-37D633B846F1}">
                <asvg:svgBlip xmlns:asvg="http://schemas.microsoft.com/office/drawing/2016/SVG/main" r:embed="rId14"/>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E48FFDD-CFE1-49F2-9A8F-9F99A4139371}">
      <dsp:nvSpPr>
        <dsp:cNvPr id="0" name=""/>
        <dsp:cNvSpPr/>
      </dsp:nvSpPr>
      <dsp:spPr>
        <a:xfrm>
          <a:off x="3189228" y="3150500"/>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Fin du trimestre: </a:t>
          </a:r>
        </a:p>
        <a:p>
          <a:pPr marL="0" lvl="0" indent="0" algn="ctr" defTabSz="511175">
            <a:lnSpc>
              <a:spcPct val="100000"/>
            </a:lnSpc>
            <a:spcBef>
              <a:spcPct val="0"/>
            </a:spcBef>
            <a:spcAft>
              <a:spcPct val="35000"/>
            </a:spcAft>
            <a:buNone/>
          </a:pPr>
          <a:r>
            <a:rPr lang="fr-CA" sz="1150" b="1" kern="1200" dirty="0">
              <a:latin typeface="Century Schoolbook" panose="02040604050505020304" pitchFamily="18" charset="0"/>
            </a:rPr>
            <a:t>19 décembre 2022</a:t>
          </a:r>
          <a:endParaRPr lang="en-US" sz="1150" kern="1200" dirty="0">
            <a:latin typeface="Century Schoolbook" panose="02040604050505020304" pitchFamily="18" charset="0"/>
          </a:endParaRPr>
        </a:p>
      </dsp:txBody>
      <dsp:txXfrm>
        <a:off x="3189228" y="3150500"/>
        <a:ext cx="1395703" cy="645512"/>
      </dsp:txXfrm>
    </dsp:sp>
    <dsp:sp modelId="{E6F1C334-D3D0-4085-AABA-88FBFD58ED39}">
      <dsp:nvSpPr>
        <dsp:cNvPr id="0" name=""/>
        <dsp:cNvSpPr/>
      </dsp:nvSpPr>
      <dsp:spPr>
        <a:xfrm>
          <a:off x="5463540" y="2313473"/>
          <a:ext cx="628066" cy="62806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3B8D4B4-2C02-434D-BD60-39AD9BFF5766}">
      <dsp:nvSpPr>
        <dsp:cNvPr id="0" name=""/>
        <dsp:cNvSpPr/>
      </dsp:nvSpPr>
      <dsp:spPr>
        <a:xfrm>
          <a:off x="4862006" y="3136573"/>
          <a:ext cx="1817414" cy="81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Communiquer avec le BÉÉI du BR à votre arrivée: </a:t>
          </a:r>
          <a:r>
            <a:rPr lang="fr-CA" sz="1200" kern="1200" dirty="0">
              <a:latin typeface="Century Schoolbook" panose="02040604050505020304" pitchFamily="18" charset="0"/>
              <a:hlinkClick xmlns:r="http://schemas.openxmlformats.org/officeDocument/2006/relationships" r:id="rId17"/>
            </a:rPr>
            <a:t>international@uqo.ca</a:t>
          </a:r>
          <a:r>
            <a:rPr lang="fr-CA" sz="1200" kern="1200" dirty="0">
              <a:latin typeface="Century Schoolbook" panose="02040604050505020304" pitchFamily="18" charset="0"/>
            </a:rPr>
            <a:t> </a:t>
          </a:r>
          <a:endParaRPr lang="en-US" sz="1200" kern="1200" dirty="0">
            <a:latin typeface="Century Schoolbook" panose="02040604050505020304" pitchFamily="18" charset="0"/>
          </a:endParaRPr>
        </a:p>
      </dsp:txBody>
      <dsp:txXfrm>
        <a:off x="4862006" y="3136573"/>
        <a:ext cx="1817414" cy="81612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361A5D2-820D-45AF-B2C3-73EF7655F65B}" type="datetimeFigureOut">
              <a:rPr lang="fr-CA" smtClean="0"/>
              <a:t>2022-05-12</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AD7F9F-B992-49D9-8EF7-6F67CD60F24C}" type="slidenum">
              <a:rPr lang="fr-CA" smtClean="0"/>
              <a:t>‹N°›</a:t>
            </a:fld>
            <a:endParaRPr lang="fr-CA"/>
          </a:p>
        </p:txBody>
      </p:sp>
    </p:spTree>
    <p:extLst>
      <p:ext uri="{BB962C8B-B14F-4D97-AF65-F5344CB8AC3E}">
        <p14:creationId xmlns:p14="http://schemas.microsoft.com/office/powerpoint/2010/main" val="422051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ic.gc.ca/francais/visiter/visas.asp" TargetMode="External"/><Relationship Id="rId3" Type="http://schemas.openxmlformats.org/officeDocument/2006/relationships/hyperlink" Target="https://www.quebec.ca/education/etudier-quebec/demande-selection-temporaire" TargetMode="External"/><Relationship Id="rId7" Type="http://schemas.openxmlformats.org/officeDocument/2006/relationships/hyperlink" Target="https://www.etsmtl.ca/activites-et-services-aux-etudiants/soutien-etudiants-internationaux/immigr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ic.gc.ca/francais/visiter/biometrie.asp" TargetMode="External"/><Relationship Id="rId5" Type="http://schemas.openxmlformats.org/officeDocument/2006/relationships/hyperlink" Target="https://www.canada.ca/fr/immigration-refugies-citoyennete/services/etudier-canada/permis-etudes/presenter-demande.html" TargetMode="External"/><Relationship Id="rId4" Type="http://schemas.openxmlformats.org/officeDocument/2006/relationships/hyperlink" Target="https://uqo.ca/international/formalites-satisfaire-pour-etudier-quebec-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3200" dirty="0"/>
              <a:t>Certaines règles fédérales peuvent différer des règles provinciales et territoriales. Notamment, vous pouvez être tenu de porter un masque dans les transports en commun de certaines provinces. Dans un tel cas, suivez les règles les plus strictes.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2</a:t>
            </a:fld>
            <a:endParaRPr lang="fr-CA"/>
          </a:p>
        </p:txBody>
      </p:sp>
    </p:spTree>
    <p:extLst>
      <p:ext uri="{BB962C8B-B14F-4D97-AF65-F5344CB8AC3E}">
        <p14:creationId xmlns:p14="http://schemas.microsoft.com/office/powerpoint/2010/main" val="81539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Century Gothic" panose="020B0502020202020204" pitchFamily="34" charset="0"/>
              </a:rPr>
              <a:t>1- Avoir un passeport valide</a:t>
            </a:r>
          </a:p>
          <a:p>
            <a:pPr marL="68580" indent="0">
              <a:buNone/>
            </a:pPr>
            <a:r>
              <a:rPr lang="fr-CA" sz="1200" b="0" i="0" dirty="0">
                <a:solidFill>
                  <a:srgbClr val="292728"/>
                </a:solidFill>
                <a:effectLst/>
                <a:latin typeface="Century Gothic" panose="020B0502020202020204" pitchFamily="34" charset="0"/>
              </a:rPr>
              <a:t>La validité d’un permis d’études canadien ne dépassera pas la date d’expiration de votre passeport.</a:t>
            </a:r>
          </a:p>
          <a:p>
            <a:pPr marL="68580" indent="0">
              <a:buNone/>
            </a:pPr>
            <a:endParaRPr lang="fr-CA" sz="1200" b="0" i="0" dirty="0">
              <a:solidFill>
                <a:srgbClr val="292728"/>
              </a:solidFill>
              <a:effectLst/>
              <a:latin typeface="Century Gothic" panose="020B0502020202020204" pitchFamily="34" charset="0"/>
            </a:endParaRPr>
          </a:p>
          <a:p>
            <a:r>
              <a:rPr lang="fr-CA" b="1" dirty="0">
                <a:latin typeface="Century Gothic" panose="020B0502020202020204" pitchFamily="34" charset="0"/>
              </a:rPr>
              <a:t>2- demander un </a:t>
            </a:r>
            <a:r>
              <a:rPr lang="fr-CA" b="1" dirty="0">
                <a:latin typeface="Century Gothic" panose="020B0502020202020204" pitchFamily="34" charset="0"/>
                <a:hlinkClick r:id="rId3"/>
              </a:rPr>
              <a:t>CAQ</a:t>
            </a:r>
            <a:endParaRPr lang="fr-CA" b="1" dirty="0">
              <a:latin typeface="Century Gothic" panose="020B0502020202020204" pitchFamily="34" charset="0"/>
            </a:endParaRPr>
          </a:p>
          <a:p>
            <a:pPr marL="68580" indent="0">
              <a:buNone/>
            </a:pPr>
            <a:r>
              <a:rPr lang="fr-CA" sz="1200" dirty="0">
                <a:latin typeface="Century Gothic" panose="020B0502020202020204" pitchFamily="34" charset="0"/>
              </a:rPr>
              <a:t>Cette démarche doit être entreprise dès la réception de la lettre d’admission. </a:t>
            </a:r>
            <a:r>
              <a:rPr lang="fr-CA" sz="1200" dirty="0">
                <a:latin typeface="Century Gothic" panose="020B0502020202020204" pitchFamily="34" charset="0"/>
                <a:hlinkClick r:id="rId4"/>
              </a:rPr>
              <a:t>Voir la procédure dans notre site internet</a:t>
            </a:r>
            <a:r>
              <a:rPr lang="fr-CA" sz="1200" dirty="0">
                <a:latin typeface="Century Gothic" panose="020B0502020202020204" pitchFamily="34" charset="0"/>
              </a:rPr>
              <a:t> ; </a:t>
            </a:r>
            <a:r>
              <a:rPr lang="fr-CA" b="1" dirty="0"/>
              <a:t>Assurez-vous que vos informations personnelles sont exactes (nom, prénom, date de naissance, etc.) - Vous devrez inclure dans votre demande de permis d'études une copie de la</a:t>
            </a:r>
            <a:r>
              <a:rPr lang="fr-CA" b="1" i="1" dirty="0"/>
              <a:t> Décision d'admission</a:t>
            </a:r>
            <a:r>
              <a:rPr lang="fr-CA" b="1" dirty="0"/>
              <a:t> ainsi qu'une</a:t>
            </a:r>
            <a:r>
              <a:rPr lang="fr-CA" b="1" i="1" dirty="0"/>
              <a:t> </a:t>
            </a:r>
            <a:r>
              <a:rPr lang="fr-CA" b="1" dirty="0"/>
              <a:t>copie du document</a:t>
            </a:r>
            <a:r>
              <a:rPr lang="fr-CA" b="1" i="1" dirty="0"/>
              <a:t> Renseignements supplémentaires à la Décision d'admission</a:t>
            </a:r>
            <a:endParaRPr lang="fr-CA" sz="1200" b="1" dirty="0">
              <a:latin typeface="Century Gothic" panose="020B0502020202020204" pitchFamily="34" charset="0"/>
            </a:endParaRPr>
          </a:p>
          <a:p>
            <a:pPr marL="68580" indent="0">
              <a:buNone/>
            </a:pPr>
            <a:endParaRPr lang="fr-CA" sz="1200" b="1" dirty="0">
              <a:latin typeface="Century Gothic" panose="020B0502020202020204" pitchFamily="34" charset="0"/>
            </a:endParaRPr>
          </a:p>
          <a:p>
            <a:r>
              <a:rPr lang="fr-CA" b="1" dirty="0">
                <a:latin typeface="Century Gothic" panose="020B0502020202020204" pitchFamily="34" charset="0"/>
              </a:rPr>
              <a:t>3- demander un </a:t>
            </a:r>
            <a:r>
              <a:rPr lang="fr-CA" b="1" dirty="0">
                <a:latin typeface="Century Gothic" panose="020B0502020202020204" pitchFamily="34" charset="0"/>
                <a:hlinkClick r:id="rId5"/>
              </a:rPr>
              <a:t>permis d’études </a:t>
            </a:r>
            <a:r>
              <a:rPr lang="fr-CA" dirty="0">
                <a:latin typeface="Century Gothic" panose="020B0502020202020204" pitchFamily="34" charset="0"/>
              </a:rPr>
              <a:t>et un permis de stage coop (programme coop)</a:t>
            </a:r>
          </a:p>
          <a:p>
            <a:pPr marL="68580" indent="0">
              <a:buNone/>
            </a:pPr>
            <a:r>
              <a:rPr lang="fr-CA" b="0" i="0" dirty="0">
                <a:solidFill>
                  <a:srgbClr val="292728"/>
                </a:solidFill>
                <a:effectLst/>
                <a:latin typeface="Century Gothic" panose="020B0502020202020204" pitchFamily="34" charset="0"/>
              </a:rPr>
              <a:t> </a:t>
            </a:r>
            <a:r>
              <a:rPr lang="fr-CA" sz="1200" b="0" i="0" dirty="0">
                <a:solidFill>
                  <a:srgbClr val="292728"/>
                </a:solidFill>
                <a:effectLst/>
                <a:latin typeface="Century Gothic" panose="020B0502020202020204" pitchFamily="34" charset="0"/>
              </a:rPr>
              <a:t>Cette démarche doit être entreprise dès la réception de la lettre d’approbation du CAQ. </a:t>
            </a:r>
            <a:r>
              <a:rPr lang="fr-CA" sz="1200" dirty="0">
                <a:latin typeface="Century Gothic" panose="020B0502020202020204" pitchFamily="34" charset="0"/>
                <a:hlinkClick r:id="rId4"/>
              </a:rPr>
              <a:t>Voir la procédure dans notre site internet</a:t>
            </a:r>
            <a:endParaRPr lang="fr-CA" sz="1200" dirty="0">
              <a:latin typeface="Century Gothic" panose="020B0502020202020204" pitchFamily="34" charset="0"/>
            </a:endParaRPr>
          </a:p>
          <a:p>
            <a:r>
              <a:rPr lang="fr-CA" sz="1400" b="1" dirty="0">
                <a:latin typeface="Century Gothic" panose="020B0502020202020204" pitchFamily="34" charset="0"/>
              </a:rPr>
              <a:t>4- fournir vos données biométriques</a:t>
            </a:r>
          </a:p>
          <a:p>
            <a:pPr marL="68580" indent="0" algn="l">
              <a:buNone/>
            </a:pPr>
            <a:r>
              <a:rPr lang="fr-CA" b="0" i="0" dirty="0">
                <a:solidFill>
                  <a:srgbClr val="292728"/>
                </a:solidFill>
                <a:effectLst/>
                <a:latin typeface="Century Gothic" panose="020B0502020202020204" pitchFamily="34" charset="0"/>
              </a:rPr>
              <a:t>Les données biométriques (photos et empreintes) sont valides pour 10 ans. </a:t>
            </a:r>
            <a:r>
              <a:rPr lang="fr-CA" b="0" i="0" u="none" strike="noStrike" dirty="0">
                <a:solidFill>
                  <a:srgbClr val="0065A3"/>
                </a:solidFill>
                <a:effectLst/>
                <a:latin typeface="Century Gothic" panose="020B0502020202020204" pitchFamily="34" charset="0"/>
                <a:hlinkClick r:id="rId6"/>
              </a:rPr>
              <a:t>Vérifiez qui a besoin de fournir ses données biométriques.</a:t>
            </a:r>
            <a:endParaRPr lang="fr-CA" b="0" i="0" dirty="0">
              <a:solidFill>
                <a:srgbClr val="292728"/>
              </a:solidFill>
              <a:effectLst/>
              <a:latin typeface="Century Gothic" panose="020B0502020202020204" pitchFamily="34" charset="0"/>
            </a:endParaRPr>
          </a:p>
          <a:p>
            <a:pPr marR="0" lvl="0" fontAlgn="auto">
              <a:lnSpc>
                <a:spcPct val="80000"/>
              </a:lnSpc>
              <a:spcAft>
                <a:spcPts val="0"/>
              </a:spcAft>
              <a:tabLst/>
              <a:defRPr/>
            </a:pPr>
            <a:endParaRPr lang="fr-CA" dirty="0">
              <a:latin typeface="Century Gothic" panose="020B0502020202020204" pitchFamily="34" charset="0"/>
            </a:endParaRPr>
          </a:p>
          <a:p>
            <a:pPr marR="0" lvl="0" fontAlgn="auto">
              <a:lnSpc>
                <a:spcPct val="80000"/>
              </a:lnSpc>
              <a:spcAft>
                <a:spcPts val="0"/>
              </a:spcAft>
              <a:tabLst/>
              <a:defRPr/>
            </a:pPr>
            <a:r>
              <a:rPr lang="fr-CA" b="1" dirty="0">
                <a:latin typeface="Century Gothic" panose="020B0502020202020204" pitchFamily="34" charset="0"/>
              </a:rPr>
              <a:t>5- </a:t>
            </a:r>
            <a:r>
              <a:rPr lang="fr-CA" sz="1400" b="1" dirty="0">
                <a:latin typeface="Century Gothic" panose="020B0502020202020204" pitchFamily="34" charset="0"/>
              </a:rPr>
              <a:t>Obtenir un visa de résident temporaire (VTR) ou une autorisation de voyage électronique (AVE)</a:t>
            </a:r>
            <a:endParaRPr lang="fr-CA" sz="1400" b="1" dirty="0">
              <a:latin typeface="Century Gothic" panose="020B0502020202020204" pitchFamily="34" charset="0"/>
              <a:hlinkClick r:id="rId7">
                <a:extLst>
                  <a:ext uri="{A12FA001-AC4F-418D-AE19-62706E023703}">
                    <ahyp:hlinkClr xmlns:ahyp="http://schemas.microsoft.com/office/drawing/2018/hyperlinkcolor" val="tx"/>
                  </a:ext>
                </a:extLst>
              </a:hlinkClick>
            </a:endParaRPr>
          </a:p>
          <a:p>
            <a:pPr marL="68580" marR="0" lvl="0" indent="0" algn="l" defTabSz="914400" rtl="0" eaLnBrk="1" fontAlgn="auto" latinLnBrk="0" hangingPunct="1">
              <a:lnSpc>
                <a:spcPct val="100000"/>
              </a:lnSpc>
              <a:spcBef>
                <a:spcPct val="20000"/>
              </a:spcBef>
              <a:spcAft>
                <a:spcPts val="0"/>
              </a:spcAft>
              <a:buClr>
                <a:srgbClr val="629DD1"/>
              </a:buClr>
              <a:buSzPct val="76000"/>
              <a:buNone/>
              <a:tabLst/>
              <a:defRPr/>
            </a:pPr>
            <a:r>
              <a:rPr kumimoji="0" lang="fr-CA" b="0" i="0" u="none" strike="noStrike" kern="1200" cap="none" spc="0" normalizeH="0" baseline="0" noProof="0" dirty="0">
                <a:ln>
                  <a:noFill/>
                </a:ln>
                <a:solidFill>
                  <a:srgbClr val="292728"/>
                </a:solidFill>
                <a:effectLst/>
                <a:uLnTx/>
                <a:uFillTx/>
                <a:latin typeface="Century Gothic" panose="020B0502020202020204" pitchFamily="34" charset="0"/>
              </a:rPr>
              <a:t>Si vous avez besoin d’un </a:t>
            </a:r>
            <a:r>
              <a:rPr kumimoji="0" lang="fr-CA" b="0" i="0" u="none" strike="noStrike" kern="1200" cap="none" spc="0" normalizeH="0" baseline="0" noProof="0" dirty="0">
                <a:ln>
                  <a:noFill/>
                </a:ln>
                <a:solidFill>
                  <a:srgbClr val="0065A3"/>
                </a:solidFill>
                <a:effectLst/>
                <a:uLnTx/>
                <a:uFillTx/>
                <a:latin typeface="Century Gothic" panose="020B0502020202020204" pitchFamily="34" charset="0"/>
                <a:hlinkClick r:id="rId8"/>
              </a:rPr>
              <a:t>visa de résident temporaire</a:t>
            </a:r>
            <a:r>
              <a:rPr kumimoji="0" lang="fr-CA" b="0" i="0" u="none" strike="noStrike" kern="1200" cap="none" spc="0" normalizeH="0" baseline="0" noProof="0" dirty="0">
                <a:ln>
                  <a:noFill/>
                </a:ln>
                <a:solidFill>
                  <a:srgbClr val="292728"/>
                </a:solidFill>
                <a:effectLst/>
                <a:uLnTx/>
                <a:uFillTx/>
                <a:latin typeface="Century Gothic" panose="020B0502020202020204" pitchFamily="34" charset="0"/>
              </a:rPr>
              <a:t> pour entrer au Canada, selon votre pays de citoyenneté, Il sera émis avec le permis d’études, sans frais additionnels.</a:t>
            </a:r>
          </a:p>
          <a:p>
            <a:pPr marL="68580" marR="0" lvl="0" indent="0" algn="l" defTabSz="914400" rtl="0" eaLnBrk="1" fontAlgn="auto" latinLnBrk="0" hangingPunct="1">
              <a:lnSpc>
                <a:spcPct val="100000"/>
              </a:lnSpc>
              <a:spcBef>
                <a:spcPct val="20000"/>
              </a:spcBef>
              <a:spcAft>
                <a:spcPts val="0"/>
              </a:spcAft>
              <a:buClr>
                <a:srgbClr val="629DD1"/>
              </a:buClr>
              <a:buSzPct val="76000"/>
              <a:buNone/>
              <a:tabLst/>
              <a:defRPr/>
            </a:pPr>
            <a:r>
              <a:rPr lang="fr-CA" dirty="0">
                <a:solidFill>
                  <a:srgbClr val="292728"/>
                </a:solidFill>
                <a:latin typeface="Century Gothic" panose="020B0502020202020204" pitchFamily="34" charset="0"/>
              </a:rPr>
              <a:t>Si vous provenez d’un pays qui exige une AVE, elle sera émise avec votre permis d'études, sans frais additionnels.</a:t>
            </a:r>
          </a:p>
          <a:p>
            <a:pPr marL="68580" indent="0">
              <a:buNone/>
            </a:pPr>
            <a:endParaRPr lang="fr-CA" sz="1200" dirty="0">
              <a:latin typeface="Century Gothic" panose="020B0502020202020204" pitchFamily="34" charset="0"/>
            </a:endParaRP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6</a:t>
            </a:fld>
            <a:endParaRPr lang="fr-CA"/>
          </a:p>
        </p:txBody>
      </p:sp>
    </p:spTree>
    <p:extLst>
      <p:ext uri="{BB962C8B-B14F-4D97-AF65-F5344CB8AC3E}">
        <p14:creationId xmlns:p14="http://schemas.microsoft.com/office/powerpoint/2010/main" val="24002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vous parle plus en détail d’</a:t>
            </a:r>
            <a:r>
              <a:rPr lang="fr-CA" dirty="0" err="1"/>
              <a:t>ArriveCAN</a:t>
            </a:r>
            <a:r>
              <a:rPr lang="fr-CA" dirty="0"/>
              <a:t> dans une prochaine diapo</a:t>
            </a:r>
          </a:p>
          <a:p>
            <a:r>
              <a:rPr lang="fr-CA" dirty="0"/>
              <a:t>Planifier votre quarantaine au Canada : vous êtes testé positive lors d’un test aléatoire; ou l’agent des services frontaliers déclare que vous n’êtes pas admissible comme entièrement vaccinés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7</a:t>
            </a:fld>
            <a:endParaRPr lang="fr-CA"/>
          </a:p>
        </p:txBody>
      </p:sp>
    </p:spTree>
    <p:extLst>
      <p:ext uri="{BB962C8B-B14F-4D97-AF65-F5344CB8AC3E}">
        <p14:creationId xmlns:p14="http://schemas.microsoft.com/office/powerpoint/2010/main" val="348843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Autres conditions : CAQ, permis d’études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8</a:t>
            </a:fld>
            <a:endParaRPr lang="fr-CA"/>
          </a:p>
        </p:txBody>
      </p:sp>
    </p:spTree>
    <p:extLst>
      <p:ext uri="{BB962C8B-B14F-4D97-AF65-F5344CB8AC3E}">
        <p14:creationId xmlns:p14="http://schemas.microsoft.com/office/powerpoint/2010/main" val="24381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L’admissibilité sera déterminée par l’agent des  services frontaliers </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9</a:t>
            </a:fld>
            <a:endParaRPr lang="fr-CA"/>
          </a:p>
        </p:txBody>
      </p:sp>
    </p:spTree>
    <p:extLst>
      <p:ext uri="{BB962C8B-B14F-4D97-AF65-F5344CB8AC3E}">
        <p14:creationId xmlns:p14="http://schemas.microsoft.com/office/powerpoint/2010/main" val="259654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Documents de voyages  :</a:t>
            </a:r>
            <a:r>
              <a:rPr lang="fr-CA" b="0" dirty="0"/>
              <a:t> passeport, décision d’admission, </a:t>
            </a:r>
            <a:r>
              <a:rPr lang="fr-CA" b="0" dirty="0" err="1"/>
              <a:t>etc</a:t>
            </a:r>
            <a:r>
              <a:rPr lang="fr-CA" b="0" dirty="0"/>
              <a:t>)</a:t>
            </a:r>
            <a:endParaRPr lang="fr-CA" dirty="0"/>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10</a:t>
            </a:fld>
            <a:endParaRPr lang="fr-CA"/>
          </a:p>
        </p:txBody>
      </p:sp>
    </p:spTree>
    <p:extLst>
      <p:ext uri="{BB962C8B-B14F-4D97-AF65-F5344CB8AC3E}">
        <p14:creationId xmlns:p14="http://schemas.microsoft.com/office/powerpoint/2010/main" val="218148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11</a:t>
            </a:fld>
            <a:endParaRPr lang="fr-CA"/>
          </a:p>
        </p:txBody>
      </p:sp>
    </p:spTree>
    <p:extLst>
      <p:ext uri="{BB962C8B-B14F-4D97-AF65-F5344CB8AC3E}">
        <p14:creationId xmlns:p14="http://schemas.microsoft.com/office/powerpoint/2010/main" val="199779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ça peut être difficile de se retrouver seul et confiné lorsqu’on arrive dans un nouveau pays : trouver des moyens de meubler votre temps( livres, regarder des films, parler au téléphone avec vos amis et vos </a:t>
            </a:r>
            <a:r>
              <a:rPr lang="fr-CA" dirty="0" err="1"/>
              <a:t>parents,etc</a:t>
            </a:r>
            <a:r>
              <a:rPr lang="fr-CA" dirty="0"/>
              <a:t>) </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12</a:t>
            </a:fld>
            <a:endParaRPr lang="fr-CA"/>
          </a:p>
        </p:txBody>
      </p:sp>
    </p:spTree>
    <p:extLst>
      <p:ext uri="{BB962C8B-B14F-4D97-AF65-F5344CB8AC3E}">
        <p14:creationId xmlns:p14="http://schemas.microsoft.com/office/powerpoint/2010/main" val="40192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16</a:t>
            </a:fld>
            <a:endParaRPr lang="fr-CA"/>
          </a:p>
        </p:txBody>
      </p:sp>
    </p:spTree>
    <p:extLst>
      <p:ext uri="{BB962C8B-B14F-4D97-AF65-F5344CB8AC3E}">
        <p14:creationId xmlns:p14="http://schemas.microsoft.com/office/powerpoint/2010/main" val="57471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CA"/>
              <a:t>Modifier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60018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67913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356201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08561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40146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50728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8" name="Footer Placeholder 7"/>
          <p:cNvSpPr>
            <a:spLocks noGrp="1"/>
          </p:cNvSpPr>
          <p:nvPr>
            <p:ph type="ftr" sz="quarter" idx="11"/>
          </p:nvPr>
        </p:nvSpPr>
        <p:spPr/>
        <p:txBody>
          <a:bodyPr/>
          <a:lstStyle/>
          <a:p>
            <a:endParaRPr lang="fr-CA" dirty="0"/>
          </a:p>
        </p:txBody>
      </p:sp>
      <p:sp>
        <p:nvSpPr>
          <p:cNvPr id="9" name="Slide Number Placeholder 8"/>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34848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4" name="Footer Placeholder 3"/>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9202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7991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88604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37C559A1-59D5-4D56-B0DC-4A9B1BD9779B}" type="datetimeFigureOut">
              <a:rPr lang="fr-CA" smtClean="0"/>
              <a:t>2022-05-12</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305841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559A1-59D5-4D56-B0DC-4A9B1BD9779B}" type="datetimeFigureOut">
              <a:rPr lang="fr-CA" smtClean="0"/>
              <a:t>2022-05-12</a:t>
            </a:fld>
            <a:endParaRPr lang="fr-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64342-A5F4-4648-8624-58F4A3180245}" type="slidenum">
              <a:rPr lang="fr-CA" smtClean="0"/>
              <a:t>‹N°›</a:t>
            </a:fld>
            <a:endParaRPr lang="fr-CA" dirty="0"/>
          </a:p>
        </p:txBody>
      </p:sp>
    </p:spTree>
    <p:extLst>
      <p:ext uri="{BB962C8B-B14F-4D97-AF65-F5344CB8AC3E}">
        <p14:creationId xmlns:p14="http://schemas.microsoft.com/office/powerpoint/2010/main" val="12806899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6.xml"/><Relationship Id="rId7" Type="http://schemas.openxmlformats.org/officeDocument/2006/relationships/notesSlide" Target="../notesSlides/notesSlide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6.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51.xml"/><Relationship Id="rId7" Type="http://schemas.openxmlformats.org/officeDocument/2006/relationships/slideLayout" Target="../slideLayouts/slideLayout2.xml"/><Relationship Id="rId12" Type="http://schemas.microsoft.com/office/2007/relationships/diagramDrawing" Target="../diagrams/drawing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diagramColors" Target="../diagrams/colors1.xml"/><Relationship Id="rId5" Type="http://schemas.openxmlformats.org/officeDocument/2006/relationships/tags" Target="../tags/tag53.xml"/><Relationship Id="rId10" Type="http://schemas.openxmlformats.org/officeDocument/2006/relationships/diagramQuickStyle" Target="../diagrams/quickStyle1.xml"/><Relationship Id="rId4" Type="http://schemas.openxmlformats.org/officeDocument/2006/relationships/tags" Target="../tags/tag52.xml"/><Relationship Id="rId9"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hyperlink" Target="https://etudier.uqo.ca/horaire" TargetMode="External"/><Relationship Id="rId5" Type="http://schemas.openxmlformats.org/officeDocument/2006/relationships/tags" Target="../tags/tag59.xml"/><Relationship Id="rId10" Type="http://schemas.openxmlformats.org/officeDocument/2006/relationships/hyperlink" Target="mailto:international@uqo.ca" TargetMode="External"/><Relationship Id="rId4" Type="http://schemas.openxmlformats.org/officeDocument/2006/relationships/tags" Target="../tags/tag58.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18.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diagramQuickStyle" Target="../diagrams/quickStyle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diagramLayout" Target="../diagrams/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diagramData" Target="../diagrams/data2.xml"/><Relationship Id="rId5" Type="http://schemas.openxmlformats.org/officeDocument/2006/relationships/tags" Target="../tags/tag78.xml"/><Relationship Id="rId15" Type="http://schemas.microsoft.com/office/2007/relationships/diagramDrawing" Target="../diagrams/drawing2.xml"/><Relationship Id="rId10" Type="http://schemas.openxmlformats.org/officeDocument/2006/relationships/slideLayout" Target="../slideLayouts/slideLayout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anada.ca/fr/immigration-refugies-citoyennete/services/coronavirus-covid19.html" TargetMode="External"/><Relationship Id="rId3" Type="http://schemas.openxmlformats.org/officeDocument/2006/relationships/tags" Target="../tags/tag85.xml"/><Relationship Id="rId7" Type="http://schemas.openxmlformats.org/officeDocument/2006/relationships/hyperlink" Target="https://uqo.ca/international" TargetMode="External"/><Relationship Id="rId12" Type="http://schemas.openxmlformats.org/officeDocument/2006/relationships/hyperlink" Target="https://www.quebec.ca/sante/problemes-de-sante/a-z/coronavirus-2019/"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https://uqo.ca/covid-19" TargetMode="External"/><Relationship Id="rId11" Type="http://schemas.openxmlformats.org/officeDocument/2006/relationships/hyperlink" Target="https://www.canada.ca/fr/sante-publique/services/maladies/maladie-coronavirus-covid-19.html" TargetMode="External"/><Relationship Id="rId5" Type="http://schemas.openxmlformats.org/officeDocument/2006/relationships/slideLayout" Target="../slideLayouts/slideLayout2.xml"/><Relationship Id="rId10" Type="http://schemas.openxmlformats.org/officeDocument/2006/relationships/hyperlink" Target="https://www.cbsa-asfc.gc.ca/services/covid/menu-fra.html" TargetMode="External"/><Relationship Id="rId4" Type="http://schemas.openxmlformats.org/officeDocument/2006/relationships/tags" Target="../tags/tag86.xml"/><Relationship Id="rId9" Type="http://schemas.openxmlformats.org/officeDocument/2006/relationships/hyperlink" Target="https://www.canada.ca/fr/sante-publique/services/publications/maladies-et-affections/2019-nouveau-coronavirus-fiche-information.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8" Type="http://schemas.openxmlformats.org/officeDocument/2006/relationships/hyperlink" Target="https://uqo.ca/covid-19" TargetMode="Externa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hyperlink" Target="https://voyage.gc.ca/voyage-covid/voyage-restrictions/exemptions?utm_source=travel-covid_travel-restrictions_entering-canada-checklist&amp;utm_medium=redirect&amp;utm_content=fr" TargetMode="External"/><Relationship Id="rId4" Type="http://schemas.openxmlformats.org/officeDocument/2006/relationships/tags" Target="../tags/tag8.xml"/><Relationship Id="rId9" Type="http://schemas.openxmlformats.org/officeDocument/2006/relationships/hyperlink" Target="https://www.canada.ca/fr/immigration-refugies-citoyennete/services/coronavirus-covid19/visiteurs-travailleurs-temporaires-etudiant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anada.ca/fr/immigration-refugies-citoyennete/services/coronavirus-covid19/etudiants/approuve-eed.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hyperlink" Target="https://ircc.canada.ca/francais/visiter/biometrie.asp"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s://www.cic.gc.ca/francais/visiter/visas.asp" TargetMode="Externa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hyperlink" Target="https://uqo.ca/international/formalites-satisfaire-pour-etudier-quebec-0" TargetMode="External"/><Relationship Id="rId3" Type="http://schemas.openxmlformats.org/officeDocument/2006/relationships/tags" Target="../tags/tag17.xml"/><Relationship Id="rId7" Type="http://schemas.openxmlformats.org/officeDocument/2006/relationships/hyperlink" Target="https://www.quebec.ca/education/etudier-quebec/demande-selection-temporaire" TargetMode="External"/><Relationship Id="rId12" Type="http://schemas.openxmlformats.org/officeDocument/2006/relationships/hyperlink" Target="https://www.etsmtl.ca/activites-et-services-aux-etudiants/soutien-etudiants-internationaux/immigratio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2.xml"/><Relationship Id="rId11" Type="http://schemas.openxmlformats.org/officeDocument/2006/relationships/hyperlink" Target="https://www.cic.gc.ca/francais/visiter/visas.asp" TargetMode="External"/><Relationship Id="rId5" Type="http://schemas.openxmlformats.org/officeDocument/2006/relationships/slideLayout" Target="../slideLayouts/slideLayout2.xml"/><Relationship Id="rId10" Type="http://schemas.openxmlformats.org/officeDocument/2006/relationships/hyperlink" Target="https://www.cic.gc.ca/francais/visiter/biometrie.asp" TargetMode="External"/><Relationship Id="rId4" Type="http://schemas.openxmlformats.org/officeDocument/2006/relationships/tags" Target="../tags/tag18.xml"/><Relationship Id="rId9" Type="http://schemas.openxmlformats.org/officeDocument/2006/relationships/hyperlink" Target="https://www.canada.ca/fr/immigration-refugies-citoyennete/services/etudier-canada/permis-etudes/presenter-demande.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uqo.ca/international/automne-2021-etudiants-admis-dans-le-cadre-du-programme-quebecois-dechanges-etudiants" TargetMode="External"/><Relationship Id="rId3" Type="http://schemas.openxmlformats.org/officeDocument/2006/relationships/tags" Target="../tags/tag21.xml"/><Relationship Id="rId7" Type="http://schemas.openxmlformats.org/officeDocument/2006/relationships/hyperlink" Target="https://voyage.gc.ca/voyage-covid/voyage-restrictions/visiteurs-travailleurs-etudiants?_ga=2.105279302.474480414.1630413389-730634484.1612978534#etudiants" TargetMode="Externa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4.svg"/><Relationship Id="rId5" Type="http://schemas.openxmlformats.org/officeDocument/2006/relationships/tags" Target="../tags/tag27.xml"/><Relationship Id="rId10" Type="http://schemas.openxmlformats.org/officeDocument/2006/relationships/image" Target="../media/image3.png"/><Relationship Id="rId4" Type="http://schemas.openxmlformats.org/officeDocument/2006/relationships/tags" Target="../tags/tag26.xml"/><Relationship Id="rId9" Type="http://schemas.openxmlformats.org/officeDocument/2006/relationships/hyperlink" Target="https://voyage.gc.ca/voyage-covid/voyage-restrictions/voyageurs-vaccines-covid-entrent-canada#etapes-vaccin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anada.ca/fr/sante-publique/services/maladies/maladie-coronavirus-covid-19/arrivecan.html" TargetMode="External"/><Relationship Id="rId3" Type="http://schemas.openxmlformats.org/officeDocument/2006/relationships/tags" Target="../tags/tag31.xml"/><Relationship Id="rId7" Type="http://schemas.openxmlformats.org/officeDocument/2006/relationships/notesSlide" Target="../notesSlides/notesSlide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3422212"/>
            <a:ext cx="5256584" cy="2398713"/>
          </a:xfrm>
        </p:spPr>
        <p:txBody>
          <a:bodyPr>
            <a:normAutofit/>
          </a:bodyPr>
          <a:lstStyle/>
          <a:p>
            <a:pPr algn="ctr"/>
            <a:r>
              <a:rPr lang="fr-CA" sz="1600" b="1" dirty="0">
                <a:solidFill>
                  <a:srgbClr val="0070C0"/>
                </a:solidFill>
                <a:latin typeface="Century Schoolbook" panose="02040604050505020304" pitchFamily="18" charset="0"/>
                <a:cs typeface="Times New Roman" panose="02020603050405020304" pitchFamily="18" charset="0"/>
              </a:rPr>
              <a:t>Bienvenue à la rencontre d’information sur le Web pour les nouveaux étudiants internationaux – PQÉÉ du BCI </a:t>
            </a:r>
            <a:br>
              <a:rPr lang="fr-CA" sz="1600" b="1" dirty="0">
                <a:solidFill>
                  <a:srgbClr val="0070C0"/>
                </a:solidFill>
                <a:latin typeface="Century Schoolbook" panose="02040604050505020304" pitchFamily="18" charset="0"/>
                <a:cs typeface="Times New Roman" panose="02020603050405020304" pitchFamily="18" charset="0"/>
              </a:rPr>
            </a:br>
            <a:r>
              <a:rPr lang="fr-CA" sz="1600" b="1" dirty="0">
                <a:solidFill>
                  <a:srgbClr val="0070C0"/>
                </a:solidFill>
                <a:latin typeface="Century Schoolbook" panose="02040604050505020304" pitchFamily="18" charset="0"/>
                <a:cs typeface="Times New Roman" panose="02020603050405020304" pitchFamily="18" charset="0"/>
              </a:rPr>
              <a:t>2022-2023</a:t>
            </a:r>
            <a:br>
              <a:rPr lang="fr-CA" sz="1600" dirty="0">
                <a:solidFill>
                  <a:srgbClr val="0070C0"/>
                </a:solidFill>
                <a:latin typeface="Century Schoolbook" panose="02040604050505020304" pitchFamily="18" charset="0"/>
                <a:cs typeface="Times New Roman" panose="02020603050405020304" pitchFamily="18" charset="0"/>
              </a:rPr>
            </a:br>
            <a:endParaRPr lang="fr-CA" sz="1600" dirty="0">
              <a:solidFill>
                <a:srgbClr val="0070C0"/>
              </a:solidFill>
              <a:latin typeface="Century Schoolbook" panose="02040604050505020304" pitchFamily="18" charset="0"/>
              <a:cs typeface="Times New Roman" panose="02020603050405020304" pitchFamily="18" charset="0"/>
            </a:endParaRPr>
          </a:p>
        </p:txBody>
      </p:sp>
      <p:sp>
        <p:nvSpPr>
          <p:cNvPr id="3" name="Espace réservé du contenu 2"/>
          <p:cNvSpPr>
            <a:spLocks noGrp="1"/>
          </p:cNvSpPr>
          <p:nvPr>
            <p:ph idx="1"/>
            <p:custDataLst>
              <p:tags r:id="rId2"/>
            </p:custDataLst>
          </p:nvPr>
        </p:nvSpPr>
        <p:spPr>
          <a:xfrm>
            <a:off x="5652120" y="3707824"/>
            <a:ext cx="3096344" cy="2605345"/>
          </a:xfrm>
        </p:spPr>
        <p:txBody>
          <a:bodyPr anchor="ctr">
            <a:normAutofit fontScale="85000" lnSpcReduction="10000"/>
          </a:bodyPr>
          <a:lstStyle/>
          <a:p>
            <a:pPr marL="0" indent="0">
              <a:buNone/>
            </a:pPr>
            <a:br>
              <a:rPr lang="fr-CA" sz="800" b="1" dirty="0"/>
            </a:br>
            <a:br>
              <a:rPr lang="fr-CA" sz="800" dirty="0"/>
            </a:br>
            <a:r>
              <a:rPr lang="fr-CA" sz="1700" dirty="0">
                <a:solidFill>
                  <a:srgbClr val="0070C0"/>
                </a:solidFill>
                <a:latin typeface="Century Schoolbook" panose="02040604050505020304" pitchFamily="18" charset="0"/>
              </a:rPr>
              <a:t>Voici les sujets qui seront abordés:</a:t>
            </a:r>
          </a:p>
          <a:p>
            <a:pPr>
              <a:buFont typeface="Wingdings" pitchFamily="2" charset="2"/>
              <a:buChar char="v"/>
            </a:pPr>
            <a:r>
              <a:rPr lang="fr-CA" sz="1700" dirty="0">
                <a:solidFill>
                  <a:srgbClr val="0070C0"/>
                </a:solidFill>
                <a:latin typeface="Century Schoolbook" panose="02040604050505020304" pitchFamily="18" charset="0"/>
              </a:rPr>
              <a:t>Accueil et présentation</a:t>
            </a:r>
          </a:p>
          <a:p>
            <a:pPr>
              <a:buFont typeface="Wingdings" pitchFamily="2" charset="2"/>
              <a:buChar char="v"/>
            </a:pPr>
            <a:r>
              <a:rPr lang="fr-CA" sz="1700" dirty="0">
                <a:solidFill>
                  <a:srgbClr val="0070C0"/>
                </a:solidFill>
                <a:latin typeface="Century Schoolbook" panose="02040604050505020304" pitchFamily="18" charset="0"/>
              </a:rPr>
              <a:t>Répercussions de la COVID-19</a:t>
            </a:r>
          </a:p>
          <a:p>
            <a:pPr>
              <a:buFont typeface="Wingdings" pitchFamily="2" charset="2"/>
              <a:buChar char="v"/>
            </a:pPr>
            <a:r>
              <a:rPr lang="fr-CA" sz="1700" dirty="0">
                <a:solidFill>
                  <a:srgbClr val="0070C0"/>
                </a:solidFill>
                <a:latin typeface="Century Schoolbook" panose="02040604050505020304" pitchFamily="18" charset="0"/>
              </a:rPr>
              <a:t>Restrictions de voyage</a:t>
            </a:r>
          </a:p>
          <a:p>
            <a:pPr>
              <a:buFont typeface="Wingdings" pitchFamily="2" charset="2"/>
              <a:buChar char="v"/>
            </a:pPr>
            <a:r>
              <a:rPr lang="fr-CA" sz="1700" dirty="0">
                <a:solidFill>
                  <a:srgbClr val="0070C0"/>
                </a:solidFill>
                <a:latin typeface="Century Schoolbook" panose="02040604050505020304" pitchFamily="18" charset="0"/>
              </a:rPr>
              <a:t>Votre arrivée au Canada</a:t>
            </a:r>
          </a:p>
          <a:p>
            <a:pPr>
              <a:buFont typeface="Wingdings" pitchFamily="2" charset="2"/>
              <a:buChar char="v"/>
            </a:pPr>
            <a:r>
              <a:rPr lang="fr-CA" sz="1700" dirty="0">
                <a:solidFill>
                  <a:srgbClr val="0070C0"/>
                </a:solidFill>
                <a:latin typeface="Century Schoolbook" panose="02040604050505020304" pitchFamily="18" charset="0"/>
              </a:rPr>
              <a:t>Inscription</a:t>
            </a:r>
          </a:p>
          <a:p>
            <a:pPr>
              <a:buFont typeface="Wingdings" pitchFamily="2" charset="2"/>
              <a:buChar char="v"/>
            </a:pPr>
            <a:r>
              <a:rPr lang="fr-CA" sz="1700" dirty="0">
                <a:solidFill>
                  <a:srgbClr val="0070C0"/>
                </a:solidFill>
                <a:latin typeface="Century Schoolbook" panose="02040604050505020304" pitchFamily="18" charset="0"/>
              </a:rPr>
              <a:t>Assurances</a:t>
            </a:r>
          </a:p>
          <a:p>
            <a:pPr>
              <a:buFont typeface="Wingdings" pitchFamily="2" charset="2"/>
              <a:buChar char="v"/>
            </a:pPr>
            <a:r>
              <a:rPr lang="fr-CA" sz="1700" dirty="0">
                <a:solidFill>
                  <a:srgbClr val="0070C0"/>
                </a:solidFill>
                <a:latin typeface="Century Schoolbook" panose="02040604050505020304" pitchFamily="18" charset="0"/>
              </a:rPr>
              <a:t>Période de questions</a:t>
            </a:r>
          </a:p>
          <a:p>
            <a:pPr marL="0" indent="0">
              <a:buNone/>
            </a:pPr>
            <a:endParaRPr lang="fr-CA" sz="800" dirty="0"/>
          </a:p>
        </p:txBody>
      </p:sp>
      <p:pic>
        <p:nvPicPr>
          <p:cNvPr id="4" name="Image 3"/>
          <p:cNvPicPr>
            <a:picLocks noChangeAspect="1"/>
          </p:cNvPicPr>
          <p:nvPr>
            <p:custDataLst>
              <p:tags r:id="rId3"/>
            </p:custDataLst>
          </p:nvPr>
        </p:nvPicPr>
        <p:blipFill rotWithShape="1">
          <a:blip r:embed="rId5" cstate="print">
            <a:extLst>
              <a:ext uri="{28A0092B-C50C-407E-A947-70E740481C1C}">
                <a14:useLocalDpi xmlns:a14="http://schemas.microsoft.com/office/drawing/2010/main" val="0"/>
              </a:ext>
            </a:extLst>
          </a:blip>
          <a:srcRect r="704"/>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Tree>
    <p:extLst>
      <p:ext uri="{BB962C8B-B14F-4D97-AF65-F5344CB8AC3E}">
        <p14:creationId xmlns:p14="http://schemas.microsoft.com/office/powerpoint/2010/main" val="291085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329186" y="786426"/>
            <a:ext cx="5178918" cy="866699"/>
          </a:xfrm>
        </p:spPr>
        <p:txBody>
          <a:bodyPr anchor="b">
            <a:noAutofit/>
          </a:bodyPr>
          <a:lstStyle/>
          <a:p>
            <a:r>
              <a:rPr lang="fr-CA" sz="3200" b="1" dirty="0">
                <a:latin typeface="Century Schoolbook" panose="02040604050505020304" pitchFamily="18" charset="0"/>
              </a:rPr>
              <a:t>À l’arrivée au Canada</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4"/>
            </p:custDataLst>
          </p:nvPr>
        </p:nvSpPr>
        <p:spPr>
          <a:xfrm>
            <a:off x="473202" y="2807208"/>
            <a:ext cx="2571750" cy="3410712"/>
          </a:xfrm>
          <a:solidFill>
            <a:schemeClr val="accent1">
              <a:lumMod val="60000"/>
              <a:lumOff val="40000"/>
            </a:schemeClr>
          </a:solidFill>
        </p:spPr>
        <p:txBody>
          <a:bodyPr anchor="t">
            <a:normAutofit fontScale="92500" lnSpcReduction="20000"/>
          </a:bodyPr>
          <a:lstStyle/>
          <a:p>
            <a:pPr marL="0" indent="0">
              <a:buNone/>
            </a:pPr>
            <a:endParaRPr lang="fr-CA" sz="1000" dirty="0"/>
          </a:p>
          <a:p>
            <a:r>
              <a:rPr lang="fr-CA" sz="1800" dirty="0">
                <a:latin typeface="Century Schoolbook" panose="02040604050505020304" pitchFamily="18" charset="0"/>
              </a:rPr>
              <a:t>À l’aéroport</a:t>
            </a:r>
          </a:p>
          <a:p>
            <a:endParaRPr lang="fr-CA" sz="1000" dirty="0"/>
          </a:p>
          <a:p>
            <a:endParaRPr lang="fr-CA" sz="1000" dirty="0"/>
          </a:p>
          <a:p>
            <a:endParaRPr lang="fr-CA" sz="1000" dirty="0"/>
          </a:p>
          <a:p>
            <a:endParaRPr lang="fr-CA" sz="1000" dirty="0"/>
          </a:p>
          <a:p>
            <a:pPr marL="68580" indent="0">
              <a:buNone/>
            </a:pPr>
            <a:endParaRPr lang="fr-CA" sz="1000" dirty="0"/>
          </a:p>
          <a:p>
            <a:pPr marL="68580" indent="0">
              <a:buNone/>
            </a:pPr>
            <a:endParaRPr lang="fr-CA" sz="1000" dirty="0"/>
          </a:p>
          <a:p>
            <a:pPr marL="68580" indent="0">
              <a:buNone/>
            </a:pPr>
            <a:endParaRPr lang="fr-CA" sz="1000" dirty="0"/>
          </a:p>
          <a:p>
            <a:pPr marL="68580" indent="0">
              <a:buNone/>
            </a:pPr>
            <a:r>
              <a:rPr lang="fr-CA" sz="1500" dirty="0">
                <a:latin typeface="Century Schoolbook" panose="02040604050505020304" pitchFamily="18" charset="0"/>
              </a:rPr>
              <a:t>Test de dépistage de la COVID à votre arrivée  (sélection aléatoire)</a:t>
            </a:r>
          </a:p>
          <a:p>
            <a:pPr marL="68580" indent="0">
              <a:buNone/>
            </a:pPr>
            <a:endParaRPr lang="fr-CA" sz="1600" dirty="0"/>
          </a:p>
          <a:p>
            <a:pPr marL="68580" indent="0">
              <a:buNone/>
            </a:pPr>
            <a:endParaRPr lang="fr-CA" sz="1000" dirty="0"/>
          </a:p>
          <a:p>
            <a:pPr marL="68580" indent="0">
              <a:buNone/>
            </a:pPr>
            <a:r>
              <a:rPr lang="fr-CA" sz="1000" dirty="0"/>
              <a:t>	</a:t>
            </a:r>
          </a:p>
          <a:p>
            <a:pPr marL="0" indent="0">
              <a:buNone/>
            </a:pPr>
            <a:endParaRPr lang="fr-CA" sz="1000" dirty="0"/>
          </a:p>
        </p:txBody>
      </p:sp>
      <p:pic>
        <p:nvPicPr>
          <p:cNvPr id="4" name="Image 3">
            <a:extLst>
              <a:ext uri="{FF2B5EF4-FFF2-40B4-BE49-F238E27FC236}">
                <a16:creationId xmlns:a16="http://schemas.microsoft.com/office/drawing/2014/main" id="{D9DCFBEF-F1D1-4BD0-A068-08D74AA11C50}"/>
              </a:ext>
            </a:extLst>
          </p:cNvPr>
          <p:cNvPicPr>
            <a:picLocks noChangeAspect="1"/>
          </p:cNvPicPr>
          <p:nvPr>
            <p:custDataLst>
              <p:tags r:id="rId5"/>
            </p:custDataLst>
          </p:nvPr>
        </p:nvPicPr>
        <p:blipFill>
          <a:blip r:embed="rId8"/>
          <a:stretch>
            <a:fillRect/>
          </a:stretch>
        </p:blipFill>
        <p:spPr>
          <a:xfrm>
            <a:off x="3061200" y="2807208"/>
            <a:ext cx="5505041" cy="2871468"/>
          </a:xfrm>
          <a:prstGeom prst="rect">
            <a:avLst/>
          </a:prstGeom>
        </p:spPr>
      </p:pic>
    </p:spTree>
    <p:extLst>
      <p:ext uri="{BB962C8B-B14F-4D97-AF65-F5344CB8AC3E}">
        <p14:creationId xmlns:p14="http://schemas.microsoft.com/office/powerpoint/2010/main" val="81108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4"/>
            </p:custDataLst>
          </p:nvPr>
        </p:nvSpPr>
        <p:spPr>
          <a:xfrm>
            <a:off x="782723" y="809898"/>
            <a:ext cx="7457037" cy="1394966"/>
          </a:xfrm>
          <a:solidFill>
            <a:schemeClr val="accent2">
              <a:lumMod val="40000"/>
              <a:lumOff val="60000"/>
            </a:schemeClr>
          </a:solidFill>
          <a:ln>
            <a:solidFill>
              <a:schemeClr val="tx1"/>
            </a:solidFill>
            <a:extLst>
              <a:ext uri="{C807C97D-BFC1-408E-A445-0C87EB9F89A2}">
                <ask:lineSketchStyleProps xmlns:ask="http://schemas.microsoft.com/office/drawing/2018/sketchyshapes" xmlns="">
                  <ask:type>
                    <ask:lineSketchNone/>
                  </ask:type>
                </ask:lineSketchStyleProps>
              </a:ext>
            </a:extLst>
          </a:ln>
        </p:spPr>
        <p:txBody>
          <a:bodyPr anchor="ctr">
            <a:normAutofit/>
          </a:bodyPr>
          <a:lstStyle/>
          <a:p>
            <a:r>
              <a:rPr lang="fr-CA" sz="3600" b="1" dirty="0">
                <a:latin typeface="Century Schoolbook" panose="02040604050505020304" pitchFamily="18" charset="0"/>
              </a:rPr>
              <a:t>Si vous devez vous mettre en quarantaine…</a:t>
            </a:r>
          </a:p>
        </p:txBody>
      </p:sp>
      <p:sp>
        <p:nvSpPr>
          <p:cNvPr id="3" name="Espace réservé du contenu 2"/>
          <p:cNvSpPr>
            <a:spLocks noGrp="1"/>
          </p:cNvSpPr>
          <p:nvPr>
            <p:ph idx="1"/>
            <p:custDataLst>
              <p:tags r:id="rId5"/>
            </p:custDataLst>
          </p:nvPr>
        </p:nvSpPr>
        <p:spPr>
          <a:xfrm>
            <a:off x="564188" y="2924944"/>
            <a:ext cx="7455989" cy="3741372"/>
          </a:xfrm>
        </p:spPr>
        <p:txBody>
          <a:bodyPr anchor="ctr">
            <a:normAutofit fontScale="85000" lnSpcReduction="20000"/>
          </a:bodyPr>
          <a:lstStyle/>
          <a:p>
            <a:pPr>
              <a:buFont typeface="Wingdings" pitchFamily="2" charset="2"/>
              <a:buChar char="§"/>
            </a:pPr>
            <a:r>
              <a:rPr lang="fr-CA" sz="1800" dirty="0">
                <a:latin typeface="Century Schoolbook" panose="02040604050505020304" pitchFamily="18" charset="0"/>
              </a:rPr>
              <a:t>Ne pas sortir de votre logement pendant le délai prescrit par la Santé publique et idéalement être seul</a:t>
            </a: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Remplir l’auto-évaluation quotidienne sur </a:t>
            </a:r>
            <a:r>
              <a:rPr lang="fr-CA" sz="1800" dirty="0" err="1">
                <a:latin typeface="Century Schoolbook" panose="02040604050505020304" pitchFamily="18" charset="0"/>
              </a:rPr>
              <a:t>ArriveCAN</a:t>
            </a:r>
            <a:endParaRPr lang="fr-CA" sz="1800" dirty="0">
              <a:latin typeface="Century Schoolbook" panose="02040604050505020304" pitchFamily="18" charset="0"/>
            </a:endParaRP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Être capable de subvenir à vos besoins : achats personnels de base (literie, vaisselle, etc.) et nourriture</a:t>
            </a: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Connaître les épiceries, restos, pharmacies de votre quartier (coordonnées)</a:t>
            </a:r>
          </a:p>
          <a:p>
            <a:pPr marL="354330" indent="-285750">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Cuisiner vos repas</a:t>
            </a:r>
          </a:p>
          <a:p>
            <a:pPr marL="354330" indent="-285750">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Avoir accès à un téléphone mobile et une carte de crédit ou prépayée pour passer les commandes et payer</a:t>
            </a:r>
          </a:p>
          <a:p>
            <a:endParaRPr lang="fr-CA" sz="1800" dirty="0"/>
          </a:p>
          <a:p>
            <a:endParaRPr lang="fr-CA" sz="1000" dirty="0"/>
          </a:p>
        </p:txBody>
      </p:sp>
      <p:cxnSp>
        <p:nvCxnSpPr>
          <p:cNvPr id="21"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4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199822" y="332656"/>
            <a:ext cx="4472089" cy="1807305"/>
          </a:xfrm>
        </p:spPr>
        <p:txBody>
          <a:bodyPr>
            <a:normAutofit/>
          </a:bodyPr>
          <a:lstStyle/>
          <a:p>
            <a:r>
              <a:rPr lang="fr-CA" sz="3100" dirty="0">
                <a:solidFill>
                  <a:srgbClr val="FF0000"/>
                </a:solidFill>
                <a:latin typeface="Century Schoolbook" panose="02040604050505020304" pitchFamily="18" charset="0"/>
              </a:rPr>
              <a:t>Amendes et sanctions pour non respect de votre quarantaine</a:t>
            </a:r>
            <a:endParaRPr lang="fr-CA" sz="3100" b="1" dirty="0">
              <a:solidFill>
                <a:srgbClr val="FF0000"/>
              </a:solidFill>
              <a:latin typeface="Century Schoolbook" panose="02040604050505020304" pitchFamily="18" charset="0"/>
            </a:endParaRPr>
          </a:p>
        </p:txBody>
      </p:sp>
      <p:sp>
        <p:nvSpPr>
          <p:cNvPr id="3" name="Espace réservé du contenu 2"/>
          <p:cNvSpPr>
            <a:spLocks noGrp="1"/>
          </p:cNvSpPr>
          <p:nvPr>
            <p:ph idx="1"/>
            <p:custDataLst>
              <p:tags r:id="rId3"/>
            </p:custDataLst>
          </p:nvPr>
        </p:nvSpPr>
        <p:spPr>
          <a:xfrm>
            <a:off x="628650" y="2333297"/>
            <a:ext cx="3464715" cy="3843666"/>
          </a:xfrm>
        </p:spPr>
        <p:txBody>
          <a:bodyPr>
            <a:normAutofit/>
          </a:bodyPr>
          <a:lstStyle/>
          <a:p>
            <a:pPr>
              <a:buFont typeface="Wingdings" pitchFamily="2" charset="2"/>
              <a:buChar char="§"/>
            </a:pPr>
            <a:r>
              <a:rPr lang="fr-CA" sz="2000" dirty="0">
                <a:latin typeface="Century Schoolbook" panose="02040604050505020304" pitchFamily="18" charset="0"/>
              </a:rPr>
              <a:t>Amende pouvant atteindre 750 000 $</a:t>
            </a:r>
          </a:p>
          <a:p>
            <a:pPr>
              <a:buFont typeface="Wingdings" pitchFamily="2" charset="2"/>
              <a:buChar char="§"/>
            </a:pPr>
            <a:r>
              <a:rPr lang="fr-CA" sz="2000" dirty="0">
                <a:latin typeface="Century Schoolbook" panose="02040604050505020304" pitchFamily="18" charset="0"/>
              </a:rPr>
              <a:t>6 mois de prison</a:t>
            </a:r>
          </a:p>
          <a:p>
            <a:pPr marL="411480" indent="-342900">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Autre : Impacts psychologiques de l’isolement</a:t>
            </a:r>
          </a:p>
          <a:p>
            <a:endParaRPr lang="fr-CA" sz="1700" dirty="0"/>
          </a:p>
          <a:p>
            <a:pPr marL="0" indent="0">
              <a:buNone/>
            </a:pPr>
            <a:endParaRPr lang="fr-CA" sz="1700" dirty="0"/>
          </a:p>
          <a:p>
            <a:endParaRPr lang="fr-CA" sz="1700" dirty="0"/>
          </a:p>
        </p:txBody>
      </p:sp>
      <p:pic>
        <p:nvPicPr>
          <p:cNvPr id="5" name="Picture 4" descr="Gros plan sur le fil de fer à poulets">
            <a:extLst>
              <a:ext uri="{FF2B5EF4-FFF2-40B4-BE49-F238E27FC236}">
                <a16:creationId xmlns:a16="http://schemas.microsoft.com/office/drawing/2014/main" id="{CE81975E-7BAC-2117-FEF1-98E7192B7AF0}"/>
              </a:ext>
            </a:extLst>
          </p:cNvPr>
          <p:cNvPicPr>
            <a:picLocks noChangeAspect="1"/>
          </p:cNvPicPr>
          <p:nvPr>
            <p:custDataLst>
              <p:tags r:id="rId4"/>
            </p:custDataLst>
          </p:nvPr>
        </p:nvPicPr>
        <p:blipFill rotWithShape="1">
          <a:blip r:embed="rId7"/>
          <a:srcRect l="25875" r="30597"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109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A47CDED-45DF-4F22-9D06-D684E7394EB0}"/>
              </a:ext>
            </a:extLst>
          </p:cNvPr>
          <p:cNvSpPr>
            <a:spLocks noGrp="1"/>
          </p:cNvSpPr>
          <p:nvPr>
            <p:ph type="title"/>
            <p:custDataLst>
              <p:tags r:id="rId5"/>
            </p:custDataLst>
          </p:nvPr>
        </p:nvSpPr>
        <p:spPr>
          <a:xfrm>
            <a:off x="1028697" y="348865"/>
            <a:ext cx="7533018" cy="877729"/>
          </a:xfrm>
        </p:spPr>
        <p:txBody>
          <a:bodyPr anchor="ctr">
            <a:normAutofit/>
          </a:bodyPr>
          <a:lstStyle/>
          <a:p>
            <a:r>
              <a:rPr lang="fr-CA" sz="3500" b="1" dirty="0">
                <a:solidFill>
                  <a:srgbClr val="FF0000"/>
                </a:solidFill>
                <a:latin typeface="Century Schoolbook" panose="02040604050505020304" pitchFamily="18" charset="0"/>
              </a:rPr>
              <a:t>Votre arrivée à l’UQO</a:t>
            </a:r>
          </a:p>
        </p:txBody>
      </p:sp>
      <p:graphicFrame>
        <p:nvGraphicFramePr>
          <p:cNvPr id="34" name="Espace réservé du contenu 2">
            <a:extLst>
              <a:ext uri="{FF2B5EF4-FFF2-40B4-BE49-F238E27FC236}">
                <a16:creationId xmlns:a16="http://schemas.microsoft.com/office/drawing/2014/main" id="{063B701D-06CC-1BD4-AABB-F48943F477E9}"/>
              </a:ext>
            </a:extLst>
          </p:cNvPr>
          <p:cNvGraphicFramePr>
            <a:graphicFrameLocks noGrp="1"/>
          </p:cNvGraphicFramePr>
          <p:nvPr>
            <p:ph idx="1"/>
            <p:custDataLst>
              <p:tags r:id="rId6"/>
            </p:custDataLst>
            <p:extLst>
              <p:ext uri="{D42A27DB-BD31-4B8C-83A1-F6EECF244321}">
                <p14:modId xmlns:p14="http://schemas.microsoft.com/office/powerpoint/2010/main" val="120683208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490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custDataLst>
              <p:tags r:id="rId7"/>
            </p:custDataLst>
          </p:nvPr>
        </p:nvSpPr>
        <p:spPr>
          <a:xfrm>
            <a:off x="718879" y="800392"/>
            <a:ext cx="7698523" cy="1212102"/>
          </a:xfrm>
        </p:spPr>
        <p:txBody>
          <a:bodyPr>
            <a:normAutofit/>
          </a:bodyPr>
          <a:lstStyle/>
          <a:p>
            <a:r>
              <a:rPr lang="fr-CA" sz="4000" b="1" dirty="0">
                <a:solidFill>
                  <a:srgbClr val="FFFFFF"/>
                </a:solidFill>
                <a:latin typeface="Century Schoolbook" panose="02040604050505020304" pitchFamily="18" charset="0"/>
              </a:rPr>
              <a:t>Inscription</a:t>
            </a:r>
          </a:p>
        </p:txBody>
      </p:sp>
      <p:sp>
        <p:nvSpPr>
          <p:cNvPr id="3" name="Espace réservé du contenu 2"/>
          <p:cNvSpPr>
            <a:spLocks noGrp="1"/>
          </p:cNvSpPr>
          <p:nvPr>
            <p:ph idx="1"/>
            <p:custDataLst>
              <p:tags r:id="rId8"/>
            </p:custDataLst>
          </p:nvPr>
        </p:nvSpPr>
        <p:spPr>
          <a:xfrm>
            <a:off x="987572" y="2399391"/>
            <a:ext cx="7429829" cy="4178924"/>
          </a:xfrm>
        </p:spPr>
        <p:txBody>
          <a:bodyPr anchor="ctr">
            <a:normAutofit/>
          </a:bodyPr>
          <a:lstStyle/>
          <a:p>
            <a:pPr>
              <a:buFont typeface="Wingdings" pitchFamily="2" charset="2"/>
              <a:buChar char="§"/>
            </a:pPr>
            <a:r>
              <a:rPr lang="fr-CA" sz="1900" dirty="0">
                <a:latin typeface="Century Schoolbook" panose="02040604050505020304" pitchFamily="18" charset="0"/>
              </a:rPr>
              <a:t>Numériser vos documents à </a:t>
            </a:r>
            <a:r>
              <a:rPr lang="fr-CA" sz="1900" dirty="0">
                <a:latin typeface="Century Schoolbook" panose="02040604050505020304" pitchFamily="18" charset="0"/>
                <a:hlinkClick r:id="rId10"/>
              </a:rPr>
              <a:t>international@uqo.ca</a:t>
            </a:r>
            <a:r>
              <a:rPr lang="fr-CA" sz="1900" dirty="0">
                <a:latin typeface="Century Schoolbook" panose="02040604050505020304" pitchFamily="18" charset="0"/>
              </a:rPr>
              <a:t> selon votre situation</a:t>
            </a:r>
          </a:p>
          <a:p>
            <a:pPr>
              <a:buFont typeface="Wingdings" pitchFamily="2" charset="2"/>
              <a:buChar char="§"/>
            </a:pPr>
            <a:r>
              <a:rPr lang="fr-CA" sz="1900" dirty="0">
                <a:latin typeface="Century Schoolbook" panose="02040604050505020304" pitchFamily="18" charset="0"/>
              </a:rPr>
              <a:t>Assister à l’atelier obligatoire « Organisation des études à l’UQO » le </a:t>
            </a:r>
            <a:r>
              <a:rPr lang="fr-CA" sz="1900" b="1" dirty="0">
                <a:latin typeface="Century Schoolbook" panose="02040604050505020304" pitchFamily="18" charset="0"/>
              </a:rPr>
              <a:t>31 août 2022 </a:t>
            </a:r>
            <a:r>
              <a:rPr lang="fr-CA" sz="1900" dirty="0">
                <a:latin typeface="Century Schoolbook" panose="02040604050505020304" pitchFamily="18" charset="0"/>
              </a:rPr>
              <a:t>à 12h</a:t>
            </a:r>
          </a:p>
          <a:p>
            <a:pPr>
              <a:buFont typeface="Wingdings" pitchFamily="2" charset="2"/>
              <a:buChar char="§"/>
            </a:pPr>
            <a:r>
              <a:rPr lang="fr-CA" sz="1900" dirty="0">
                <a:latin typeface="Century Schoolbook" panose="02040604050505020304" pitchFamily="18" charset="0"/>
              </a:rPr>
              <a:t>Compléter les formulaires du BÉÉI du BR</a:t>
            </a:r>
          </a:p>
          <a:p>
            <a:pPr>
              <a:buFont typeface="Wingdings" pitchFamily="2" charset="2"/>
              <a:buChar char="§"/>
            </a:pPr>
            <a:r>
              <a:rPr lang="fr-CA" sz="1900" dirty="0">
                <a:latin typeface="Century Schoolbook" panose="02040604050505020304" pitchFamily="18" charset="0"/>
              </a:rPr>
              <a:t>Assermentation en personne ou par Zoom</a:t>
            </a:r>
          </a:p>
          <a:p>
            <a:pPr>
              <a:buFont typeface="Wingdings" pitchFamily="2" charset="2"/>
              <a:buChar char="§"/>
            </a:pPr>
            <a:r>
              <a:rPr lang="fr-CA" sz="1900" dirty="0">
                <a:latin typeface="Century Schoolbook" panose="02040604050505020304" pitchFamily="18" charset="0"/>
              </a:rPr>
              <a:t>Inscription par le Bureau du registraire après </a:t>
            </a:r>
            <a:r>
              <a:rPr lang="fr-CA" sz="1900" dirty="0">
                <a:solidFill>
                  <a:srgbClr val="FF0000"/>
                </a:solidFill>
                <a:latin typeface="Century Schoolbook" panose="02040604050505020304" pitchFamily="18" charset="0"/>
              </a:rPr>
              <a:t>validation de vos choix de cours </a:t>
            </a:r>
            <a:r>
              <a:rPr lang="fr-CA" sz="1900" dirty="0">
                <a:latin typeface="Century Schoolbook" panose="02040604050505020304" pitchFamily="18" charset="0"/>
              </a:rPr>
              <a:t>par votre module ou unité de gestion de cycle supérieur</a:t>
            </a:r>
          </a:p>
          <a:p>
            <a:pPr>
              <a:buFont typeface="Wingdings" pitchFamily="2" charset="2"/>
              <a:buChar char="§"/>
            </a:pPr>
            <a:r>
              <a:rPr lang="fr-CA" sz="1900" dirty="0">
                <a:latin typeface="Century Schoolbook" panose="02040604050505020304" pitchFamily="18" charset="0"/>
              </a:rPr>
              <a:t>Date limite d’inscription : </a:t>
            </a:r>
            <a:r>
              <a:rPr lang="fr-CA" sz="1900" b="1" dirty="0">
                <a:latin typeface="Century Schoolbook" panose="02040604050505020304" pitchFamily="18" charset="0"/>
              </a:rPr>
              <a:t>13 septembre 2022</a:t>
            </a:r>
          </a:p>
          <a:p>
            <a:pPr>
              <a:buFont typeface="Wingdings" pitchFamily="2" charset="2"/>
              <a:buChar char="§"/>
            </a:pPr>
            <a:r>
              <a:rPr lang="fr-CA" sz="1900" dirty="0">
                <a:latin typeface="Century Schoolbook" panose="02040604050505020304" pitchFamily="18" charset="0"/>
              </a:rPr>
              <a:t>Horaire des cours : </a:t>
            </a:r>
            <a:r>
              <a:rPr lang="fr-CA" sz="1900" dirty="0">
                <a:latin typeface="Century Schoolbook" panose="02040604050505020304" pitchFamily="18" charset="0"/>
                <a:hlinkClick r:id="rId11"/>
              </a:rPr>
              <a:t>https://etudier.uqo.ca/horaire</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372617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38A44B-3543-405A-8774-0D7FA9CCB37D}"/>
              </a:ext>
            </a:extLst>
          </p:cNvPr>
          <p:cNvSpPr>
            <a:spLocks noGrp="1"/>
          </p:cNvSpPr>
          <p:nvPr>
            <p:ph type="title"/>
            <p:custDataLst>
              <p:tags r:id="rId2"/>
            </p:custDataLst>
          </p:nvPr>
        </p:nvSpPr>
        <p:spPr>
          <a:xfrm>
            <a:off x="618356" y="360954"/>
            <a:ext cx="7886700" cy="1325563"/>
          </a:xfrm>
          <a:solidFill>
            <a:schemeClr val="accent1">
              <a:lumMod val="40000"/>
              <a:lumOff val="60000"/>
            </a:schemeClr>
          </a:solidFill>
        </p:spPr>
        <p:txBody>
          <a:bodyPr>
            <a:normAutofit/>
          </a:bodyPr>
          <a:lstStyle/>
          <a:p>
            <a:r>
              <a:rPr lang="fr-CA" sz="4800" b="1" dirty="0">
                <a:latin typeface="Century Schoolbook" panose="02040604050505020304" pitchFamily="18" charset="0"/>
              </a:rPr>
              <a:t>Assurances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CECA0D0-9A5E-41A9-9C5E-591BB6DF05A1}"/>
              </a:ext>
            </a:extLst>
          </p:cNvPr>
          <p:cNvSpPr>
            <a:spLocks noGrp="1"/>
          </p:cNvSpPr>
          <p:nvPr>
            <p:ph idx="1"/>
            <p:custDataLst>
              <p:tags r:id="rId4"/>
            </p:custDataLst>
          </p:nvPr>
        </p:nvSpPr>
        <p:spPr>
          <a:xfrm>
            <a:off x="628650" y="1929384"/>
            <a:ext cx="7886700" cy="4720544"/>
          </a:xfrm>
        </p:spPr>
        <p:txBody>
          <a:bodyPr>
            <a:normAutofit fontScale="70000" lnSpcReduction="20000"/>
          </a:bodyPr>
          <a:lstStyle/>
          <a:p>
            <a:pPr marL="68580" indent="0">
              <a:buNone/>
            </a:pPr>
            <a:r>
              <a:rPr lang="fr-CA" sz="2100" b="1" dirty="0">
                <a:latin typeface="Century Schoolbook" panose="02040604050505020304" pitchFamily="18" charset="0"/>
              </a:rPr>
              <a:t>Pour étudier au Québec et au Canada l’assurance médicale est obligatoire</a:t>
            </a:r>
          </a:p>
          <a:p>
            <a:pPr marL="68580" indent="0">
              <a:buNone/>
            </a:pPr>
            <a:endParaRPr lang="fr-CA" sz="2100" b="1" dirty="0">
              <a:latin typeface="Century Schoolbook" panose="02040604050505020304" pitchFamily="18" charset="0"/>
            </a:endParaRPr>
          </a:p>
          <a:p>
            <a:pPr marL="68580" indent="0">
              <a:buNone/>
            </a:pPr>
            <a:r>
              <a:rPr lang="fr-CA" sz="2100" b="1" dirty="0">
                <a:solidFill>
                  <a:schemeClr val="accent1"/>
                </a:solidFill>
                <a:latin typeface="Century Schoolbook" panose="02040604050505020304" pitchFamily="18" charset="0"/>
              </a:rPr>
              <a:t>RAMQ</a:t>
            </a:r>
          </a:p>
          <a:p>
            <a:pPr>
              <a:buFont typeface="Wingdings" pitchFamily="2" charset="2"/>
              <a:buChar char="§"/>
            </a:pPr>
            <a:r>
              <a:rPr lang="fr-CA" sz="2100" dirty="0">
                <a:latin typeface="Century Schoolbook" panose="02040604050505020304" pitchFamily="18" charset="0"/>
              </a:rPr>
              <a:t>Citoyens Français (ou autre nationalité dont le QC a une entente) ou étudiants qui étudient en France doivent se procurer la </a:t>
            </a:r>
            <a:r>
              <a:rPr lang="fr-CA" sz="2100" b="1" dirty="0">
                <a:latin typeface="Century Schoolbook" panose="02040604050505020304" pitchFamily="18" charset="0"/>
              </a:rPr>
              <a:t>preuve d’affiliation </a:t>
            </a:r>
            <a:r>
              <a:rPr lang="fr-CA" sz="2100" dirty="0">
                <a:latin typeface="Century Schoolbook" panose="02040604050505020304" pitchFamily="18" charset="0"/>
              </a:rPr>
              <a:t>(CPAM)</a:t>
            </a:r>
            <a:r>
              <a:rPr lang="fr-CA" sz="2100" b="1" dirty="0">
                <a:latin typeface="Century Schoolbook" panose="02040604050505020304" pitchFamily="18" charset="0"/>
              </a:rPr>
              <a:t> :</a:t>
            </a:r>
          </a:p>
          <a:p>
            <a:pPr>
              <a:buFont typeface="Wingdings" pitchFamily="2" charset="2"/>
              <a:buChar char="§"/>
            </a:pPr>
            <a:r>
              <a:rPr lang="fr-CA" sz="2100" b="1" dirty="0">
                <a:latin typeface="Century Schoolbook" panose="02040604050505020304" pitchFamily="18" charset="0"/>
              </a:rPr>
              <a:t>SE-401-Q-106</a:t>
            </a:r>
            <a:r>
              <a:rPr lang="fr-CA" sz="2100" dirty="0">
                <a:latin typeface="Century Schoolbook" panose="02040604050505020304" pitchFamily="18" charset="0"/>
              </a:rPr>
              <a:t> </a:t>
            </a:r>
          </a:p>
          <a:p>
            <a:pPr>
              <a:buFont typeface="Wingdings" pitchFamily="2" charset="2"/>
              <a:buChar char="§"/>
            </a:pPr>
            <a:r>
              <a:rPr lang="fr-CA" sz="2100" dirty="0">
                <a:latin typeface="Century Schoolbook" panose="02040604050505020304" pitchFamily="18" charset="0"/>
              </a:rPr>
              <a:t>BE/QUE 128 (Belgique)</a:t>
            </a:r>
          </a:p>
          <a:p>
            <a:pPr>
              <a:buFont typeface="Wingdings" pitchFamily="2" charset="2"/>
              <a:buChar char="§"/>
            </a:pPr>
            <a:r>
              <a:rPr lang="fr-CA" sz="2100" dirty="0">
                <a:latin typeface="Century Schoolbook" panose="02040604050505020304" pitchFamily="18" charset="0"/>
              </a:rPr>
              <a:t>Datée de </a:t>
            </a:r>
            <a:r>
              <a:rPr lang="fr-CA" sz="2100" b="1" dirty="0">
                <a:latin typeface="Century Schoolbook" panose="02040604050505020304" pitchFamily="18" charset="0"/>
              </a:rPr>
              <a:t>moins de 6 mois </a:t>
            </a:r>
            <a:r>
              <a:rPr lang="fr-CA" sz="2100" dirty="0">
                <a:latin typeface="Century Schoolbook" panose="02040604050505020304" pitchFamily="18" charset="0"/>
              </a:rPr>
              <a:t>avant de partir</a:t>
            </a:r>
          </a:p>
          <a:p>
            <a:pPr>
              <a:buFont typeface="Wingdings" pitchFamily="2" charset="2"/>
              <a:buChar char="§"/>
            </a:pPr>
            <a:r>
              <a:rPr lang="fr-CA" sz="2100" dirty="0">
                <a:latin typeface="Century Schoolbook" panose="02040604050505020304" pitchFamily="18" charset="0"/>
                <a:ea typeface="Calibri" panose="020F0502020204030204" pitchFamily="34" charset="0"/>
                <a:cs typeface="Times New Roman" panose="02020603050405020304" pitchFamily="18" charset="0"/>
              </a:rPr>
              <a:t>Attention : respectez les </a:t>
            </a:r>
            <a:r>
              <a:rPr lang="fr-CA" sz="2100" b="1" dirty="0">
                <a:latin typeface="Century Schoolbook" panose="02040604050505020304" pitchFamily="18" charset="0"/>
                <a:ea typeface="Calibri" panose="020F0502020204030204" pitchFamily="34" charset="0"/>
                <a:cs typeface="Times New Roman" panose="02020603050405020304" pitchFamily="18" charset="0"/>
              </a:rPr>
              <a:t>dates limites </a:t>
            </a:r>
            <a:r>
              <a:rPr lang="fr-CA" sz="2100" dirty="0">
                <a:latin typeface="Century Schoolbook" panose="02040604050505020304" pitchFamily="18" charset="0"/>
                <a:ea typeface="Calibri" panose="020F0502020204030204" pitchFamily="34" charset="0"/>
                <a:cs typeface="Times New Roman" panose="02020603050405020304" pitchFamily="18" charset="0"/>
              </a:rPr>
              <a:t>sinon vous serez automatiquement mis sur l’assurance privée Desjardins sécurité financière </a:t>
            </a:r>
          </a:p>
          <a:p>
            <a:pPr marL="68580" indent="0">
              <a:buNone/>
            </a:pPr>
            <a:endParaRPr lang="fr-CA" sz="2100" b="1" dirty="0">
              <a:latin typeface="Century Schoolbook" panose="02040604050505020304" pitchFamily="18" charset="0"/>
            </a:endParaRPr>
          </a:p>
          <a:p>
            <a:pPr marL="68580" indent="0">
              <a:buNone/>
            </a:pPr>
            <a:r>
              <a:rPr lang="fr-CA" sz="2100" b="1" dirty="0">
                <a:solidFill>
                  <a:srgbClr val="0070C0"/>
                </a:solidFill>
                <a:latin typeface="Century Schoolbook" panose="02040604050505020304" pitchFamily="18" charset="0"/>
              </a:rPr>
              <a:t>Assurances Desjardins </a:t>
            </a:r>
          </a:p>
          <a:p>
            <a:pPr>
              <a:buFont typeface="Wingdings" pitchFamily="2" charset="2"/>
              <a:buChar char="§"/>
            </a:pPr>
            <a:r>
              <a:rPr lang="fr-CA" sz="2100" b="1" dirty="0">
                <a:latin typeface="Century Schoolbook" panose="02040604050505020304" pitchFamily="18" charset="0"/>
              </a:rPr>
              <a:t>Obligatoire</a:t>
            </a:r>
            <a:r>
              <a:rPr lang="fr-CA" sz="2100" dirty="0">
                <a:latin typeface="Century Schoolbook" panose="02040604050505020304" pitchFamily="18" charset="0"/>
              </a:rPr>
              <a:t> pour les étudiants qui </a:t>
            </a:r>
            <a:r>
              <a:rPr lang="fr-CA" sz="2100" b="1" dirty="0">
                <a:latin typeface="Century Schoolbook" panose="02040604050505020304" pitchFamily="18" charset="0"/>
              </a:rPr>
              <a:t>ne se qualifient pas </a:t>
            </a:r>
            <a:r>
              <a:rPr lang="fr-CA" sz="2100" dirty="0">
                <a:latin typeface="Century Schoolbook" panose="02040604050505020304" pitchFamily="18" charset="0"/>
              </a:rPr>
              <a:t>pour la RAMQ (français ou belges ou autres nationalités)</a:t>
            </a:r>
          </a:p>
          <a:p>
            <a:pPr>
              <a:buFont typeface="Wingdings" pitchFamily="2" charset="2"/>
              <a:buChar char="§"/>
            </a:pPr>
            <a:r>
              <a:rPr lang="fr-CA" sz="2100" dirty="0">
                <a:latin typeface="Century Schoolbook" panose="02040604050505020304" pitchFamily="18" charset="0"/>
              </a:rPr>
              <a:t>Frais de </a:t>
            </a:r>
            <a:r>
              <a:rPr lang="fr-CA" sz="2100" b="1" dirty="0">
                <a:latin typeface="Century Schoolbook" panose="02040604050505020304" pitchFamily="18" charset="0"/>
              </a:rPr>
              <a:t>300 $ :1 trim. ; 900 $ : 2 trim. </a:t>
            </a:r>
            <a:r>
              <a:rPr lang="fr-CA" sz="2100" dirty="0">
                <a:latin typeface="Century Schoolbook" panose="02040604050505020304" pitchFamily="18" charset="0"/>
              </a:rPr>
              <a:t>(sujet à changement sans préavis)</a:t>
            </a:r>
          </a:p>
          <a:p>
            <a:pPr marL="68580" indent="0">
              <a:buNone/>
            </a:pPr>
            <a:endParaRPr lang="fr-CA" sz="2100" dirty="0">
              <a:latin typeface="Century Schoolbook" panose="02040604050505020304" pitchFamily="18" charset="0"/>
            </a:endParaRPr>
          </a:p>
          <a:p>
            <a:pPr marL="68580" indent="0">
              <a:buNone/>
            </a:pPr>
            <a:r>
              <a:rPr lang="fr-CA" sz="2100" dirty="0">
                <a:latin typeface="Century Schoolbook" panose="02040604050505020304" pitchFamily="18" charset="0"/>
              </a:rPr>
              <a:t>Si vous arrivez </a:t>
            </a:r>
            <a:r>
              <a:rPr lang="fr-CA" sz="2100" b="1" dirty="0">
                <a:latin typeface="Century Schoolbook" panose="02040604050505020304" pitchFamily="18" charset="0"/>
              </a:rPr>
              <a:t>avant le 15 août 2022</a:t>
            </a:r>
            <a:r>
              <a:rPr lang="fr-CA" sz="2100" dirty="0">
                <a:latin typeface="Century Schoolbook" panose="02040604050505020304" pitchFamily="18" charset="0"/>
              </a:rPr>
              <a:t>, prévoyez une assurance médicale pour vous couvrir</a:t>
            </a:r>
          </a:p>
          <a:p>
            <a:endParaRPr lang="fr-CA" sz="2100" b="1" dirty="0"/>
          </a:p>
          <a:p>
            <a:endParaRPr lang="fr-CA" sz="2100" dirty="0"/>
          </a:p>
          <a:p>
            <a:endParaRPr lang="fr-CA" sz="1200" dirty="0">
              <a:latin typeface="Calibri" panose="020F0502020204030204" pitchFamily="34" charset="0"/>
              <a:ea typeface="Calibri" panose="020F0502020204030204" pitchFamily="34"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211666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38A44B-3543-405A-8774-0D7FA9CCB37D}"/>
              </a:ext>
            </a:extLst>
          </p:cNvPr>
          <p:cNvSpPr>
            <a:spLocks noGrp="1"/>
          </p:cNvSpPr>
          <p:nvPr>
            <p:ph type="title"/>
            <p:custDataLst>
              <p:tags r:id="rId1"/>
            </p:custDataLst>
          </p:nvPr>
        </p:nvSpPr>
        <p:spPr>
          <a:xfrm>
            <a:off x="206718" y="262996"/>
            <a:ext cx="4869338" cy="1807305"/>
          </a:xfrm>
        </p:spPr>
        <p:txBody>
          <a:bodyPr>
            <a:normAutofit/>
          </a:bodyPr>
          <a:lstStyle/>
          <a:p>
            <a:r>
              <a:rPr lang="fr-CA" sz="3200" b="1" dirty="0">
                <a:solidFill>
                  <a:srgbClr val="0070C0"/>
                </a:solidFill>
                <a:latin typeface="Century Schoolbook" panose="02040604050505020304" pitchFamily="18" charset="0"/>
              </a:rPr>
              <a:t>Travailler pendant ses études </a:t>
            </a:r>
          </a:p>
        </p:txBody>
      </p:sp>
      <p:sp>
        <p:nvSpPr>
          <p:cNvPr id="132" name="Espace réservé du contenu 2">
            <a:extLst>
              <a:ext uri="{FF2B5EF4-FFF2-40B4-BE49-F238E27FC236}">
                <a16:creationId xmlns:a16="http://schemas.microsoft.com/office/drawing/2014/main" id="{4CECA0D0-9A5E-41A9-9C5E-591BB6DF05A1}"/>
              </a:ext>
            </a:extLst>
          </p:cNvPr>
          <p:cNvSpPr>
            <a:spLocks noGrp="1"/>
          </p:cNvSpPr>
          <p:nvPr>
            <p:ph idx="1"/>
          </p:nvPr>
        </p:nvSpPr>
        <p:spPr>
          <a:xfrm>
            <a:off x="206718" y="1844824"/>
            <a:ext cx="4869338" cy="4608512"/>
          </a:xfrm>
        </p:spPr>
        <p:txBody>
          <a:bodyPr>
            <a:normAutofit/>
          </a:bodyPr>
          <a:lstStyle/>
          <a:p>
            <a:pPr lvl="0"/>
            <a:endParaRPr lang="fr-CA" sz="1600" dirty="0">
              <a:latin typeface="Century Schoolbook" panose="02040604050505020304" pitchFamily="18" charset="0"/>
            </a:endParaRPr>
          </a:p>
          <a:p>
            <a:pPr lvl="0">
              <a:buFont typeface="Wingdings" pitchFamily="2" charset="2"/>
              <a:buChar char="§"/>
            </a:pPr>
            <a:r>
              <a:rPr lang="fr-CA" sz="1800" dirty="0">
                <a:latin typeface="Century Schoolbook" panose="02040604050505020304" pitchFamily="18" charset="0"/>
              </a:rPr>
              <a:t>Travailler sur et hors campus </a:t>
            </a:r>
            <a:r>
              <a:rPr lang="fr-CA" sz="1800" b="1" dirty="0">
                <a:latin typeface="Century Schoolbook" panose="02040604050505020304" pitchFamily="18" charset="0"/>
              </a:rPr>
              <a:t>: </a:t>
            </a:r>
            <a:r>
              <a:rPr lang="fr-CA" sz="1800" b="1" dirty="0">
                <a:solidFill>
                  <a:schemeClr val="accent1"/>
                </a:solidFill>
                <a:latin typeface="Century Schoolbook" panose="02040604050505020304" pitchFamily="18" charset="0"/>
              </a:rPr>
              <a:t>permis d’études valide</a:t>
            </a:r>
            <a:r>
              <a:rPr lang="fr-CA" sz="1800" dirty="0">
                <a:latin typeface="Century Schoolbook" panose="02040604050505020304" pitchFamily="18" charset="0"/>
              </a:rPr>
              <a:t>, êtes inscrit à temps complet </a:t>
            </a:r>
          </a:p>
          <a:p>
            <a:pPr marL="0" lvl="0" indent="0">
              <a:buNone/>
            </a:pPr>
            <a:endParaRPr lang="fr-CA" sz="1800" dirty="0">
              <a:latin typeface="Century Schoolbook" panose="02040604050505020304" pitchFamily="18" charset="0"/>
            </a:endParaRPr>
          </a:p>
          <a:p>
            <a:pPr lvl="0">
              <a:buFont typeface="Wingdings" pitchFamily="2" charset="2"/>
              <a:buChar char="§"/>
            </a:pPr>
            <a:r>
              <a:rPr lang="fr-CA" sz="1800" dirty="0">
                <a:latin typeface="Century Schoolbook" panose="02040604050505020304" pitchFamily="18" charset="0"/>
              </a:rPr>
              <a:t>Vous ne pouvez </a:t>
            </a:r>
            <a:r>
              <a:rPr lang="fr-CA" sz="1800" b="1" dirty="0">
                <a:solidFill>
                  <a:srgbClr val="0070C0"/>
                </a:solidFill>
                <a:latin typeface="Century Schoolbook" panose="02040604050505020304" pitchFamily="18" charset="0"/>
              </a:rPr>
              <a:t>pas débuter votre emploi</a:t>
            </a:r>
            <a:r>
              <a:rPr lang="fr-CA" sz="1800" b="1" dirty="0">
                <a:latin typeface="Century Schoolbook" panose="02040604050505020304" pitchFamily="18" charset="0"/>
              </a:rPr>
              <a:t> </a:t>
            </a:r>
            <a:r>
              <a:rPr lang="fr-CA" sz="1800" dirty="0">
                <a:latin typeface="Century Schoolbook" panose="02040604050505020304" pitchFamily="18" charset="0"/>
              </a:rPr>
              <a:t>avant le début du trimestre : pas d’emploi cet été!</a:t>
            </a:r>
          </a:p>
          <a:p>
            <a:pPr marL="0" lvl="0" indent="0">
              <a:buNone/>
            </a:pPr>
            <a:endParaRPr lang="fr-CA" sz="1800" dirty="0">
              <a:latin typeface="Century Schoolbook" panose="02040604050505020304" pitchFamily="18" charset="0"/>
            </a:endParaRPr>
          </a:p>
          <a:p>
            <a:pPr lvl="0">
              <a:buFont typeface="Wingdings" pitchFamily="2" charset="2"/>
              <a:buChar char="§"/>
            </a:pPr>
            <a:r>
              <a:rPr lang="fr-CA" sz="1800" dirty="0">
                <a:latin typeface="Century Schoolbook" panose="02040604050505020304" pitchFamily="18" charset="0"/>
              </a:rPr>
              <a:t>Maximum </a:t>
            </a:r>
            <a:r>
              <a:rPr lang="fr-CA" sz="1800" b="1" dirty="0">
                <a:solidFill>
                  <a:srgbClr val="0070C0"/>
                </a:solidFill>
                <a:latin typeface="Century Schoolbook" panose="02040604050505020304" pitchFamily="18" charset="0"/>
              </a:rPr>
              <a:t>20 heures/semaine </a:t>
            </a:r>
            <a:r>
              <a:rPr lang="fr-CA" sz="1800" dirty="0">
                <a:latin typeface="Century Schoolbook" panose="02040604050505020304" pitchFamily="18" charset="0"/>
              </a:rPr>
              <a:t>pendant les trimestres d’automne et d’hiver</a:t>
            </a:r>
          </a:p>
          <a:p>
            <a:pPr marL="0" lvl="0" indent="0">
              <a:buNone/>
            </a:pPr>
            <a:r>
              <a:rPr lang="fr-CA" sz="1800" b="1" dirty="0">
                <a:latin typeface="Century Schoolbook" panose="02040604050505020304" pitchFamily="18" charset="0"/>
              </a:rPr>
              <a:t> </a:t>
            </a:r>
            <a:endParaRPr lang="fr-CA" sz="1800" dirty="0">
              <a:latin typeface="Century Schoolbook" panose="02040604050505020304" pitchFamily="18" charset="0"/>
            </a:endParaRPr>
          </a:p>
          <a:p>
            <a:pPr lvl="0">
              <a:buFont typeface="Wingdings" pitchFamily="2" charset="2"/>
              <a:buChar char="§"/>
            </a:pPr>
            <a:r>
              <a:rPr lang="fr-CA" sz="1800" dirty="0">
                <a:latin typeface="Century Schoolbook" panose="02040604050505020304" pitchFamily="18" charset="0"/>
              </a:rPr>
              <a:t>Difficulté de se trouver un emploi en cette période de pandémie</a:t>
            </a:r>
          </a:p>
        </p:txBody>
      </p:sp>
      <p:pic>
        <p:nvPicPr>
          <p:cNvPr id="7" name="Image 6" descr="Pie chart and pencil percentage sign">
            <a:extLst>
              <a:ext uri="{FF2B5EF4-FFF2-40B4-BE49-F238E27FC236}">
                <a16:creationId xmlns:a16="http://schemas.microsoft.com/office/drawing/2014/main" id="{C72D629B-6DCF-604B-9116-25A8C815F5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50" r="28221"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4431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9313DC-7F5E-4F09-84A2-51C74DE231F3}"/>
              </a:ext>
            </a:extLst>
          </p:cNvPr>
          <p:cNvSpPr>
            <a:spLocks noGrp="1"/>
          </p:cNvSpPr>
          <p:nvPr>
            <p:ph type="title"/>
            <p:custDataLst>
              <p:tags r:id="rId4"/>
            </p:custDataLst>
          </p:nvPr>
        </p:nvSpPr>
        <p:spPr>
          <a:xfrm>
            <a:off x="782723" y="809898"/>
            <a:ext cx="7457037" cy="1554480"/>
          </a:xfrm>
          <a:solidFill>
            <a:schemeClr val="accent2">
              <a:lumMod val="40000"/>
              <a:lumOff val="60000"/>
            </a:schemeClr>
          </a:solidFill>
          <a:ln>
            <a:solidFill>
              <a:schemeClr val="tx1"/>
            </a:solidFill>
            <a:extLst>
              <a:ext uri="{C807C97D-BFC1-408E-A445-0C87EB9F89A2}">
                <ask:lineSketchStyleProps xmlns:ask="http://schemas.microsoft.com/office/drawing/2018/sketchyshapes" xmlns="">
                  <ask:type>
                    <ask:lineSketchNone/>
                  </ask:type>
                </ask:lineSketchStyleProps>
              </a:ext>
            </a:extLst>
          </a:ln>
        </p:spPr>
        <p:txBody>
          <a:bodyPr anchor="ctr">
            <a:normAutofit/>
          </a:bodyPr>
          <a:lstStyle/>
          <a:p>
            <a:r>
              <a:rPr lang="fr-CA" sz="4700" b="1" dirty="0">
                <a:latin typeface="Century Schoolbook" panose="02040604050505020304" pitchFamily="18" charset="0"/>
              </a:rPr>
              <a:t>Autres points </a:t>
            </a:r>
          </a:p>
        </p:txBody>
      </p:sp>
      <p:sp>
        <p:nvSpPr>
          <p:cNvPr id="3" name="Espace réservé du contenu 2">
            <a:extLst>
              <a:ext uri="{FF2B5EF4-FFF2-40B4-BE49-F238E27FC236}">
                <a16:creationId xmlns:a16="http://schemas.microsoft.com/office/drawing/2014/main" id="{D7A039CE-03D8-41F5-91E1-CEE074D6C77D}"/>
              </a:ext>
            </a:extLst>
          </p:cNvPr>
          <p:cNvSpPr>
            <a:spLocks noGrp="1"/>
          </p:cNvSpPr>
          <p:nvPr>
            <p:ph idx="1"/>
            <p:custDataLst>
              <p:tags r:id="rId5"/>
            </p:custDataLst>
          </p:nvPr>
        </p:nvSpPr>
        <p:spPr>
          <a:xfrm>
            <a:off x="347765" y="2508070"/>
            <a:ext cx="8312909" cy="3634110"/>
          </a:xfrm>
        </p:spPr>
        <p:txBody>
          <a:bodyPr anchor="ctr">
            <a:noAutofit/>
          </a:bodyPr>
          <a:lstStyle/>
          <a:p>
            <a:pPr lvl="0"/>
            <a:r>
              <a:rPr lang="fr-CA" sz="2200" dirty="0">
                <a:latin typeface="Century Schoolbook" panose="02040604050505020304" pitchFamily="18" charset="0"/>
              </a:rPr>
              <a:t>Dates du trimestre d’automne (6 septembre au 19 décembre) </a:t>
            </a:r>
            <a:r>
              <a:rPr lang="fr-CA" sz="2200" b="1" dirty="0">
                <a:latin typeface="Century Schoolbook" panose="02040604050505020304" pitchFamily="18" charset="0"/>
              </a:rPr>
              <a:t>Pas de période de rattrapage </a:t>
            </a:r>
            <a:r>
              <a:rPr lang="fr-CA" sz="2200" dirty="0">
                <a:latin typeface="Century Schoolbook" panose="02040604050505020304" pitchFamily="18" charset="0"/>
              </a:rPr>
              <a:t>pour les examens</a:t>
            </a:r>
          </a:p>
          <a:p>
            <a:pPr lvl="0"/>
            <a:r>
              <a:rPr lang="fr-CA" sz="2200" dirty="0">
                <a:latin typeface="Century Schoolbook" panose="02040604050505020304" pitchFamily="18" charset="0"/>
              </a:rPr>
              <a:t>Obligation de toujours être inscrit à </a:t>
            </a:r>
            <a:r>
              <a:rPr lang="fr-CA" sz="2200" b="1" dirty="0">
                <a:latin typeface="Century Schoolbook" panose="02040604050505020304" pitchFamily="18" charset="0"/>
              </a:rPr>
              <a:t>temps complet</a:t>
            </a:r>
          </a:p>
          <a:p>
            <a:pPr lvl="0"/>
            <a:r>
              <a:rPr lang="fr-CA" sz="2200" dirty="0">
                <a:latin typeface="Century Schoolbook" panose="02040604050505020304" pitchFamily="18" charset="0"/>
              </a:rPr>
              <a:t>Apportez des vêtements chauds en prévision de l’hiver. Nous vous suggérons d’acheter vos habits et bottes d’hiver ici!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79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8"/>
            </p:custDataLst>
          </p:nvPr>
        </p:nvSpPr>
        <p:spPr>
          <a:xfrm>
            <a:off x="1684077" y="768193"/>
            <a:ext cx="5459826" cy="1249286"/>
          </a:xfrm>
          <a:custGeom>
            <a:avLst/>
            <a:gdLst>
              <a:gd name="connsiteX0" fmla="*/ 0 w 5459826"/>
              <a:gd name="connsiteY0" fmla="*/ 0 h 1249286"/>
              <a:gd name="connsiteX1" fmla="*/ 5459826 w 5459826"/>
              <a:gd name="connsiteY1" fmla="*/ 0 h 1249286"/>
              <a:gd name="connsiteX2" fmla="*/ 5459826 w 5459826"/>
              <a:gd name="connsiteY2" fmla="*/ 1249286 h 1249286"/>
              <a:gd name="connsiteX3" fmla="*/ 0 w 5459826"/>
              <a:gd name="connsiteY3" fmla="*/ 1249286 h 1249286"/>
              <a:gd name="connsiteX4" fmla="*/ 0 w 5459826"/>
              <a:gd name="connsiteY4" fmla="*/ 0 h 124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826" h="1249286" fill="none" extrusionOk="0">
                <a:moveTo>
                  <a:pt x="0" y="0"/>
                </a:moveTo>
                <a:cubicBezTo>
                  <a:pt x="1072381" y="104985"/>
                  <a:pt x="3996058" y="6172"/>
                  <a:pt x="5459826" y="0"/>
                </a:cubicBezTo>
                <a:cubicBezTo>
                  <a:pt x="5565777" y="555082"/>
                  <a:pt x="5351236" y="976587"/>
                  <a:pt x="5459826" y="1249286"/>
                </a:cubicBezTo>
                <a:cubicBezTo>
                  <a:pt x="3872774" y="1135842"/>
                  <a:pt x="1419765" y="1088248"/>
                  <a:pt x="0" y="1249286"/>
                </a:cubicBezTo>
                <a:cubicBezTo>
                  <a:pt x="-111539" y="835783"/>
                  <a:pt x="953" y="229130"/>
                  <a:pt x="0" y="0"/>
                </a:cubicBezTo>
                <a:close/>
              </a:path>
              <a:path w="5459826" h="1249286" stroke="0" extrusionOk="0">
                <a:moveTo>
                  <a:pt x="0" y="0"/>
                </a:moveTo>
                <a:cubicBezTo>
                  <a:pt x="630128" y="-87602"/>
                  <a:pt x="3803845" y="-146192"/>
                  <a:pt x="5459826" y="0"/>
                </a:cubicBezTo>
                <a:cubicBezTo>
                  <a:pt x="5369664" y="514412"/>
                  <a:pt x="5426772" y="918868"/>
                  <a:pt x="5459826" y="1249286"/>
                </a:cubicBezTo>
                <a:cubicBezTo>
                  <a:pt x="3836514" y="1200235"/>
                  <a:pt x="2449226" y="1340594"/>
                  <a:pt x="0" y="1249286"/>
                </a:cubicBezTo>
                <a:cubicBezTo>
                  <a:pt x="-80820" y="990282"/>
                  <a:pt x="-31530" y="172468"/>
                  <a:pt x="0" y="0"/>
                </a:cubicBezTo>
                <a:close/>
              </a:path>
            </a:pathLst>
          </a:custGeom>
          <a:ln>
            <a:solidFill>
              <a:schemeClr val="tx1"/>
            </a:solidFill>
            <a:extLst>
              <a:ext uri="{C807C97D-BFC1-408E-A445-0C87EB9F89A2}">
                <ask:lineSketchStyleProps xmlns:ask="http://schemas.microsoft.com/office/drawing/2018/sketchyshapes" xmlns="" sd="62954499">
                  <ask:type>
                    <ask:lineSketchCurved/>
                  </ask:type>
                </ask:lineSketchStyleProps>
              </a:ext>
            </a:extLst>
          </a:ln>
        </p:spPr>
        <p:txBody>
          <a:bodyPr anchor="ctr">
            <a:normAutofit/>
          </a:bodyPr>
          <a:lstStyle/>
          <a:p>
            <a:r>
              <a:rPr lang="fr-CA" sz="5400" b="1" dirty="0">
                <a:solidFill>
                  <a:schemeClr val="accent1"/>
                </a:solidFill>
                <a:latin typeface="Century Schoolbook" panose="02040604050505020304" pitchFamily="18" charset="0"/>
              </a:rPr>
              <a:t>Résumé</a:t>
            </a:r>
          </a:p>
        </p:txBody>
      </p:sp>
      <p:graphicFrame>
        <p:nvGraphicFramePr>
          <p:cNvPr id="5" name="Espace réservé du contenu 2">
            <a:extLst>
              <a:ext uri="{FF2B5EF4-FFF2-40B4-BE49-F238E27FC236}">
                <a16:creationId xmlns:a16="http://schemas.microsoft.com/office/drawing/2014/main" id="{4DCDAC08-288C-883B-22AA-C341D4D972E1}"/>
              </a:ext>
            </a:extLst>
          </p:cNvPr>
          <p:cNvGraphicFramePr>
            <a:graphicFrameLocks noGrp="1"/>
          </p:cNvGraphicFramePr>
          <p:nvPr>
            <p:ph idx="1"/>
            <p:custDataLst>
              <p:tags r:id="rId9"/>
            </p:custDataLst>
            <p:extLst>
              <p:ext uri="{D42A27DB-BD31-4B8C-83A1-F6EECF244321}">
                <p14:modId xmlns:p14="http://schemas.microsoft.com/office/powerpoint/2010/main" val="377461912"/>
              </p:ext>
            </p:extLst>
          </p:nvPr>
        </p:nvGraphicFramePr>
        <p:xfrm>
          <a:off x="316054" y="2038644"/>
          <a:ext cx="8195871" cy="41928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1022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628650" y="365125"/>
            <a:ext cx="7886700" cy="1325563"/>
          </a:xfrm>
          <a:solidFill>
            <a:schemeClr val="accent1">
              <a:lumMod val="40000"/>
              <a:lumOff val="60000"/>
            </a:schemeClr>
          </a:solidFill>
        </p:spPr>
        <p:txBody>
          <a:bodyPr>
            <a:normAutofit/>
          </a:bodyPr>
          <a:lstStyle/>
          <a:p>
            <a:r>
              <a:rPr lang="fr-CA" sz="4700" b="1" dirty="0">
                <a:latin typeface="Century Schoolbook" panose="02040604050505020304" pitchFamily="18" charset="0"/>
              </a:rPr>
              <a:t>Sites importants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4"/>
            </p:custDataLst>
          </p:nvPr>
        </p:nvSpPr>
        <p:spPr>
          <a:xfrm>
            <a:off x="628650" y="1929383"/>
            <a:ext cx="7886700" cy="4563491"/>
          </a:xfrm>
        </p:spPr>
        <p:txBody>
          <a:bodyPr>
            <a:normAutofit/>
          </a:bodyPr>
          <a:lstStyle/>
          <a:p>
            <a:pPr>
              <a:buFont typeface="Wingdings" pitchFamily="2" charset="2"/>
              <a:buChar char="§"/>
            </a:pPr>
            <a:r>
              <a:rPr lang="fr-CA" sz="1900" dirty="0">
                <a:latin typeface="Century Schoolbook" panose="02040604050505020304" pitchFamily="18" charset="0"/>
              </a:rPr>
              <a:t>UQO: </a:t>
            </a:r>
            <a:r>
              <a:rPr lang="fr-CA" sz="1900" dirty="0">
                <a:latin typeface="Century Schoolbook" panose="02040604050505020304" pitchFamily="18" charset="0"/>
                <a:hlinkClick r:id="rId6"/>
              </a:rPr>
              <a:t>https://uqo.ca/covid-19</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International UQO : </a:t>
            </a:r>
            <a:r>
              <a:rPr lang="fr-CA" sz="1900" dirty="0">
                <a:latin typeface="Century Schoolbook" panose="02040604050505020304" pitchFamily="18" charset="0"/>
                <a:hlinkClick r:id="rId7"/>
              </a:rPr>
              <a:t>https://uqo.ca/international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IRCC: </a:t>
            </a:r>
            <a:r>
              <a:rPr lang="fr-CA" sz="1900" dirty="0">
                <a:latin typeface="Century Schoolbook" panose="02040604050505020304" pitchFamily="18" charset="0"/>
                <a:hlinkClick r:id="rId8"/>
              </a:rPr>
              <a:t>https://www.canada.ca/fr/immigration-refugies-citoyennete/services/coronavirus-covid19.html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Quarantaine : </a:t>
            </a:r>
            <a:r>
              <a:rPr lang="fr-CA" sz="1900" dirty="0">
                <a:latin typeface="Century Schoolbook" panose="02040604050505020304" pitchFamily="18" charset="0"/>
                <a:hlinkClick r:id="rId9"/>
              </a:rPr>
              <a:t>https://www.canada.ca/fr/sante-publique/services/publications/maladies-et-affections/2019-nouveau-coronavirus-fiche-information.html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ASFC: </a:t>
            </a:r>
            <a:r>
              <a:rPr lang="fr-CA" sz="1900" dirty="0">
                <a:latin typeface="Century Schoolbook" panose="02040604050505020304" pitchFamily="18" charset="0"/>
                <a:hlinkClick r:id="rId10"/>
              </a:rPr>
              <a:t>https://www.cbsa-asfc.gc.ca/services/covid/menu-fra.html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Santé publique Canada: </a:t>
            </a:r>
            <a:r>
              <a:rPr lang="fr-CA" sz="1900" dirty="0">
                <a:latin typeface="Century Schoolbook" panose="02040604050505020304" pitchFamily="18" charset="0"/>
                <a:hlinkClick r:id="rId11"/>
              </a:rPr>
              <a:t>https://www.canada.ca/fr/sante-publique/services/maladies/maladie-coronavirus-covid-19.html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Santé publique Québec: </a:t>
            </a:r>
            <a:r>
              <a:rPr lang="fr-CA" sz="1900" dirty="0">
                <a:latin typeface="Century Schoolbook" panose="02040604050505020304" pitchFamily="18" charset="0"/>
                <a:hlinkClick r:id="rId12"/>
              </a:rPr>
              <a:t>https://www.quebec.ca/sante/problemes-de-sante/a-z/coronavirus-2019/</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247981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Capture d’écran"/>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82600" y="1261618"/>
            <a:ext cx="8178799" cy="4334762"/>
          </a:xfrm>
          <a:prstGeom prst="rect">
            <a:avLst/>
          </a:prstGeom>
          <a:ln>
            <a:noFill/>
          </a:ln>
        </p:spPr>
      </p:pic>
    </p:spTree>
    <p:extLst>
      <p:ext uri="{BB962C8B-B14F-4D97-AF65-F5344CB8AC3E}">
        <p14:creationId xmlns:p14="http://schemas.microsoft.com/office/powerpoint/2010/main" val="331995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4"/>
            </p:custDataLst>
          </p:nvPr>
        </p:nvSpPr>
        <p:spPr>
          <a:xfrm>
            <a:off x="782723" y="809898"/>
            <a:ext cx="7457037" cy="13949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extLst>
              <a:ext uri="{C807C97D-BFC1-408E-A445-0C87EB9F89A2}">
                <ask:lineSketchStyleProps xmlns:ask="http://schemas.microsoft.com/office/drawing/2018/sketchyshapes" xmlns="" sd="981765707">
                  <a:custGeom>
                    <a:avLst/>
                    <a:gdLst>
                      <a:gd name="connsiteX0" fmla="*/ 0 w 7457037"/>
                      <a:gd name="connsiteY0" fmla="*/ 0 h 1394966"/>
                      <a:gd name="connsiteX1" fmla="*/ 7457037 w 7457037"/>
                      <a:gd name="connsiteY1" fmla="*/ 0 h 1394966"/>
                      <a:gd name="connsiteX2" fmla="*/ 7457037 w 7457037"/>
                      <a:gd name="connsiteY2" fmla="*/ 1394966 h 1394966"/>
                      <a:gd name="connsiteX3" fmla="*/ 0 w 7457037"/>
                      <a:gd name="connsiteY3" fmla="*/ 1394966 h 1394966"/>
                      <a:gd name="connsiteX4" fmla="*/ 0 w 7457037"/>
                      <a:gd name="connsiteY4" fmla="*/ 0 h 139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037" h="1394966" fill="none" extrusionOk="0">
                        <a:moveTo>
                          <a:pt x="0" y="0"/>
                        </a:moveTo>
                        <a:cubicBezTo>
                          <a:pt x="1857375" y="-33775"/>
                          <a:pt x="5748571" y="138873"/>
                          <a:pt x="7457037" y="0"/>
                        </a:cubicBezTo>
                        <a:cubicBezTo>
                          <a:pt x="7542765" y="482425"/>
                          <a:pt x="7508361" y="712368"/>
                          <a:pt x="7457037" y="1394966"/>
                        </a:cubicBezTo>
                        <a:cubicBezTo>
                          <a:pt x="5779008" y="1257636"/>
                          <a:pt x="3224616" y="1257110"/>
                          <a:pt x="0" y="1394966"/>
                        </a:cubicBezTo>
                        <a:cubicBezTo>
                          <a:pt x="-79136" y="1035762"/>
                          <a:pt x="-34631" y="455711"/>
                          <a:pt x="0" y="0"/>
                        </a:cubicBezTo>
                        <a:close/>
                      </a:path>
                      <a:path w="7457037" h="1394966" stroke="0" extrusionOk="0">
                        <a:moveTo>
                          <a:pt x="0" y="0"/>
                        </a:moveTo>
                        <a:cubicBezTo>
                          <a:pt x="1153473" y="-101487"/>
                          <a:pt x="4628699" y="-162162"/>
                          <a:pt x="7457037" y="0"/>
                        </a:cubicBezTo>
                        <a:cubicBezTo>
                          <a:pt x="7355122" y="497117"/>
                          <a:pt x="7503586" y="1137831"/>
                          <a:pt x="7457037" y="1394966"/>
                        </a:cubicBezTo>
                        <a:cubicBezTo>
                          <a:pt x="6566463" y="1445031"/>
                          <a:pt x="2005688" y="1236517"/>
                          <a:pt x="0" y="1394966"/>
                        </a:cubicBezTo>
                        <a:cubicBezTo>
                          <a:pt x="103843" y="1057590"/>
                          <a:pt x="30456" y="368338"/>
                          <a:pt x="0" y="0"/>
                        </a:cubicBezTo>
                        <a:close/>
                      </a:path>
                    </a:pathLst>
                  </a:custGeom>
                  <ask:type>
                    <ask:lineSketchNone/>
                  </ask:type>
                </ask:lineSketchStyleProps>
              </a:ext>
            </a:extLst>
          </a:ln>
        </p:spPr>
        <p:txBody>
          <a:bodyPr anchor="ctr">
            <a:normAutofit fontScale="90000"/>
          </a:bodyPr>
          <a:lstStyle/>
          <a:p>
            <a:r>
              <a:rPr lang="fr-CA" sz="4200" b="1" dirty="0">
                <a:latin typeface="Century Schoolbook" panose="02040604050505020304" pitchFamily="18" charset="0"/>
              </a:rPr>
              <a:t>Répercussions COVID-19… </a:t>
            </a:r>
            <a:br>
              <a:rPr lang="fr-CA" sz="4200" b="1" dirty="0">
                <a:latin typeface="Century Schoolbook" panose="02040604050505020304" pitchFamily="18" charset="0"/>
              </a:rPr>
            </a:br>
            <a:r>
              <a:rPr lang="fr-CA" sz="4200" b="1" dirty="0">
                <a:latin typeface="Century Schoolbook" panose="02040604050505020304" pitchFamily="18" charset="0"/>
              </a:rPr>
              <a:t>en date du 12 mai 2022</a:t>
            </a:r>
          </a:p>
        </p:txBody>
      </p:sp>
      <p:sp>
        <p:nvSpPr>
          <p:cNvPr id="3" name="Espace réservé du contenu 2"/>
          <p:cNvSpPr>
            <a:spLocks noGrp="1"/>
          </p:cNvSpPr>
          <p:nvPr>
            <p:ph idx="1"/>
            <p:custDataLst>
              <p:tags r:id="rId5"/>
            </p:custDataLst>
          </p:nvPr>
        </p:nvSpPr>
        <p:spPr>
          <a:xfrm>
            <a:off x="759474" y="2636922"/>
            <a:ext cx="7455989" cy="4032433"/>
          </a:xfrm>
        </p:spPr>
        <p:txBody>
          <a:bodyPr anchor="ctr">
            <a:normAutofit/>
          </a:bodyPr>
          <a:lstStyle/>
          <a:p>
            <a:r>
              <a:rPr lang="fr-CA" sz="2000" dirty="0">
                <a:latin typeface="Century Schoolbook" panose="02040604050505020304" pitchFamily="18" charset="0"/>
              </a:rPr>
              <a:t>Site Web de l’UQO : </a:t>
            </a:r>
            <a:r>
              <a:rPr lang="fr-CA" sz="2000" dirty="0">
                <a:latin typeface="Century Schoolbook" panose="02040604050505020304" pitchFamily="18" charset="0"/>
                <a:hlinkClick r:id="rId8"/>
              </a:rPr>
              <a:t>https://uqo.ca/covid-19</a:t>
            </a:r>
            <a:br>
              <a:rPr lang="fr-CA" sz="2000" dirty="0">
                <a:latin typeface="Century Schoolbook" panose="02040604050505020304" pitchFamily="18" charset="0"/>
              </a:rPr>
            </a:br>
            <a:endParaRPr lang="fr-CA" sz="2000" dirty="0">
              <a:latin typeface="Century Schoolbook" panose="02040604050505020304" pitchFamily="18" charset="0"/>
            </a:endParaRPr>
          </a:p>
          <a:p>
            <a:r>
              <a:rPr lang="fr-CA" sz="2000" dirty="0">
                <a:latin typeface="Century Schoolbook" panose="02040604050505020304" pitchFamily="18" charset="0"/>
              </a:rPr>
              <a:t>Site Web d’IRCC: </a:t>
            </a:r>
            <a:r>
              <a:rPr lang="fr-CA" sz="2000" dirty="0">
                <a:latin typeface="Century Schoolbook" panose="02040604050505020304" pitchFamily="18" charset="0"/>
                <a:hlinkClick r:id="rId9"/>
              </a:rPr>
              <a:t>https://www.canada.ca/fr/immigration-refugies-citoyennete/services/coronavirus-covid19/visiteurs-travailleurs-temporaires-etudiants.html</a:t>
            </a:r>
            <a:endParaRPr lang="fr-CA" sz="2000" dirty="0">
              <a:latin typeface="Century Schoolbook" panose="02040604050505020304" pitchFamily="18" charset="0"/>
            </a:endParaRPr>
          </a:p>
          <a:p>
            <a:r>
              <a:rPr lang="fr-CA" sz="2000" u="sng" dirty="0">
                <a:latin typeface="Century Schoolbook" panose="02040604050505020304" pitchFamily="18" charset="0"/>
                <a:hlinkClick r:id="rId10"/>
              </a:rPr>
              <a:t>https://voyage.gc.ca/voyage-covid/voyage-restrictions/exemptions?utm_source=travel-covid_travel-restrictions_entering-canada-checklist&amp;utm_medium=redirect&amp;utm_content=fr</a:t>
            </a:r>
            <a:endParaRPr lang="fr-CA" sz="2000" dirty="0">
              <a:latin typeface="Century Schoolbook" panose="020406040505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76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E997C29-1E27-4FFD-AF44-D1F284A6C38A}"/>
              </a:ext>
            </a:extLst>
          </p:cNvPr>
          <p:cNvSpPr>
            <a:spLocks noGrp="1"/>
          </p:cNvSpPr>
          <p:nvPr>
            <p:ph type="title"/>
          </p:nvPr>
        </p:nvSpPr>
        <p:spPr>
          <a:xfrm>
            <a:off x="482601" y="321734"/>
            <a:ext cx="7905824" cy="1135737"/>
          </a:xfrm>
          <a:solidFill>
            <a:schemeClr val="accent1">
              <a:lumMod val="20000"/>
              <a:lumOff val="80000"/>
            </a:schemeClr>
          </a:solidFill>
        </p:spPr>
        <p:txBody>
          <a:bodyPr>
            <a:normAutofit/>
          </a:bodyPr>
          <a:lstStyle/>
          <a:p>
            <a:r>
              <a:rPr lang="fr-CA" sz="3100" b="1">
                <a:latin typeface="Century Schoolbook" panose="02040604050505020304" pitchFamily="18" charset="0"/>
              </a:rPr>
              <a:t>Étudier au Canada : les conditions</a:t>
            </a:r>
            <a:endParaRPr lang="fr-CA" sz="3100" b="1" dirty="0">
              <a:latin typeface="Century Schoolbook" panose="02040604050505020304" pitchFamily="18" charset="0"/>
            </a:endParaRPr>
          </a:p>
        </p:txBody>
      </p:sp>
      <p:sp>
        <p:nvSpPr>
          <p:cNvPr id="3" name="Espace réservé du contenu 2">
            <a:extLst>
              <a:ext uri="{FF2B5EF4-FFF2-40B4-BE49-F238E27FC236}">
                <a16:creationId xmlns:a16="http://schemas.microsoft.com/office/drawing/2014/main" id="{6813B632-C794-4C3D-AB97-6C3825890F48}"/>
              </a:ext>
            </a:extLst>
          </p:cNvPr>
          <p:cNvSpPr>
            <a:spLocks noGrp="1"/>
          </p:cNvSpPr>
          <p:nvPr>
            <p:ph idx="1"/>
          </p:nvPr>
        </p:nvSpPr>
        <p:spPr>
          <a:xfrm>
            <a:off x="482601" y="1782981"/>
            <a:ext cx="8121848" cy="4393982"/>
          </a:xfrm>
        </p:spPr>
        <p:txBody>
          <a:bodyPr>
            <a:normAutofit/>
          </a:bodyPr>
          <a:lstStyle/>
          <a:p>
            <a:r>
              <a:rPr lang="fr-CA" sz="1700" b="1" dirty="0">
                <a:latin typeface="Century Schoolbook" panose="02040604050505020304" pitchFamily="18" charset="0"/>
              </a:rPr>
              <a:t>Permis</a:t>
            </a:r>
            <a:r>
              <a:rPr lang="fr-CA" sz="1700" b="1" dirty="0"/>
              <a:t> </a:t>
            </a:r>
            <a:r>
              <a:rPr lang="fr-CA" sz="1700" b="1" dirty="0">
                <a:latin typeface="Century Schoolbook" panose="02040604050505020304" pitchFamily="18" charset="0"/>
              </a:rPr>
              <a:t>d’études valide </a:t>
            </a:r>
            <a:r>
              <a:rPr lang="fr-CA" sz="1700" dirty="0">
                <a:latin typeface="Century Schoolbook" panose="02040604050505020304" pitchFamily="18" charset="0"/>
              </a:rPr>
              <a:t>ou une lettre d’introduction d’IRCC</a:t>
            </a:r>
          </a:p>
          <a:p>
            <a:r>
              <a:rPr lang="fr-CA" sz="1700" dirty="0">
                <a:latin typeface="Century Schoolbook" panose="02040604050505020304" pitchFamily="18" charset="0"/>
              </a:rPr>
              <a:t>Fréquenter un</a:t>
            </a:r>
            <a:r>
              <a:rPr lang="fr-CA" sz="1700" dirty="0">
                <a:latin typeface="Century Schoolbook" panose="02040604050505020304" pitchFamily="18" charset="0"/>
                <a:hlinkClick r:id="rId2">
                  <a:extLst>
                    <a:ext uri="{A12FA001-AC4F-418D-AE19-62706E023703}">
                      <ahyp:hlinkClr xmlns:ahyp="http://schemas.microsoft.com/office/drawing/2018/hyperlinkcolor" val="tx"/>
                    </a:ext>
                  </a:extLst>
                </a:hlinkClick>
              </a:rPr>
              <a:t> établissement d’enseignement désigné (EED) ayant un plan d’intervention en réponse à la COVID-19 approuvé par la province</a:t>
            </a:r>
            <a:r>
              <a:rPr lang="fr-CA" sz="1700" dirty="0">
                <a:latin typeface="Century Schoolbook" panose="02040604050505020304" pitchFamily="18" charset="0"/>
              </a:rPr>
              <a:t> : L’UQO est un établissement approuvé et figure sur cette liste</a:t>
            </a:r>
          </a:p>
          <a:p>
            <a:r>
              <a:rPr lang="fr-CA" sz="1700" b="1" dirty="0">
                <a:latin typeface="Century Schoolbook" panose="02040604050505020304" pitchFamily="18" charset="0"/>
              </a:rPr>
              <a:t>Papiers requis ?</a:t>
            </a:r>
          </a:p>
          <a:p>
            <a:pPr marL="0" indent="0">
              <a:buNone/>
            </a:pPr>
            <a:r>
              <a:rPr lang="fr-CA" sz="1700" b="1" dirty="0">
                <a:solidFill>
                  <a:srgbClr val="FF0000"/>
                </a:solidFill>
                <a:latin typeface="Century Schoolbook" panose="02040604050505020304" pitchFamily="18" charset="0"/>
              </a:rPr>
              <a:t>PQÉÉ du BCI - Trimestre d’automne 2022 : moins de 6 mois</a:t>
            </a:r>
          </a:p>
          <a:p>
            <a:pPr>
              <a:buFont typeface="Wingdings" panose="05000000000000000000" pitchFamily="2" charset="2"/>
              <a:buChar char="Ø"/>
            </a:pPr>
            <a:r>
              <a:rPr lang="fr-CA" sz="1700" dirty="0">
                <a:latin typeface="Century Schoolbook" panose="02040604050505020304" pitchFamily="18" charset="0"/>
              </a:rPr>
              <a:t>Vous n’avez pas besoin de demander un CAQ, ni un permis d’études</a:t>
            </a:r>
          </a:p>
          <a:p>
            <a:pPr>
              <a:buFont typeface="Wingdings" panose="05000000000000000000" pitchFamily="2" charset="2"/>
              <a:buChar char="Ø"/>
            </a:pPr>
            <a:r>
              <a:rPr lang="fr-CA" sz="1700" dirty="0">
                <a:latin typeface="Century Schoolbook" panose="02040604050505020304" pitchFamily="18" charset="0"/>
              </a:rPr>
              <a:t>Vous devez avoir un </a:t>
            </a:r>
            <a:r>
              <a:rPr lang="fr-CA" sz="1700" b="1" dirty="0">
                <a:latin typeface="Century Schoolbook" panose="02040604050505020304" pitchFamily="18" charset="0"/>
              </a:rPr>
              <a:t>passeport valide </a:t>
            </a:r>
            <a:r>
              <a:rPr lang="fr-CA" sz="1700" dirty="0">
                <a:latin typeface="Century Schoolbook" panose="02040604050505020304" pitchFamily="18" charset="0"/>
              </a:rPr>
              <a:t>et une AVE ou un VRT</a:t>
            </a:r>
          </a:p>
          <a:p>
            <a:pPr>
              <a:buFont typeface="Wingdings" panose="05000000000000000000" pitchFamily="2" charset="2"/>
              <a:buChar char="Ø"/>
            </a:pPr>
            <a:endParaRPr lang="fr-CA" sz="1700" dirty="0">
              <a:latin typeface="Century Schoolbook" panose="02040604050505020304" pitchFamily="18" charset="0"/>
            </a:endParaRPr>
          </a:p>
          <a:p>
            <a:pPr marL="0" indent="0">
              <a:buNone/>
            </a:pPr>
            <a:r>
              <a:rPr lang="fr-CA" sz="1700" b="1" dirty="0">
                <a:solidFill>
                  <a:srgbClr val="FF0000"/>
                </a:solidFill>
                <a:latin typeface="Century Schoolbook" panose="02040604050505020304" pitchFamily="18" charset="0"/>
              </a:rPr>
              <a:t>PQÉÉ du BCI - Automne 2022 et hiver 2023 : 2 trimestres </a:t>
            </a:r>
          </a:p>
          <a:p>
            <a:pPr>
              <a:buFont typeface="Wingdings" panose="05000000000000000000" pitchFamily="2" charset="2"/>
              <a:buChar char="Ø"/>
            </a:pPr>
            <a:r>
              <a:rPr lang="fr-CA" sz="1700" dirty="0">
                <a:latin typeface="Century Schoolbook" panose="02040604050505020304" pitchFamily="18" charset="0"/>
              </a:rPr>
              <a:t>Vous devez demander un CAQ et un permis d’études</a:t>
            </a:r>
          </a:p>
          <a:p>
            <a:endParaRPr lang="fr-CA" sz="17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222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39B1BC-E8EF-414C-88C3-D8D746B46FE5}"/>
              </a:ext>
            </a:extLst>
          </p:cNvPr>
          <p:cNvSpPr>
            <a:spLocks noGrp="1"/>
          </p:cNvSpPr>
          <p:nvPr>
            <p:ph type="title"/>
            <p:custDataLst>
              <p:tags r:id="rId2"/>
            </p:custDataLst>
          </p:nvPr>
        </p:nvSpPr>
        <p:spPr>
          <a:xfrm>
            <a:off x="628650" y="365125"/>
            <a:ext cx="7886700" cy="1325563"/>
          </a:xfrm>
          <a:solidFill>
            <a:schemeClr val="accent1">
              <a:lumMod val="20000"/>
              <a:lumOff val="80000"/>
            </a:schemeClr>
          </a:solidFill>
        </p:spPr>
        <p:txBody>
          <a:bodyPr>
            <a:normAutofit fontScale="90000"/>
          </a:bodyPr>
          <a:lstStyle/>
          <a:p>
            <a:r>
              <a:rPr lang="fr-CA" sz="4700" b="1" dirty="0">
                <a:latin typeface="Century Schoolbook" panose="02040604050505020304" pitchFamily="18" charset="0"/>
              </a:rPr>
              <a:t>Formalités d’immigration</a:t>
            </a:r>
            <a:r>
              <a:rPr lang="fr-CA" sz="4700" b="1" dirty="0"/>
              <a:t> </a:t>
            </a:r>
            <a:endParaRPr lang="fr-CA" sz="47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152604B-8627-4750-95AF-DF8838FE5101}"/>
              </a:ext>
            </a:extLst>
          </p:cNvPr>
          <p:cNvSpPr>
            <a:spLocks noGrp="1"/>
          </p:cNvSpPr>
          <p:nvPr>
            <p:ph idx="1"/>
            <p:custDataLst>
              <p:tags r:id="rId4"/>
            </p:custDataLst>
          </p:nvPr>
        </p:nvSpPr>
        <p:spPr>
          <a:xfrm>
            <a:off x="628649" y="1899687"/>
            <a:ext cx="8140445" cy="4593187"/>
          </a:xfrm>
          <a:custGeom>
            <a:avLst/>
            <a:gdLst>
              <a:gd name="connsiteX0" fmla="*/ 0 w 8140445"/>
              <a:gd name="connsiteY0" fmla="*/ 0 h 4593187"/>
              <a:gd name="connsiteX1" fmla="*/ 8140445 w 8140445"/>
              <a:gd name="connsiteY1" fmla="*/ 0 h 4593187"/>
              <a:gd name="connsiteX2" fmla="*/ 8140445 w 8140445"/>
              <a:gd name="connsiteY2" fmla="*/ 4593187 h 4593187"/>
              <a:gd name="connsiteX3" fmla="*/ 0 w 8140445"/>
              <a:gd name="connsiteY3" fmla="*/ 4593187 h 4593187"/>
              <a:gd name="connsiteX4" fmla="*/ 0 w 8140445"/>
              <a:gd name="connsiteY4" fmla="*/ 0 h 459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0445" h="4593187" fill="none" extrusionOk="0">
                <a:moveTo>
                  <a:pt x="0" y="0"/>
                </a:moveTo>
                <a:cubicBezTo>
                  <a:pt x="1559559" y="143190"/>
                  <a:pt x="6634615" y="76519"/>
                  <a:pt x="8140445" y="0"/>
                </a:cubicBezTo>
                <a:cubicBezTo>
                  <a:pt x="8031245" y="2216226"/>
                  <a:pt x="8055430" y="3693367"/>
                  <a:pt x="8140445" y="4593187"/>
                </a:cubicBezTo>
                <a:cubicBezTo>
                  <a:pt x="6673559" y="4705500"/>
                  <a:pt x="2000691" y="4742958"/>
                  <a:pt x="0" y="4593187"/>
                </a:cubicBezTo>
                <a:cubicBezTo>
                  <a:pt x="-109581" y="2574279"/>
                  <a:pt x="120764" y="2230508"/>
                  <a:pt x="0" y="0"/>
                </a:cubicBezTo>
                <a:close/>
              </a:path>
              <a:path w="8140445" h="4593187" stroke="0" extrusionOk="0">
                <a:moveTo>
                  <a:pt x="0" y="0"/>
                </a:moveTo>
                <a:cubicBezTo>
                  <a:pt x="1419635" y="-120935"/>
                  <a:pt x="6226666" y="-4787"/>
                  <a:pt x="8140445" y="0"/>
                </a:cubicBezTo>
                <a:cubicBezTo>
                  <a:pt x="8214239" y="616220"/>
                  <a:pt x="8092074" y="2518093"/>
                  <a:pt x="8140445" y="4593187"/>
                </a:cubicBezTo>
                <a:cubicBezTo>
                  <a:pt x="5669956" y="4601035"/>
                  <a:pt x="1814149" y="4511702"/>
                  <a:pt x="0" y="4593187"/>
                </a:cubicBezTo>
                <a:cubicBezTo>
                  <a:pt x="13842" y="4069638"/>
                  <a:pt x="107905" y="770830"/>
                  <a:pt x="0" y="0"/>
                </a:cubicBezTo>
                <a:close/>
              </a:path>
            </a:pathLst>
          </a:custGeom>
          <a:ln>
            <a:solidFill>
              <a:schemeClr val="tx1"/>
            </a:solidFill>
            <a:extLst>
              <a:ext uri="{C807C97D-BFC1-408E-A445-0C87EB9F89A2}">
                <ask:lineSketchStyleProps xmlns:ask="http://schemas.microsoft.com/office/drawing/2018/sketchyshapes" xmlns="" sd="678357263">
                  <ask:type>
                    <ask:lineSketchCurved/>
                  </ask:type>
                </ask:lineSketchStyleProps>
              </a:ext>
            </a:extLst>
          </a:ln>
        </p:spPr>
        <p:txBody>
          <a:bodyPr>
            <a:normAutofit/>
          </a:bodyPr>
          <a:lstStyle/>
          <a:p>
            <a:pPr marL="68580" indent="0">
              <a:buNone/>
            </a:pPr>
            <a:endParaRPr lang="fr-CA" sz="2000" b="1" dirty="0">
              <a:solidFill>
                <a:srgbClr val="0070C0"/>
              </a:solidFill>
              <a:latin typeface="Century Schoolbook" panose="02040604050505020304" pitchFamily="18" charset="0"/>
            </a:endParaRPr>
          </a:p>
          <a:p>
            <a:pPr marL="68580" indent="0">
              <a:buNone/>
            </a:pPr>
            <a:r>
              <a:rPr lang="fr-CA" b="1" dirty="0">
                <a:solidFill>
                  <a:srgbClr val="0070C0"/>
                </a:solidFill>
                <a:latin typeface="Century Schoolbook" panose="02040604050505020304" pitchFamily="18" charset="0"/>
              </a:rPr>
              <a:t>PQÉÉ du BCI - 1 trimestre (</a:t>
            </a:r>
            <a:r>
              <a:rPr lang="fr-CA" b="1" dirty="0" err="1">
                <a:solidFill>
                  <a:srgbClr val="0070C0"/>
                </a:solidFill>
                <a:latin typeface="Century Schoolbook" panose="02040604050505020304" pitchFamily="18" charset="0"/>
              </a:rPr>
              <a:t>Aut</a:t>
            </a:r>
            <a:r>
              <a:rPr lang="fr-CA" b="1" dirty="0">
                <a:solidFill>
                  <a:srgbClr val="0070C0"/>
                </a:solidFill>
                <a:latin typeface="Century Schoolbook" panose="02040604050505020304" pitchFamily="18" charset="0"/>
              </a:rPr>
              <a:t>. 2022)</a:t>
            </a:r>
            <a:endParaRPr lang="fr-CA" sz="1900" dirty="0">
              <a:latin typeface="Century Schoolbook" panose="02040604050505020304" pitchFamily="18" charset="0"/>
            </a:endParaRPr>
          </a:p>
          <a:p>
            <a:pPr marL="68580" lvl="0" indent="0">
              <a:buNone/>
            </a:pPr>
            <a:r>
              <a:rPr lang="fr-CA" sz="1900" dirty="0">
                <a:latin typeface="Century Schoolbook" panose="02040604050505020304" pitchFamily="18" charset="0"/>
              </a:rPr>
              <a:t>Si vous venez étudier pour une période de </a:t>
            </a:r>
            <a:r>
              <a:rPr lang="fr-CA" sz="1900" b="1" dirty="0">
                <a:solidFill>
                  <a:srgbClr val="FF0000"/>
                </a:solidFill>
                <a:latin typeface="Century Schoolbook" panose="02040604050505020304" pitchFamily="18" charset="0"/>
              </a:rPr>
              <a:t>moins de 6 mois</a:t>
            </a:r>
            <a:r>
              <a:rPr lang="fr-CA" sz="1900" dirty="0">
                <a:latin typeface="Century Schoolbook" panose="02040604050505020304" pitchFamily="18" charset="0"/>
              </a:rPr>
              <a:t>, vous n’avez pas besoin de demander un CAQ, ni un permis d’études, mais vous devez avoir un </a:t>
            </a:r>
            <a:r>
              <a:rPr lang="fr-CA" sz="1900" b="1" dirty="0">
                <a:latin typeface="Century Schoolbook" panose="02040604050505020304" pitchFamily="18" charset="0"/>
              </a:rPr>
              <a:t>passeport valide</a:t>
            </a:r>
            <a:r>
              <a:rPr lang="fr-CA" sz="1900" dirty="0">
                <a:latin typeface="Century Schoolbook" panose="02040604050505020304" pitchFamily="18" charset="0"/>
              </a:rPr>
              <a:t>.</a:t>
            </a:r>
          </a:p>
          <a:p>
            <a:pPr marL="68580" lvl="0" indent="0">
              <a:buNone/>
            </a:pPr>
            <a:endParaRPr lang="fr-CA" sz="1900" b="1" dirty="0">
              <a:latin typeface="Century Schoolbook" panose="02040604050505020304" pitchFamily="18" charset="0"/>
            </a:endParaRPr>
          </a:p>
          <a:p>
            <a:pPr marL="68580" lvl="0" indent="0">
              <a:buNone/>
            </a:pPr>
            <a:r>
              <a:rPr lang="fr-CA" sz="1900" b="1" dirty="0">
                <a:latin typeface="Century Schoolbook" panose="02040604050505020304" pitchFamily="18" charset="0"/>
              </a:rPr>
              <a:t>Selon votre pays de citoyenneté</a:t>
            </a:r>
            <a:r>
              <a:rPr lang="fr-CA" sz="1900" dirty="0">
                <a:latin typeface="Century Schoolbook" panose="02040604050505020304" pitchFamily="18" charset="0"/>
              </a:rPr>
              <a:t>, vous aurez besoin :</a:t>
            </a:r>
          </a:p>
          <a:p>
            <a:pPr lvl="0">
              <a:buFont typeface="Wingdings" pitchFamily="2" charset="2"/>
              <a:buChar char="§"/>
            </a:pPr>
            <a:r>
              <a:rPr lang="fr-CA" sz="1900" dirty="0">
                <a:latin typeface="Century Schoolbook" panose="02040604050505020304" pitchFamily="18" charset="0"/>
              </a:rPr>
              <a:t>d’un visa de résident temporaire (</a:t>
            </a:r>
            <a:r>
              <a:rPr lang="fr-CA" sz="1900" b="1" dirty="0">
                <a:latin typeface="Century Schoolbook" panose="02040604050505020304" pitchFamily="18" charset="0"/>
              </a:rPr>
              <a:t>VRT</a:t>
            </a:r>
            <a:r>
              <a:rPr lang="fr-CA" sz="1900" dirty="0">
                <a:latin typeface="Century Schoolbook" panose="02040604050505020304" pitchFamily="18" charset="0"/>
              </a:rPr>
              <a:t>) ou </a:t>
            </a:r>
          </a:p>
          <a:p>
            <a:pPr>
              <a:buFont typeface="Wingdings" pitchFamily="2" charset="2"/>
              <a:buChar char="§"/>
            </a:pPr>
            <a:r>
              <a:rPr lang="fr-CA" sz="1900" dirty="0">
                <a:latin typeface="Century Schoolbook" panose="02040604050505020304" pitchFamily="18" charset="0"/>
              </a:rPr>
              <a:t>d’une </a:t>
            </a:r>
            <a:r>
              <a:rPr lang="fr-CA" sz="1900" b="1" dirty="0">
                <a:latin typeface="Century Schoolbook" panose="02040604050505020304" pitchFamily="18" charset="0"/>
              </a:rPr>
              <a:t>AVE</a:t>
            </a:r>
            <a:r>
              <a:rPr lang="fr-CA" sz="1900" dirty="0">
                <a:latin typeface="Century Schoolbook" panose="02040604050505020304" pitchFamily="18" charset="0"/>
              </a:rPr>
              <a:t> (autorisation de voyage électronique)</a:t>
            </a:r>
          </a:p>
          <a:p>
            <a:pPr marL="68580" indent="0">
              <a:buNone/>
            </a:pPr>
            <a:endParaRPr lang="fr-CA" sz="1900" dirty="0">
              <a:latin typeface="Century Schoolbook" panose="02040604050505020304" pitchFamily="18" charset="0"/>
            </a:endParaRPr>
          </a:p>
          <a:p>
            <a:pPr marL="68580" indent="0">
              <a:buNone/>
            </a:pPr>
            <a:r>
              <a:rPr lang="fr-CA" sz="1900" dirty="0">
                <a:latin typeface="Century Schoolbook" panose="02040604050505020304" pitchFamily="18" charset="0"/>
              </a:rPr>
              <a:t>Avez-vous besoin d’une AVE ou d’un VRT ? </a:t>
            </a:r>
            <a:r>
              <a:rPr lang="fr-CA" sz="1900" dirty="0">
                <a:latin typeface="Century Schoolbook" panose="02040604050505020304" pitchFamily="18" charset="0"/>
                <a:hlinkClick r:id="rId6"/>
              </a:rPr>
              <a:t>Visitez le site d’IRCC</a:t>
            </a:r>
            <a:endParaRPr lang="fr-CA" sz="1900" dirty="0">
              <a:latin typeface="Century Schoolbook" panose="02040604050505020304" pitchFamily="18" charset="0"/>
            </a:endParaRPr>
          </a:p>
          <a:p>
            <a:pPr marL="411480" indent="-342900">
              <a:buFont typeface="Wingdings" panose="05000000000000000000" pitchFamily="2" charset="2"/>
              <a:buChar char="§"/>
            </a:pPr>
            <a:r>
              <a:rPr lang="fr-CA" sz="1900" dirty="0">
                <a:latin typeface="Century Schoolbook" panose="02040604050505020304" pitchFamily="18" charset="0"/>
              </a:rPr>
              <a:t>Vous devrez </a:t>
            </a:r>
            <a:r>
              <a:rPr lang="fr-CA" sz="1900" dirty="0">
                <a:latin typeface="Century Schoolbook" panose="02040604050505020304" pitchFamily="18" charset="0"/>
                <a:hlinkClick r:id="rId7"/>
              </a:rPr>
              <a:t>fournir vos données biométriques</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318799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39B1BC-E8EF-414C-88C3-D8D746B46FE5}"/>
              </a:ext>
            </a:extLst>
          </p:cNvPr>
          <p:cNvSpPr>
            <a:spLocks noGrp="1"/>
          </p:cNvSpPr>
          <p:nvPr>
            <p:ph type="title"/>
            <p:custDataLst>
              <p:tags r:id="rId2"/>
            </p:custDataLst>
          </p:nvPr>
        </p:nvSpPr>
        <p:spPr>
          <a:xfrm>
            <a:off x="628650" y="365125"/>
            <a:ext cx="7886700" cy="1325563"/>
          </a:xfrm>
          <a:solidFill>
            <a:schemeClr val="accent1">
              <a:lumMod val="20000"/>
              <a:lumOff val="80000"/>
            </a:schemeClr>
          </a:solidFill>
        </p:spPr>
        <p:txBody>
          <a:bodyPr>
            <a:normAutofit fontScale="90000"/>
          </a:bodyPr>
          <a:lstStyle/>
          <a:p>
            <a:r>
              <a:rPr lang="fr-CA" sz="4700" b="1" dirty="0">
                <a:latin typeface="Century Schoolbook" panose="02040604050505020304" pitchFamily="18" charset="0"/>
              </a:rPr>
              <a:t>Formalités d’immigration</a:t>
            </a:r>
            <a:r>
              <a:rPr lang="fr-CA" sz="4700" b="1" dirty="0"/>
              <a:t> </a:t>
            </a:r>
            <a:endParaRPr lang="fr-CA" sz="47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152604B-8627-4750-95AF-DF8838FE5101}"/>
              </a:ext>
            </a:extLst>
          </p:cNvPr>
          <p:cNvSpPr>
            <a:spLocks noGrp="1"/>
          </p:cNvSpPr>
          <p:nvPr>
            <p:ph idx="1"/>
            <p:custDataLst>
              <p:tags r:id="rId4"/>
            </p:custDataLst>
          </p:nvPr>
        </p:nvSpPr>
        <p:spPr>
          <a:xfrm>
            <a:off x="619398" y="1916831"/>
            <a:ext cx="7895952" cy="4788925"/>
          </a:xfrm>
          <a:custGeom>
            <a:avLst/>
            <a:gdLst>
              <a:gd name="connsiteX0" fmla="*/ 0 w 8335838"/>
              <a:gd name="connsiteY0" fmla="*/ 0 h 4867800"/>
              <a:gd name="connsiteX1" fmla="*/ 8335838 w 8335838"/>
              <a:gd name="connsiteY1" fmla="*/ 0 h 4867800"/>
              <a:gd name="connsiteX2" fmla="*/ 8335838 w 8335838"/>
              <a:gd name="connsiteY2" fmla="*/ 4867800 h 4867800"/>
              <a:gd name="connsiteX3" fmla="*/ 0 w 8335838"/>
              <a:gd name="connsiteY3" fmla="*/ 4867800 h 4867800"/>
              <a:gd name="connsiteX4" fmla="*/ 0 w 8335838"/>
              <a:gd name="connsiteY4" fmla="*/ 0 h 48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838" h="4867800" fill="none" extrusionOk="0">
                <a:moveTo>
                  <a:pt x="0" y="0"/>
                </a:moveTo>
                <a:cubicBezTo>
                  <a:pt x="1125448" y="143190"/>
                  <a:pt x="6906145" y="76519"/>
                  <a:pt x="8335838" y="0"/>
                </a:cubicBezTo>
                <a:cubicBezTo>
                  <a:pt x="8226638" y="993434"/>
                  <a:pt x="8250823" y="2992674"/>
                  <a:pt x="8335838" y="4867800"/>
                </a:cubicBezTo>
                <a:cubicBezTo>
                  <a:pt x="5245664" y="4980113"/>
                  <a:pt x="3644012" y="5017571"/>
                  <a:pt x="0" y="4867800"/>
                </a:cubicBezTo>
                <a:cubicBezTo>
                  <a:pt x="-109581" y="4152920"/>
                  <a:pt x="120764" y="1872553"/>
                  <a:pt x="0" y="0"/>
                </a:cubicBezTo>
                <a:close/>
              </a:path>
              <a:path w="8335838" h="4867800" stroke="0" extrusionOk="0">
                <a:moveTo>
                  <a:pt x="0" y="0"/>
                </a:moveTo>
                <a:cubicBezTo>
                  <a:pt x="4060078" y="-120935"/>
                  <a:pt x="4624649" y="-4787"/>
                  <a:pt x="8335838" y="0"/>
                </a:cubicBezTo>
                <a:cubicBezTo>
                  <a:pt x="8409632" y="711426"/>
                  <a:pt x="8287467" y="4080565"/>
                  <a:pt x="8335838" y="4867800"/>
                </a:cubicBezTo>
                <a:cubicBezTo>
                  <a:pt x="6682454" y="4875648"/>
                  <a:pt x="1811716" y="4786315"/>
                  <a:pt x="0" y="4867800"/>
                </a:cubicBezTo>
                <a:cubicBezTo>
                  <a:pt x="13842" y="2975825"/>
                  <a:pt x="107905" y="641752"/>
                  <a:pt x="0" y="0"/>
                </a:cubicBezTo>
                <a:close/>
              </a:path>
            </a:pathLst>
          </a:custGeom>
          <a:ln>
            <a:solidFill>
              <a:schemeClr val="tx1"/>
            </a:solidFill>
            <a:extLst>
              <a:ext uri="{C807C97D-BFC1-408E-A445-0C87EB9F89A2}">
                <ask:lineSketchStyleProps xmlns:ask="http://schemas.microsoft.com/office/drawing/2018/sketchyshapes" xmlns="" sd="678357263">
                  <ask:type>
                    <ask:lineSketchCurved/>
                  </ask:type>
                </ask:lineSketchStyleProps>
              </a:ext>
            </a:extLst>
          </a:ln>
        </p:spPr>
        <p:txBody>
          <a:bodyPr>
            <a:normAutofit fontScale="92500" lnSpcReduction="10000"/>
          </a:bodyPr>
          <a:lstStyle/>
          <a:p>
            <a:pPr marL="0" indent="0">
              <a:buNone/>
            </a:pPr>
            <a:endParaRPr lang="fr-CA" sz="2500" b="1" dirty="0">
              <a:solidFill>
                <a:srgbClr val="0070C0"/>
              </a:solidFill>
              <a:latin typeface="Century Schoolbook" panose="02040604050505020304" pitchFamily="18" charset="0"/>
            </a:endParaRPr>
          </a:p>
          <a:p>
            <a:pPr marL="0" indent="0">
              <a:buNone/>
            </a:pPr>
            <a:r>
              <a:rPr lang="fr-CA" sz="2500" b="1" dirty="0">
                <a:solidFill>
                  <a:srgbClr val="0070C0"/>
                </a:solidFill>
                <a:latin typeface="Century Schoolbook" panose="02040604050505020304" pitchFamily="18" charset="0"/>
              </a:rPr>
              <a:t>PQÉÉ du BCI - 2 trimestres (Aut.2022 et H.2023)</a:t>
            </a:r>
          </a:p>
          <a:p>
            <a:pPr marL="0" indent="0">
              <a:buNone/>
            </a:pPr>
            <a:r>
              <a:rPr lang="fr-CA" sz="1800" dirty="0">
                <a:latin typeface="Century Schoolbook" panose="02040604050505020304" pitchFamily="18" charset="0"/>
              </a:rPr>
              <a:t>Si vous venez étudier pour une période de </a:t>
            </a:r>
            <a:r>
              <a:rPr lang="fr-CA" sz="1800" b="1" dirty="0">
                <a:solidFill>
                  <a:srgbClr val="FF0000"/>
                </a:solidFill>
                <a:latin typeface="Century Schoolbook" panose="02040604050505020304" pitchFamily="18" charset="0"/>
              </a:rPr>
              <a:t>plus de 6 mois</a:t>
            </a:r>
            <a:r>
              <a:rPr lang="fr-CA" sz="1800" dirty="0">
                <a:latin typeface="Century Schoolbook" panose="02040604050505020304" pitchFamily="18" charset="0"/>
              </a:rPr>
              <a:t>, vous devez demander un </a:t>
            </a:r>
            <a:r>
              <a:rPr lang="fr-CA" sz="1800" b="1" dirty="0">
                <a:latin typeface="Century Schoolbook" panose="02040604050505020304" pitchFamily="18" charset="0"/>
              </a:rPr>
              <a:t>CAQ</a:t>
            </a:r>
            <a:r>
              <a:rPr lang="fr-CA" sz="1800" dirty="0">
                <a:latin typeface="Century Schoolbook" panose="02040604050505020304" pitchFamily="18" charset="0"/>
              </a:rPr>
              <a:t> et un </a:t>
            </a:r>
            <a:r>
              <a:rPr lang="fr-CA" sz="1800" b="1" dirty="0">
                <a:latin typeface="Century Schoolbook" panose="02040604050505020304" pitchFamily="18" charset="0"/>
              </a:rPr>
              <a:t>permis d’études</a:t>
            </a:r>
            <a:endParaRPr lang="fr-CA" sz="2000" b="1" dirty="0"/>
          </a:p>
          <a:p>
            <a:pPr marL="68580" lvl="0" indent="0">
              <a:buNone/>
            </a:pPr>
            <a:r>
              <a:rPr lang="fr-CA" sz="2000" b="1" dirty="0">
                <a:solidFill>
                  <a:schemeClr val="accent2">
                    <a:lumMod val="75000"/>
                  </a:schemeClr>
                </a:solidFill>
                <a:latin typeface="Century Schoolbook" panose="02040604050505020304" pitchFamily="18" charset="0"/>
              </a:rPr>
              <a:t>Obtenir vos documents officiels pour étudier au Québec</a:t>
            </a:r>
          </a:p>
          <a:p>
            <a:pPr marL="525780" indent="-457200">
              <a:buFont typeface="+mj-lt"/>
              <a:buAutoNum type="arabicPeriod"/>
            </a:pPr>
            <a:r>
              <a:rPr lang="fr-CA" sz="1700" dirty="0">
                <a:latin typeface="Century Schoolbook" panose="02040604050505020304" pitchFamily="18" charset="0"/>
              </a:rPr>
              <a:t>avoir un passeport valide</a:t>
            </a:r>
          </a:p>
          <a:p>
            <a:pPr marL="525780" indent="-457200">
              <a:buFont typeface="+mj-lt"/>
              <a:buAutoNum type="arabicPeriod"/>
            </a:pPr>
            <a:r>
              <a:rPr lang="fr-CA" sz="1700" dirty="0">
                <a:latin typeface="Century Schoolbook" panose="02040604050505020304" pitchFamily="18" charset="0"/>
              </a:rPr>
              <a:t>demander un </a:t>
            </a:r>
            <a:r>
              <a:rPr lang="fr-CA" sz="1700" dirty="0">
                <a:latin typeface="Century Schoolbook" panose="02040604050505020304" pitchFamily="18" charset="0"/>
                <a:hlinkClick r:id="rId7"/>
              </a:rPr>
              <a:t>CAQ</a:t>
            </a:r>
            <a:r>
              <a:rPr lang="fr-CA" sz="1700" dirty="0">
                <a:latin typeface="Century Schoolbook" panose="02040604050505020304" pitchFamily="18" charset="0"/>
              </a:rPr>
              <a:t> : </a:t>
            </a:r>
            <a:r>
              <a:rPr lang="fr-CA" sz="1700" dirty="0">
                <a:latin typeface="Century Schoolbook" panose="02040604050505020304" pitchFamily="18" charset="0"/>
                <a:hlinkClick r:id="rId8"/>
              </a:rPr>
              <a:t>Voir la procédure dans notre site internet</a:t>
            </a:r>
            <a:endParaRPr lang="fr-CA" sz="1700" dirty="0">
              <a:latin typeface="Century Schoolbook" panose="02040604050505020304" pitchFamily="18" charset="0"/>
            </a:endParaRPr>
          </a:p>
          <a:p>
            <a:pPr marL="68580" indent="0">
              <a:buNone/>
            </a:pPr>
            <a:r>
              <a:rPr lang="fr-CA" sz="1500" dirty="0">
                <a:latin typeface="Century Schoolbook" panose="02040604050505020304" pitchFamily="18" charset="0"/>
              </a:rPr>
              <a:t>Vous devrez inclure dans votre demande une copie de la lettre d'admission ainsi qu'une copie de la feuille Renseignements supplémentaires à la Décision d'admission</a:t>
            </a:r>
          </a:p>
          <a:p>
            <a:pPr marL="411480" indent="-342900">
              <a:buAutoNum type="arabicPeriod" startAt="3"/>
            </a:pPr>
            <a:r>
              <a:rPr lang="fr-CA" sz="1700" dirty="0">
                <a:latin typeface="Century Schoolbook" panose="02040604050505020304" pitchFamily="18" charset="0"/>
              </a:rPr>
              <a:t> demander un </a:t>
            </a:r>
            <a:r>
              <a:rPr lang="fr-CA" sz="1700" dirty="0">
                <a:latin typeface="Century Schoolbook" panose="02040604050505020304" pitchFamily="18" charset="0"/>
                <a:hlinkClick r:id="rId9"/>
              </a:rPr>
              <a:t>permis d’études</a:t>
            </a:r>
            <a:r>
              <a:rPr lang="fr-CA" sz="1700" dirty="0">
                <a:latin typeface="Century Schoolbook" panose="02040604050505020304" pitchFamily="18" charset="0"/>
              </a:rPr>
              <a:t> : </a:t>
            </a:r>
            <a:r>
              <a:rPr lang="fr-CA" sz="1700" dirty="0">
                <a:latin typeface="Century Schoolbook" panose="02040604050505020304" pitchFamily="18" charset="0"/>
                <a:hlinkClick r:id="rId8"/>
              </a:rPr>
              <a:t>Voir la procédure dans notre site internet</a:t>
            </a:r>
            <a:endParaRPr lang="fr-CA" sz="1700" dirty="0">
              <a:latin typeface="Century Schoolbook" panose="02040604050505020304" pitchFamily="18" charset="0"/>
            </a:endParaRPr>
          </a:p>
          <a:p>
            <a:pPr marL="68580" indent="0">
              <a:buNone/>
            </a:pPr>
            <a:r>
              <a:rPr lang="fr-CA" sz="1500" dirty="0">
                <a:latin typeface="Century Schoolbook" panose="02040604050505020304" pitchFamily="18" charset="0"/>
              </a:rPr>
              <a:t>Vous devrez inclure dans votre demande une copie de la lettre d'admission ainsi qu'une copie de la feuille Renseignements supplémentaires à la Décision d'admission</a:t>
            </a:r>
          </a:p>
          <a:p>
            <a:pPr marL="68580" indent="0">
              <a:buNone/>
            </a:pPr>
            <a:r>
              <a:rPr lang="fr-CA" sz="1700" dirty="0">
                <a:latin typeface="Century Schoolbook" panose="02040604050505020304" pitchFamily="18" charset="0"/>
              </a:rPr>
              <a:t>4.    fournir vos données biométriques: </a:t>
            </a:r>
            <a:r>
              <a:rPr lang="fr-CA" sz="1600" dirty="0">
                <a:latin typeface="Century Schoolbook" panose="02040604050505020304" pitchFamily="18" charset="0"/>
                <a:hlinkClick r:id="rId10"/>
              </a:rPr>
              <a:t>Vérifiez qui a besoin de fournir ses données biométriques</a:t>
            </a:r>
            <a:endParaRPr lang="fr-CA" sz="1700" dirty="0">
              <a:latin typeface="Century Schoolbook" panose="02040604050505020304" pitchFamily="18" charset="0"/>
            </a:endParaRPr>
          </a:p>
          <a:p>
            <a:pPr marL="68580" indent="0">
              <a:buNone/>
            </a:pPr>
            <a:r>
              <a:rPr lang="fr-CA" sz="1700" dirty="0">
                <a:latin typeface="Century Schoolbook" panose="02040604050505020304" pitchFamily="18" charset="0"/>
              </a:rPr>
              <a:t>5.   </a:t>
            </a:r>
            <a:r>
              <a:rPr lang="fr-CA" sz="1600" dirty="0">
                <a:latin typeface="Century Schoolbook" panose="02040604050505020304" pitchFamily="18" charset="0"/>
              </a:rPr>
              <a:t>obtenir un visa de résident temporaire (VTR) ou une autorisation de voyage électronique (AVE). Avez-vous besoin d’une AVE ou d’un VRT ? </a:t>
            </a:r>
            <a:r>
              <a:rPr lang="fr-CA" sz="1600" dirty="0">
                <a:latin typeface="Century Schoolbook" panose="02040604050505020304" pitchFamily="18" charset="0"/>
                <a:hlinkClick r:id="rId11"/>
              </a:rPr>
              <a:t>Visitez le site d’IRCC</a:t>
            </a:r>
            <a:endParaRPr lang="fr-CA" sz="1600" dirty="0">
              <a:latin typeface="Century Schoolbook" panose="02040604050505020304" pitchFamily="18" charset="0"/>
            </a:endParaRPr>
          </a:p>
          <a:p>
            <a:pPr marL="68580" indent="0">
              <a:buNone/>
            </a:pPr>
            <a:endParaRPr lang="fr-CA" sz="2000" dirty="0">
              <a:latin typeface="Century Gothic" panose="020B0502020202020204" pitchFamily="34" charset="0"/>
              <a:hlinkClick r:id="rId12">
                <a:extLst>
                  <a:ext uri="{A12FA001-AC4F-418D-AE19-62706E023703}">
                    <ahyp:hlinkClr xmlns:ahyp="http://schemas.microsoft.com/office/drawing/2018/hyperlinkcolor" val="tx"/>
                  </a:ext>
                </a:extLst>
              </a:hlinkClick>
            </a:endParaRPr>
          </a:p>
          <a:p>
            <a:pPr marL="525780" indent="-457200">
              <a:buFont typeface="+mj-lt"/>
              <a:buAutoNum type="arabicPeriod"/>
            </a:pPr>
            <a:endParaRPr lang="fr-CA" sz="2000" b="1" dirty="0">
              <a:latin typeface="Century Gothic" panose="020B0502020202020204" pitchFamily="34" charset="0"/>
            </a:endParaRPr>
          </a:p>
          <a:p>
            <a:pPr marL="411480" indent="-342900"/>
            <a:endParaRPr lang="fr-CA" sz="1900" dirty="0">
              <a:latin typeface="Century Schoolbook" panose="02040604050505020304" pitchFamily="18" charset="0"/>
            </a:endParaRPr>
          </a:p>
        </p:txBody>
      </p:sp>
    </p:spTree>
    <p:extLst>
      <p:ext uri="{BB962C8B-B14F-4D97-AF65-F5344CB8AC3E}">
        <p14:creationId xmlns:p14="http://schemas.microsoft.com/office/powerpoint/2010/main" val="389457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2A1DABE9-198A-4941-A27D-E9B85AF76903}"/>
              </a:ext>
            </a:extLst>
          </p:cNvPr>
          <p:cNvSpPr>
            <a:spLocks noGrp="1"/>
          </p:cNvSpPr>
          <p:nvPr>
            <p:ph type="title"/>
            <p:custDataLst>
              <p:tags r:id="rId3"/>
            </p:custDataLst>
          </p:nvPr>
        </p:nvSpPr>
        <p:spPr>
          <a:xfrm>
            <a:off x="823851" y="885651"/>
            <a:ext cx="2422352" cy="4624603"/>
          </a:xfrm>
        </p:spPr>
        <p:txBody>
          <a:bodyPr>
            <a:normAutofit/>
          </a:bodyPr>
          <a:lstStyle/>
          <a:p>
            <a:r>
              <a:rPr lang="fr-CA" sz="3600" b="1" dirty="0">
                <a:solidFill>
                  <a:srgbClr val="FFFFFF"/>
                </a:solidFill>
                <a:latin typeface="Century Schoolbook" panose="02040604050505020304" pitchFamily="18" charset="0"/>
              </a:rPr>
              <a:t>À faire avant</a:t>
            </a:r>
            <a:r>
              <a:rPr lang="fr-CA" sz="3600" dirty="0">
                <a:solidFill>
                  <a:srgbClr val="FFFFFF"/>
                </a:solidFill>
                <a:latin typeface="Century Schoolbook" panose="02040604050505020304" pitchFamily="18" charset="0"/>
              </a:rPr>
              <a:t> </a:t>
            </a:r>
            <a:r>
              <a:rPr lang="fr-CA" sz="3600" b="1" dirty="0">
                <a:solidFill>
                  <a:srgbClr val="FFFFFF"/>
                </a:solidFill>
                <a:latin typeface="Century Schoolbook" panose="02040604050505020304" pitchFamily="18" charset="0"/>
              </a:rPr>
              <a:t>de partir</a:t>
            </a:r>
          </a:p>
        </p:txBody>
      </p:sp>
      <p:sp>
        <p:nvSpPr>
          <p:cNvPr id="3" name="Espace réservé du contenu 2">
            <a:extLst>
              <a:ext uri="{FF2B5EF4-FFF2-40B4-BE49-F238E27FC236}">
                <a16:creationId xmlns:a16="http://schemas.microsoft.com/office/drawing/2014/main" id="{8D34E8F2-972C-4F64-AF93-B4E8892A2474}"/>
              </a:ext>
            </a:extLst>
          </p:cNvPr>
          <p:cNvSpPr>
            <a:spLocks noGrp="1"/>
          </p:cNvSpPr>
          <p:nvPr>
            <p:ph idx="1"/>
            <p:custDataLst>
              <p:tags r:id="rId4"/>
            </p:custDataLst>
          </p:nvPr>
        </p:nvSpPr>
        <p:spPr>
          <a:xfrm>
            <a:off x="3734031" y="563919"/>
            <a:ext cx="4893915" cy="5521414"/>
          </a:xfrm>
          <a:custGeom>
            <a:avLst/>
            <a:gdLst>
              <a:gd name="connsiteX0" fmla="*/ 0 w 4893915"/>
              <a:gd name="connsiteY0" fmla="*/ 0 h 5521414"/>
              <a:gd name="connsiteX1" fmla="*/ 592707 w 4893915"/>
              <a:gd name="connsiteY1" fmla="*/ 0 h 5521414"/>
              <a:gd name="connsiteX2" fmla="*/ 989658 w 4893915"/>
              <a:gd name="connsiteY2" fmla="*/ 0 h 5521414"/>
              <a:gd name="connsiteX3" fmla="*/ 1533427 w 4893915"/>
              <a:gd name="connsiteY3" fmla="*/ 0 h 5521414"/>
              <a:gd name="connsiteX4" fmla="*/ 2077195 w 4893915"/>
              <a:gd name="connsiteY4" fmla="*/ 0 h 5521414"/>
              <a:gd name="connsiteX5" fmla="*/ 2474146 w 4893915"/>
              <a:gd name="connsiteY5" fmla="*/ 0 h 5521414"/>
              <a:gd name="connsiteX6" fmla="*/ 3066853 w 4893915"/>
              <a:gd name="connsiteY6" fmla="*/ 0 h 5521414"/>
              <a:gd name="connsiteX7" fmla="*/ 3659561 w 4893915"/>
              <a:gd name="connsiteY7" fmla="*/ 0 h 5521414"/>
              <a:gd name="connsiteX8" fmla="*/ 4203329 w 4893915"/>
              <a:gd name="connsiteY8" fmla="*/ 0 h 5521414"/>
              <a:gd name="connsiteX9" fmla="*/ 4893915 w 4893915"/>
              <a:gd name="connsiteY9" fmla="*/ 0 h 5521414"/>
              <a:gd name="connsiteX10" fmla="*/ 4893915 w 4893915"/>
              <a:gd name="connsiteY10" fmla="*/ 496927 h 5521414"/>
              <a:gd name="connsiteX11" fmla="*/ 4893915 w 4893915"/>
              <a:gd name="connsiteY11" fmla="*/ 1159497 h 5521414"/>
              <a:gd name="connsiteX12" fmla="*/ 4893915 w 4893915"/>
              <a:gd name="connsiteY12" fmla="*/ 1601210 h 5521414"/>
              <a:gd name="connsiteX13" fmla="*/ 4893915 w 4893915"/>
              <a:gd name="connsiteY13" fmla="*/ 2263780 h 5521414"/>
              <a:gd name="connsiteX14" fmla="*/ 4893915 w 4893915"/>
              <a:gd name="connsiteY14" fmla="*/ 2705493 h 5521414"/>
              <a:gd name="connsiteX15" fmla="*/ 4893915 w 4893915"/>
              <a:gd name="connsiteY15" fmla="*/ 3202420 h 5521414"/>
              <a:gd name="connsiteX16" fmla="*/ 4893915 w 4893915"/>
              <a:gd name="connsiteY16" fmla="*/ 3809776 h 5521414"/>
              <a:gd name="connsiteX17" fmla="*/ 4893915 w 4893915"/>
              <a:gd name="connsiteY17" fmla="*/ 4361917 h 5521414"/>
              <a:gd name="connsiteX18" fmla="*/ 4893915 w 4893915"/>
              <a:gd name="connsiteY18" fmla="*/ 4914058 h 5521414"/>
              <a:gd name="connsiteX19" fmla="*/ 4893915 w 4893915"/>
              <a:gd name="connsiteY19" fmla="*/ 5521414 h 5521414"/>
              <a:gd name="connsiteX20" fmla="*/ 4252268 w 4893915"/>
              <a:gd name="connsiteY20" fmla="*/ 5521414 h 5521414"/>
              <a:gd name="connsiteX21" fmla="*/ 3855317 w 4893915"/>
              <a:gd name="connsiteY21" fmla="*/ 5521414 h 5521414"/>
              <a:gd name="connsiteX22" fmla="*/ 3311549 w 4893915"/>
              <a:gd name="connsiteY22" fmla="*/ 5521414 h 5521414"/>
              <a:gd name="connsiteX23" fmla="*/ 2718842 w 4893915"/>
              <a:gd name="connsiteY23" fmla="*/ 5521414 h 5521414"/>
              <a:gd name="connsiteX24" fmla="*/ 2224012 w 4893915"/>
              <a:gd name="connsiteY24" fmla="*/ 5521414 h 5521414"/>
              <a:gd name="connsiteX25" fmla="*/ 1827062 w 4893915"/>
              <a:gd name="connsiteY25" fmla="*/ 5521414 h 5521414"/>
              <a:gd name="connsiteX26" fmla="*/ 1185415 w 4893915"/>
              <a:gd name="connsiteY26" fmla="*/ 5521414 h 5521414"/>
              <a:gd name="connsiteX27" fmla="*/ 690586 w 4893915"/>
              <a:gd name="connsiteY27" fmla="*/ 5521414 h 5521414"/>
              <a:gd name="connsiteX28" fmla="*/ 0 w 4893915"/>
              <a:gd name="connsiteY28" fmla="*/ 5521414 h 5521414"/>
              <a:gd name="connsiteX29" fmla="*/ 0 w 4893915"/>
              <a:gd name="connsiteY29" fmla="*/ 5024487 h 5521414"/>
              <a:gd name="connsiteX30" fmla="*/ 0 w 4893915"/>
              <a:gd name="connsiteY30" fmla="*/ 4637988 h 5521414"/>
              <a:gd name="connsiteX31" fmla="*/ 0 w 4893915"/>
              <a:gd name="connsiteY31" fmla="*/ 4251489 h 5521414"/>
              <a:gd name="connsiteX32" fmla="*/ 0 w 4893915"/>
              <a:gd name="connsiteY32" fmla="*/ 3754562 h 5521414"/>
              <a:gd name="connsiteX33" fmla="*/ 0 w 4893915"/>
              <a:gd name="connsiteY33" fmla="*/ 3368063 h 5521414"/>
              <a:gd name="connsiteX34" fmla="*/ 0 w 4893915"/>
              <a:gd name="connsiteY34" fmla="*/ 2815921 h 5521414"/>
              <a:gd name="connsiteX35" fmla="*/ 0 w 4893915"/>
              <a:gd name="connsiteY35" fmla="*/ 2153351 h 5521414"/>
              <a:gd name="connsiteX36" fmla="*/ 0 w 4893915"/>
              <a:gd name="connsiteY36" fmla="*/ 1601210 h 5521414"/>
              <a:gd name="connsiteX37" fmla="*/ 0 w 4893915"/>
              <a:gd name="connsiteY37" fmla="*/ 938640 h 5521414"/>
              <a:gd name="connsiteX38" fmla="*/ 0 w 4893915"/>
              <a:gd name="connsiteY38" fmla="*/ 0 h 55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93915" h="5521414" fill="none" extrusionOk="0">
                <a:moveTo>
                  <a:pt x="0" y="0"/>
                </a:moveTo>
                <a:cubicBezTo>
                  <a:pt x="285351" y="-25260"/>
                  <a:pt x="312917" y="20420"/>
                  <a:pt x="592707" y="0"/>
                </a:cubicBezTo>
                <a:cubicBezTo>
                  <a:pt x="872497" y="-20420"/>
                  <a:pt x="836492" y="21694"/>
                  <a:pt x="989658" y="0"/>
                </a:cubicBezTo>
                <a:cubicBezTo>
                  <a:pt x="1142824" y="-21694"/>
                  <a:pt x="1408184" y="36453"/>
                  <a:pt x="1533427" y="0"/>
                </a:cubicBezTo>
                <a:cubicBezTo>
                  <a:pt x="1658670" y="-36453"/>
                  <a:pt x="1805650" y="28833"/>
                  <a:pt x="2077195" y="0"/>
                </a:cubicBezTo>
                <a:cubicBezTo>
                  <a:pt x="2348740" y="-28833"/>
                  <a:pt x="2321691" y="27301"/>
                  <a:pt x="2474146" y="0"/>
                </a:cubicBezTo>
                <a:cubicBezTo>
                  <a:pt x="2626601" y="-27301"/>
                  <a:pt x="2799864" y="27536"/>
                  <a:pt x="3066853" y="0"/>
                </a:cubicBezTo>
                <a:cubicBezTo>
                  <a:pt x="3333842" y="-27536"/>
                  <a:pt x="3528464" y="46241"/>
                  <a:pt x="3659561" y="0"/>
                </a:cubicBezTo>
                <a:cubicBezTo>
                  <a:pt x="3790658" y="-46241"/>
                  <a:pt x="4032855" y="60754"/>
                  <a:pt x="4203329" y="0"/>
                </a:cubicBezTo>
                <a:cubicBezTo>
                  <a:pt x="4373803" y="-60754"/>
                  <a:pt x="4631462" y="66195"/>
                  <a:pt x="4893915" y="0"/>
                </a:cubicBezTo>
                <a:cubicBezTo>
                  <a:pt x="4946924" y="116511"/>
                  <a:pt x="4878832" y="311536"/>
                  <a:pt x="4893915" y="496927"/>
                </a:cubicBezTo>
                <a:cubicBezTo>
                  <a:pt x="4908998" y="682318"/>
                  <a:pt x="4890081" y="839833"/>
                  <a:pt x="4893915" y="1159497"/>
                </a:cubicBezTo>
                <a:cubicBezTo>
                  <a:pt x="4897749" y="1479161"/>
                  <a:pt x="4856696" y="1385301"/>
                  <a:pt x="4893915" y="1601210"/>
                </a:cubicBezTo>
                <a:cubicBezTo>
                  <a:pt x="4931134" y="1817119"/>
                  <a:pt x="4866962" y="2013144"/>
                  <a:pt x="4893915" y="2263780"/>
                </a:cubicBezTo>
                <a:cubicBezTo>
                  <a:pt x="4920868" y="2514416"/>
                  <a:pt x="4857934" y="2597172"/>
                  <a:pt x="4893915" y="2705493"/>
                </a:cubicBezTo>
                <a:cubicBezTo>
                  <a:pt x="4929896" y="2813814"/>
                  <a:pt x="4860926" y="3008546"/>
                  <a:pt x="4893915" y="3202420"/>
                </a:cubicBezTo>
                <a:cubicBezTo>
                  <a:pt x="4926904" y="3396294"/>
                  <a:pt x="4862937" y="3512531"/>
                  <a:pt x="4893915" y="3809776"/>
                </a:cubicBezTo>
                <a:cubicBezTo>
                  <a:pt x="4924893" y="4107021"/>
                  <a:pt x="4878323" y="4239753"/>
                  <a:pt x="4893915" y="4361917"/>
                </a:cubicBezTo>
                <a:cubicBezTo>
                  <a:pt x="4909507" y="4484081"/>
                  <a:pt x="4880404" y="4730850"/>
                  <a:pt x="4893915" y="4914058"/>
                </a:cubicBezTo>
                <a:cubicBezTo>
                  <a:pt x="4907426" y="5097266"/>
                  <a:pt x="4836114" y="5268009"/>
                  <a:pt x="4893915" y="5521414"/>
                </a:cubicBezTo>
                <a:cubicBezTo>
                  <a:pt x="4642660" y="5554507"/>
                  <a:pt x="4540163" y="5487429"/>
                  <a:pt x="4252268" y="5521414"/>
                </a:cubicBezTo>
                <a:cubicBezTo>
                  <a:pt x="3964373" y="5555399"/>
                  <a:pt x="4046830" y="5488043"/>
                  <a:pt x="3855317" y="5521414"/>
                </a:cubicBezTo>
                <a:cubicBezTo>
                  <a:pt x="3663804" y="5554785"/>
                  <a:pt x="3565086" y="5477841"/>
                  <a:pt x="3311549" y="5521414"/>
                </a:cubicBezTo>
                <a:cubicBezTo>
                  <a:pt x="3058012" y="5564987"/>
                  <a:pt x="2906532" y="5486950"/>
                  <a:pt x="2718842" y="5521414"/>
                </a:cubicBezTo>
                <a:cubicBezTo>
                  <a:pt x="2531152" y="5555878"/>
                  <a:pt x="2390824" y="5471213"/>
                  <a:pt x="2224012" y="5521414"/>
                </a:cubicBezTo>
                <a:cubicBezTo>
                  <a:pt x="2057200" y="5571615"/>
                  <a:pt x="1915436" y="5508086"/>
                  <a:pt x="1827062" y="5521414"/>
                </a:cubicBezTo>
                <a:cubicBezTo>
                  <a:pt x="1738688" y="5534742"/>
                  <a:pt x="1386166" y="5447687"/>
                  <a:pt x="1185415" y="5521414"/>
                </a:cubicBezTo>
                <a:cubicBezTo>
                  <a:pt x="984664" y="5595141"/>
                  <a:pt x="791351" y="5513533"/>
                  <a:pt x="690586" y="5521414"/>
                </a:cubicBezTo>
                <a:cubicBezTo>
                  <a:pt x="589821" y="5529295"/>
                  <a:pt x="289970" y="5459578"/>
                  <a:pt x="0" y="5521414"/>
                </a:cubicBezTo>
                <a:cubicBezTo>
                  <a:pt x="-36139" y="5401377"/>
                  <a:pt x="11060" y="5164600"/>
                  <a:pt x="0" y="5024487"/>
                </a:cubicBezTo>
                <a:cubicBezTo>
                  <a:pt x="-11060" y="4884374"/>
                  <a:pt x="39990" y="4717774"/>
                  <a:pt x="0" y="4637988"/>
                </a:cubicBezTo>
                <a:cubicBezTo>
                  <a:pt x="-39990" y="4558202"/>
                  <a:pt x="37666" y="4415537"/>
                  <a:pt x="0" y="4251489"/>
                </a:cubicBezTo>
                <a:cubicBezTo>
                  <a:pt x="-37666" y="4087441"/>
                  <a:pt x="44426" y="3904720"/>
                  <a:pt x="0" y="3754562"/>
                </a:cubicBezTo>
                <a:cubicBezTo>
                  <a:pt x="-44426" y="3604404"/>
                  <a:pt x="20069" y="3508594"/>
                  <a:pt x="0" y="3368063"/>
                </a:cubicBezTo>
                <a:cubicBezTo>
                  <a:pt x="-20069" y="3227532"/>
                  <a:pt x="30635" y="2960539"/>
                  <a:pt x="0" y="2815921"/>
                </a:cubicBezTo>
                <a:cubicBezTo>
                  <a:pt x="-30635" y="2671303"/>
                  <a:pt x="8113" y="2296342"/>
                  <a:pt x="0" y="2153351"/>
                </a:cubicBezTo>
                <a:cubicBezTo>
                  <a:pt x="-8113" y="2010360"/>
                  <a:pt x="18651" y="1808824"/>
                  <a:pt x="0" y="1601210"/>
                </a:cubicBezTo>
                <a:cubicBezTo>
                  <a:pt x="-18651" y="1393596"/>
                  <a:pt x="59508" y="1120331"/>
                  <a:pt x="0" y="938640"/>
                </a:cubicBezTo>
                <a:cubicBezTo>
                  <a:pt x="-59508" y="756949"/>
                  <a:pt x="11591" y="429277"/>
                  <a:pt x="0" y="0"/>
                </a:cubicBezTo>
                <a:close/>
              </a:path>
              <a:path w="4893915" h="5521414" stroke="0" extrusionOk="0">
                <a:moveTo>
                  <a:pt x="0" y="0"/>
                </a:moveTo>
                <a:cubicBezTo>
                  <a:pt x="146568" y="-16974"/>
                  <a:pt x="230087" y="38570"/>
                  <a:pt x="396951" y="0"/>
                </a:cubicBezTo>
                <a:cubicBezTo>
                  <a:pt x="563815" y="-38570"/>
                  <a:pt x="616018" y="6799"/>
                  <a:pt x="793902" y="0"/>
                </a:cubicBezTo>
                <a:cubicBezTo>
                  <a:pt x="971786" y="-6799"/>
                  <a:pt x="1256760" y="73969"/>
                  <a:pt x="1435548" y="0"/>
                </a:cubicBezTo>
                <a:cubicBezTo>
                  <a:pt x="1614336" y="-73969"/>
                  <a:pt x="1728519" y="37452"/>
                  <a:pt x="1881438" y="0"/>
                </a:cubicBezTo>
                <a:cubicBezTo>
                  <a:pt x="2034357" y="-37452"/>
                  <a:pt x="2376653" y="22392"/>
                  <a:pt x="2523085" y="0"/>
                </a:cubicBezTo>
                <a:cubicBezTo>
                  <a:pt x="2669517" y="-22392"/>
                  <a:pt x="2782482" y="19264"/>
                  <a:pt x="2968975" y="0"/>
                </a:cubicBezTo>
                <a:cubicBezTo>
                  <a:pt x="3155468" y="-19264"/>
                  <a:pt x="3405472" y="34426"/>
                  <a:pt x="3610622" y="0"/>
                </a:cubicBezTo>
                <a:cubicBezTo>
                  <a:pt x="3815772" y="-34426"/>
                  <a:pt x="3954668" y="59853"/>
                  <a:pt x="4203329" y="0"/>
                </a:cubicBezTo>
                <a:cubicBezTo>
                  <a:pt x="4451990" y="-59853"/>
                  <a:pt x="4666721" y="36773"/>
                  <a:pt x="4893915" y="0"/>
                </a:cubicBezTo>
                <a:cubicBezTo>
                  <a:pt x="4922449" y="108783"/>
                  <a:pt x="4848053" y="351332"/>
                  <a:pt x="4893915" y="496927"/>
                </a:cubicBezTo>
                <a:cubicBezTo>
                  <a:pt x="4939777" y="642522"/>
                  <a:pt x="4882267" y="763342"/>
                  <a:pt x="4893915" y="883426"/>
                </a:cubicBezTo>
                <a:cubicBezTo>
                  <a:pt x="4905563" y="1003510"/>
                  <a:pt x="4886170" y="1209956"/>
                  <a:pt x="4893915" y="1435568"/>
                </a:cubicBezTo>
                <a:cubicBezTo>
                  <a:pt x="4901660" y="1661180"/>
                  <a:pt x="4849404" y="1640045"/>
                  <a:pt x="4893915" y="1822067"/>
                </a:cubicBezTo>
                <a:cubicBezTo>
                  <a:pt x="4938426" y="2004089"/>
                  <a:pt x="4883296" y="2336900"/>
                  <a:pt x="4893915" y="2484636"/>
                </a:cubicBezTo>
                <a:cubicBezTo>
                  <a:pt x="4904534" y="2632372"/>
                  <a:pt x="4848679" y="2753214"/>
                  <a:pt x="4893915" y="2926349"/>
                </a:cubicBezTo>
                <a:cubicBezTo>
                  <a:pt x="4939151" y="3099484"/>
                  <a:pt x="4872852" y="3195311"/>
                  <a:pt x="4893915" y="3368063"/>
                </a:cubicBezTo>
                <a:cubicBezTo>
                  <a:pt x="4914978" y="3540815"/>
                  <a:pt x="4834296" y="3774076"/>
                  <a:pt x="4893915" y="4030632"/>
                </a:cubicBezTo>
                <a:cubicBezTo>
                  <a:pt x="4953534" y="4287188"/>
                  <a:pt x="4853733" y="4389999"/>
                  <a:pt x="4893915" y="4582774"/>
                </a:cubicBezTo>
                <a:cubicBezTo>
                  <a:pt x="4934097" y="4775549"/>
                  <a:pt x="4831808" y="5244448"/>
                  <a:pt x="4893915" y="5521414"/>
                </a:cubicBezTo>
                <a:cubicBezTo>
                  <a:pt x="4690194" y="5581463"/>
                  <a:pt x="4495413" y="5492867"/>
                  <a:pt x="4350147" y="5521414"/>
                </a:cubicBezTo>
                <a:cubicBezTo>
                  <a:pt x="4204881" y="5549961"/>
                  <a:pt x="3913484" y="5450557"/>
                  <a:pt x="3708500" y="5521414"/>
                </a:cubicBezTo>
                <a:cubicBezTo>
                  <a:pt x="3503516" y="5592271"/>
                  <a:pt x="3471276" y="5481579"/>
                  <a:pt x="3262610" y="5521414"/>
                </a:cubicBezTo>
                <a:cubicBezTo>
                  <a:pt x="3053944" y="5561249"/>
                  <a:pt x="2911679" y="5517238"/>
                  <a:pt x="2718842" y="5521414"/>
                </a:cubicBezTo>
                <a:cubicBezTo>
                  <a:pt x="2526005" y="5525590"/>
                  <a:pt x="2459026" y="5502092"/>
                  <a:pt x="2321891" y="5521414"/>
                </a:cubicBezTo>
                <a:cubicBezTo>
                  <a:pt x="2184756" y="5540736"/>
                  <a:pt x="2105016" y="5518047"/>
                  <a:pt x="1924940" y="5521414"/>
                </a:cubicBezTo>
                <a:cubicBezTo>
                  <a:pt x="1744864" y="5524781"/>
                  <a:pt x="1453148" y="5493001"/>
                  <a:pt x="1283293" y="5521414"/>
                </a:cubicBezTo>
                <a:cubicBezTo>
                  <a:pt x="1113438" y="5549827"/>
                  <a:pt x="1018884" y="5519874"/>
                  <a:pt x="788464" y="5521414"/>
                </a:cubicBezTo>
                <a:cubicBezTo>
                  <a:pt x="558044" y="5522954"/>
                  <a:pt x="251620" y="5499360"/>
                  <a:pt x="0" y="5521414"/>
                </a:cubicBezTo>
                <a:cubicBezTo>
                  <a:pt x="-26940" y="5341593"/>
                  <a:pt x="45523" y="5024055"/>
                  <a:pt x="0" y="4858844"/>
                </a:cubicBezTo>
                <a:cubicBezTo>
                  <a:pt x="-45523" y="4693633"/>
                  <a:pt x="24047" y="4520408"/>
                  <a:pt x="0" y="4361917"/>
                </a:cubicBezTo>
                <a:cubicBezTo>
                  <a:pt x="-24047" y="4203426"/>
                  <a:pt x="5373" y="3899426"/>
                  <a:pt x="0" y="3754562"/>
                </a:cubicBezTo>
                <a:cubicBezTo>
                  <a:pt x="-5373" y="3609699"/>
                  <a:pt x="37712" y="3449922"/>
                  <a:pt x="0" y="3312848"/>
                </a:cubicBezTo>
                <a:cubicBezTo>
                  <a:pt x="-37712" y="3175774"/>
                  <a:pt x="44572" y="2905478"/>
                  <a:pt x="0" y="2705493"/>
                </a:cubicBezTo>
                <a:cubicBezTo>
                  <a:pt x="-44572" y="2505509"/>
                  <a:pt x="41940" y="2334640"/>
                  <a:pt x="0" y="2153351"/>
                </a:cubicBezTo>
                <a:cubicBezTo>
                  <a:pt x="-41940" y="1972062"/>
                  <a:pt x="43112" y="1907426"/>
                  <a:pt x="0" y="1711638"/>
                </a:cubicBezTo>
                <a:cubicBezTo>
                  <a:pt x="-43112" y="1515850"/>
                  <a:pt x="46852" y="1447298"/>
                  <a:pt x="0" y="1269925"/>
                </a:cubicBezTo>
                <a:cubicBezTo>
                  <a:pt x="-46852" y="1092552"/>
                  <a:pt x="52767" y="1038718"/>
                  <a:pt x="0" y="828212"/>
                </a:cubicBezTo>
                <a:cubicBezTo>
                  <a:pt x="-52767" y="617706"/>
                  <a:pt x="35896" y="245659"/>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xmlns="" sd="4183570471">
                  <ask:type>
                    <ask:lineSketchScribble/>
                  </ask:type>
                </ask:lineSketchStyleProps>
              </a:ext>
            </a:extLst>
          </a:ln>
        </p:spPr>
        <p:txBody>
          <a:bodyPr anchor="ctr">
            <a:normAutofit/>
          </a:bodyPr>
          <a:lstStyle/>
          <a:p>
            <a:pPr>
              <a:buFont typeface="Wingdings" pitchFamily="2" charset="2"/>
              <a:buChar char="§"/>
            </a:pPr>
            <a:r>
              <a:rPr lang="fr-CA" sz="2000" dirty="0">
                <a:latin typeface="Century Schoolbook" panose="02040604050505020304" pitchFamily="18" charset="0"/>
                <a:hlinkClick r:id="rId7"/>
              </a:rPr>
              <a:t>Consulter les restrictions et exemptions de voyage sur le site d’IRCC</a:t>
            </a:r>
            <a:r>
              <a:rPr lang="fr-CA" sz="2000" dirty="0">
                <a:latin typeface="Century Schoolbook" panose="02040604050505020304" pitchFamily="18" charset="0"/>
              </a:rPr>
              <a:t> et de l</a:t>
            </a:r>
            <a:r>
              <a:rPr lang="fr-CA" sz="2000" dirty="0">
                <a:latin typeface="Century Schoolbook" panose="02040604050505020304" pitchFamily="18" charset="0"/>
                <a:hlinkClick r:id="rId8"/>
              </a:rPr>
              <a:t>’UQO</a:t>
            </a:r>
            <a:endParaRPr lang="fr-CA" sz="2000" dirty="0">
              <a:latin typeface="Century Schoolbook" panose="02040604050505020304" pitchFamily="18" charset="0"/>
            </a:endParaRPr>
          </a:p>
          <a:p>
            <a:pPr marL="411480" indent="-342900">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Depuis le 1</a:t>
            </a:r>
            <a:r>
              <a:rPr lang="fr-CA" sz="2000" baseline="30000" dirty="0">
                <a:latin typeface="Century Schoolbook" panose="02040604050505020304" pitchFamily="18" charset="0"/>
              </a:rPr>
              <a:t>er</a:t>
            </a:r>
            <a:r>
              <a:rPr lang="fr-CA" sz="2000" dirty="0">
                <a:latin typeface="Century Schoolbook" panose="02040604050505020304" pitchFamily="18" charset="0"/>
              </a:rPr>
              <a:t> avril 2022, les tests préalables à l’entrée ne sont plus exigés pour les voyageurs entièrement vaccinés qui entrent au Canada</a:t>
            </a:r>
          </a:p>
          <a:p>
            <a:pPr>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Télécharger l’application </a:t>
            </a:r>
            <a:r>
              <a:rPr lang="fr-CA" sz="2000" i="1" dirty="0" err="1">
                <a:latin typeface="Century Schoolbook" panose="02040604050505020304" pitchFamily="18" charset="0"/>
              </a:rPr>
              <a:t>ArriveCAN</a:t>
            </a:r>
            <a:r>
              <a:rPr lang="fr-CA" sz="2000" i="1" dirty="0">
                <a:latin typeface="Century Schoolbook" panose="02040604050505020304" pitchFamily="18" charset="0"/>
              </a:rPr>
              <a:t> dans les 72 heures avant votre voyage</a:t>
            </a:r>
          </a:p>
          <a:p>
            <a:pPr>
              <a:buFont typeface="Wingdings" pitchFamily="2" charset="2"/>
              <a:buChar char="§"/>
            </a:pPr>
            <a:endParaRPr lang="fr-CA" sz="2000" i="1"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Planifier votre quarantaine au Canada, s’il y a lieu</a:t>
            </a:r>
          </a:p>
          <a:p>
            <a:endParaRPr lang="fr-CA" sz="2100" i="1" dirty="0"/>
          </a:p>
        </p:txBody>
      </p:sp>
    </p:spTree>
    <p:extLst>
      <p:ext uri="{BB962C8B-B14F-4D97-AF65-F5344CB8AC3E}">
        <p14:creationId xmlns:p14="http://schemas.microsoft.com/office/powerpoint/2010/main" val="100327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44" name="Rectangle 43">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re 1">
            <a:extLst>
              <a:ext uri="{FF2B5EF4-FFF2-40B4-BE49-F238E27FC236}">
                <a16:creationId xmlns:a16="http://schemas.microsoft.com/office/drawing/2014/main" id="{FF658A67-F525-495E-B7C9-679AED1114ED}"/>
              </a:ext>
            </a:extLst>
          </p:cNvPr>
          <p:cNvSpPr>
            <a:spLocks noGrp="1"/>
          </p:cNvSpPr>
          <p:nvPr>
            <p:ph type="title"/>
            <p:custDataLst>
              <p:tags r:id="rId3"/>
            </p:custDataLst>
          </p:nvPr>
        </p:nvSpPr>
        <p:spPr>
          <a:xfrm>
            <a:off x="482601" y="321734"/>
            <a:ext cx="7617792" cy="1135737"/>
          </a:xfrm>
          <a:solidFill>
            <a:schemeClr val="accent1">
              <a:lumMod val="40000"/>
              <a:lumOff val="60000"/>
            </a:schemeClr>
          </a:solidFill>
          <a:ln>
            <a:solidFill>
              <a:schemeClr val="accent1">
                <a:lumMod val="20000"/>
                <a:lumOff val="80000"/>
              </a:schemeClr>
            </a:solidFill>
          </a:ln>
        </p:spPr>
        <p:txBody>
          <a:bodyPr>
            <a:normAutofit/>
          </a:bodyPr>
          <a:lstStyle/>
          <a:p>
            <a:r>
              <a:rPr lang="fr-CA" sz="3200" b="1" dirty="0">
                <a:latin typeface="Century Schoolbook" panose="02040604050505020304" pitchFamily="18" charset="0"/>
              </a:rPr>
              <a:t>Voyageur entièrement vacciné</a:t>
            </a:r>
            <a:br>
              <a:rPr lang="fr-CA" sz="3200" b="1" dirty="0">
                <a:latin typeface="Century Schoolbook" panose="02040604050505020304" pitchFamily="18" charset="0"/>
              </a:rPr>
            </a:br>
            <a:r>
              <a:rPr lang="fr-CA" sz="3200" b="1" dirty="0">
                <a:latin typeface="Century Schoolbook" panose="02040604050505020304" pitchFamily="18" charset="0"/>
              </a:rPr>
              <a:t>selon IRCC</a:t>
            </a:r>
            <a:endParaRPr lang="fr-CA" sz="3200" dirty="0">
              <a:latin typeface="Century Schoolbook" panose="02040604050505020304" pitchFamily="18" charset="0"/>
            </a:endParaRPr>
          </a:p>
        </p:txBody>
      </p:sp>
      <p:sp>
        <p:nvSpPr>
          <p:cNvPr id="3" name="Espace réservé du contenu 2">
            <a:extLst>
              <a:ext uri="{FF2B5EF4-FFF2-40B4-BE49-F238E27FC236}">
                <a16:creationId xmlns:a16="http://schemas.microsoft.com/office/drawing/2014/main" id="{43439C7C-6716-41D9-A9F5-1141490919B0}"/>
              </a:ext>
            </a:extLst>
          </p:cNvPr>
          <p:cNvSpPr>
            <a:spLocks noGrp="1"/>
          </p:cNvSpPr>
          <p:nvPr>
            <p:ph idx="1"/>
            <p:custDataLst>
              <p:tags r:id="rId4"/>
            </p:custDataLst>
          </p:nvPr>
        </p:nvSpPr>
        <p:spPr>
          <a:xfrm>
            <a:off x="768144" y="1779204"/>
            <a:ext cx="6252128" cy="4492730"/>
          </a:xfrm>
        </p:spPr>
        <p:txBody>
          <a:bodyPr>
            <a:normAutofit/>
          </a:bodyPr>
          <a:lstStyle/>
          <a:p>
            <a:pPr>
              <a:buFont typeface="Wingdings" pitchFamily="2" charset="2"/>
              <a:buChar char="§"/>
            </a:pPr>
            <a:r>
              <a:rPr lang="fr-CA" sz="1600" dirty="0">
                <a:latin typeface="Century Schoolbook" panose="02040604050505020304" pitchFamily="18" charset="0"/>
              </a:rPr>
              <a:t>Avoir reçu au moins 2 doses de vaccins acceptés par le gouvernement du Canada ou un mélange de deux vaccins acceptés</a:t>
            </a:r>
          </a:p>
          <a:p>
            <a:pPr>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Avoir reçu votre deuxième dose au moins 14 jours complets avant votre entrée au Canada </a:t>
            </a:r>
          </a:p>
          <a:p>
            <a:pPr>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Téléverser votre preuve de vaccination dans </a:t>
            </a:r>
            <a:r>
              <a:rPr lang="fr-CA" sz="1600" dirty="0" err="1">
                <a:latin typeface="Century Schoolbook" panose="02040604050505020304" pitchFamily="18" charset="0"/>
              </a:rPr>
              <a:t>ArriveCAN</a:t>
            </a:r>
            <a:endParaRPr lang="fr-CA" sz="1600" dirty="0">
              <a:latin typeface="Century Schoolbook" panose="02040604050505020304" pitchFamily="18" charset="0"/>
            </a:endParaRPr>
          </a:p>
          <a:p>
            <a:pPr marL="354330" indent="-285750">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Ne présenter aucun signe ou symptôme de la COVID-19</a:t>
            </a:r>
          </a:p>
          <a:p>
            <a:pPr marL="68580" indent="0">
              <a:buNone/>
            </a:pPr>
            <a:endParaRPr lang="fr-CA" sz="1600" dirty="0">
              <a:latin typeface="Century Schoolbook" panose="02040604050505020304" pitchFamily="18" charset="0"/>
            </a:endParaRPr>
          </a:p>
          <a:p>
            <a:pPr marL="68580" indent="0">
              <a:buNone/>
            </a:pPr>
            <a:r>
              <a:rPr lang="fr-CA" sz="1600" dirty="0">
                <a:latin typeface="Century Schoolbook" panose="02040604050505020304" pitchFamily="18" charset="0"/>
              </a:rPr>
              <a:t>Visitez le lien suivant pour savoir si vous êtes admissible en tant que voyageur entièrement vacciné : </a:t>
            </a:r>
            <a:r>
              <a:rPr lang="fr-CA" sz="1600" dirty="0">
                <a:latin typeface="Century Schoolbook" panose="02040604050505020304" pitchFamily="18" charset="0"/>
                <a:hlinkClick r:id="rId9"/>
              </a:rPr>
              <a:t>https://voyage.gc.ca/voyage-covid/voyage-restrictions/voyageurs-vaccines-covid-entrent-canada#etapes-vaccines</a:t>
            </a:r>
            <a:endParaRPr lang="fr-CA" sz="1600" dirty="0">
              <a:latin typeface="Century Schoolbook" panose="02040604050505020304" pitchFamily="18" charset="0"/>
            </a:endParaRPr>
          </a:p>
          <a:p>
            <a:pPr marL="68580" indent="0">
              <a:buNone/>
            </a:pPr>
            <a:endParaRPr lang="fr-CA" sz="1400" dirty="0"/>
          </a:p>
        </p:txBody>
      </p:sp>
      <p:grpSp>
        <p:nvGrpSpPr>
          <p:cNvPr id="47" name="Group 4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8"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eringue">
            <a:extLst>
              <a:ext uri="{FF2B5EF4-FFF2-40B4-BE49-F238E27FC236}">
                <a16:creationId xmlns:a16="http://schemas.microsoft.com/office/drawing/2014/main" id="{CA8DD3BB-FDD2-A3E7-420C-42A9DD0DC3D5}"/>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4949" y="2380224"/>
            <a:ext cx="2562161" cy="2562161"/>
          </a:xfrm>
          <a:prstGeom prst="rect">
            <a:avLst/>
          </a:prstGeom>
        </p:spPr>
      </p:pic>
    </p:spTree>
    <p:extLst>
      <p:ext uri="{BB962C8B-B14F-4D97-AF65-F5344CB8AC3E}">
        <p14:creationId xmlns:p14="http://schemas.microsoft.com/office/powerpoint/2010/main" val="132293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669243" y="643467"/>
            <a:ext cx="7805514"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862E910-4503-4185-9C34-443008EEE768}"/>
              </a:ext>
            </a:extLst>
          </p:cNvPr>
          <p:cNvSpPr>
            <a:spLocks noGrp="1"/>
          </p:cNvSpPr>
          <p:nvPr>
            <p:ph type="title"/>
            <p:custDataLst>
              <p:tags r:id="rId3"/>
            </p:custDataLst>
          </p:nvPr>
        </p:nvSpPr>
        <p:spPr>
          <a:xfrm>
            <a:off x="966432" y="975815"/>
            <a:ext cx="7211136" cy="1126780"/>
          </a:xfrm>
        </p:spPr>
        <p:txBody>
          <a:bodyPr>
            <a:normAutofit/>
          </a:bodyPr>
          <a:lstStyle/>
          <a:p>
            <a:pPr algn="ctr"/>
            <a:r>
              <a:rPr lang="fr-CA" b="1" dirty="0" err="1">
                <a:solidFill>
                  <a:schemeClr val="accent1">
                    <a:lumMod val="75000"/>
                  </a:schemeClr>
                </a:solidFill>
                <a:latin typeface="Century Schoolbook" panose="02040604050505020304" pitchFamily="18" charset="0"/>
              </a:rPr>
              <a:t>ArriveCAN</a:t>
            </a:r>
            <a:endParaRPr lang="fr-CA" b="1" dirty="0">
              <a:solidFill>
                <a:schemeClr val="accent1">
                  <a:lumMod val="75000"/>
                </a:schemeClr>
              </a:solidFill>
              <a:latin typeface="Century Schoolbook" panose="02040604050505020304" pitchFamily="18" charset="0"/>
            </a:endParaRPr>
          </a:p>
        </p:txBody>
      </p:sp>
      <p:sp>
        <p:nvSpPr>
          <p:cNvPr id="16"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066295" y="419766"/>
            <a:ext cx="101141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E32CB4B9-CB79-4DBD-A9D2-FDA8BF42D5FA}"/>
              </a:ext>
            </a:extLst>
          </p:cNvPr>
          <p:cNvSpPr>
            <a:spLocks noGrp="1"/>
          </p:cNvSpPr>
          <p:nvPr>
            <p:ph idx="1"/>
            <p:custDataLst>
              <p:tags r:id="rId5"/>
            </p:custDataLst>
          </p:nvPr>
        </p:nvSpPr>
        <p:spPr>
          <a:xfrm>
            <a:off x="669243" y="2867441"/>
            <a:ext cx="7805514" cy="3793370"/>
          </a:xfrm>
        </p:spPr>
        <p:txBody>
          <a:bodyPr anchor="ctr">
            <a:normAutofit fontScale="92500" lnSpcReduction="10000"/>
          </a:bodyPr>
          <a:lstStyle/>
          <a:p>
            <a:pPr>
              <a:buFont typeface="Wingdings" pitchFamily="2" charset="2"/>
              <a:buChar char="§"/>
            </a:pPr>
            <a:r>
              <a:rPr lang="fr-CA" sz="2100" b="0" i="0" dirty="0">
                <a:effectLst/>
                <a:latin typeface="Century Schoolbook" panose="02040604050505020304" pitchFamily="18" charset="0"/>
                <a:hlinkClick r:id="rId8"/>
              </a:rPr>
              <a:t>Vous devez utilisez ArriveCAN </a:t>
            </a:r>
            <a:r>
              <a:rPr lang="fr-CA" sz="2100" b="0" i="0" dirty="0">
                <a:effectLst/>
                <a:latin typeface="Century Schoolbook" panose="02040604050505020304" pitchFamily="18" charset="0"/>
              </a:rPr>
              <a:t>pour transmettre des renseignements de voyage obligatoires avant et après votre entrée au Canada :</a:t>
            </a:r>
          </a:p>
          <a:p>
            <a:pPr marL="0" indent="0">
              <a:buNone/>
            </a:pPr>
            <a:endParaRPr lang="fr-CA" sz="2100" b="0" i="0" dirty="0">
              <a:effectLst/>
              <a:latin typeface="Century Schoolbook" panose="02040604050505020304" pitchFamily="18" charset="0"/>
            </a:endParaRPr>
          </a:p>
          <a:p>
            <a:pPr marL="0" indent="0">
              <a:buNone/>
            </a:pPr>
            <a:r>
              <a:rPr lang="fr-CA" sz="2100" dirty="0">
                <a:latin typeface="Century Schoolbook" panose="02040604050505020304" pitchFamily="18" charset="0"/>
              </a:rPr>
              <a:t>1- Coordonnées et détails du voyage (adresse au Canada, heure d’arrivée de votre avion, etc.)</a:t>
            </a:r>
          </a:p>
          <a:p>
            <a:pPr>
              <a:buFont typeface="Wingdings" pitchFamily="2" charset="2"/>
              <a:buChar char="§"/>
            </a:pPr>
            <a:endParaRPr lang="fr-CA" sz="2100" dirty="0">
              <a:latin typeface="Century Schoolbook" panose="02040604050505020304" pitchFamily="18" charset="0"/>
            </a:endParaRPr>
          </a:p>
          <a:p>
            <a:pPr marL="0" indent="0">
              <a:buNone/>
            </a:pPr>
            <a:r>
              <a:rPr lang="fr-CA" sz="2100" dirty="0">
                <a:latin typeface="Century Schoolbook" panose="02040604050505020304" pitchFamily="18" charset="0"/>
              </a:rPr>
              <a:t>2- Renseignements sur la vaccination, résultats des tests préalables à l'entrée, et antécédents de voyage</a:t>
            </a:r>
          </a:p>
          <a:p>
            <a:pPr marL="411480" indent="-342900">
              <a:buFont typeface="Wingdings" pitchFamily="2" charset="2"/>
              <a:buChar char="§"/>
            </a:pPr>
            <a:r>
              <a:rPr lang="fr-CA" sz="2100" b="0" i="0" dirty="0">
                <a:effectLst/>
                <a:latin typeface="Century Schoolbook" panose="02040604050505020304" pitchFamily="18" charset="0"/>
              </a:rPr>
              <a:t>Depuis le 1</a:t>
            </a:r>
            <a:r>
              <a:rPr lang="fr-CA" sz="2100" b="0" i="0" baseline="30000" dirty="0">
                <a:effectLst/>
                <a:latin typeface="Century Schoolbook" panose="02040604050505020304" pitchFamily="18" charset="0"/>
              </a:rPr>
              <a:t>er</a:t>
            </a:r>
            <a:r>
              <a:rPr lang="fr-CA" sz="2100" b="0" i="0" dirty="0">
                <a:effectLst/>
                <a:latin typeface="Century Schoolbook" panose="02040604050505020304" pitchFamily="18" charset="0"/>
              </a:rPr>
              <a:t> avril 2022, les voyageurs entièrement vaccinés ne sont plus tenus de présenter un résultat de test de dépistage de la COVID-19 pour entrer au Canada</a:t>
            </a:r>
          </a:p>
          <a:p>
            <a:pPr>
              <a:buFont typeface="Wingdings" pitchFamily="2" charset="2"/>
              <a:buChar char="§"/>
            </a:pPr>
            <a:endParaRPr lang="fr-CA" sz="2100" dirty="0">
              <a:latin typeface="Century Schoolbook" panose="02040604050505020304" pitchFamily="18" charset="0"/>
            </a:endParaRPr>
          </a:p>
          <a:p>
            <a:pPr marL="0" indent="0">
              <a:buNone/>
            </a:pPr>
            <a:endParaRPr lang="fr-CA" sz="900" b="0" i="0" dirty="0">
              <a:effectLst/>
              <a:latin typeface="Century Schoolbook" panose="02040604050505020304" pitchFamily="18" charset="0"/>
            </a:endParaRPr>
          </a:p>
        </p:txBody>
      </p:sp>
    </p:spTree>
    <p:extLst>
      <p:ext uri="{BB962C8B-B14F-4D97-AF65-F5344CB8AC3E}">
        <p14:creationId xmlns:p14="http://schemas.microsoft.com/office/powerpoint/2010/main" val="3229135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1811</Words>
  <Application>Microsoft Office PowerPoint</Application>
  <PresentationFormat>Affichage à l'écran (4:3)</PresentationFormat>
  <Paragraphs>198</Paragraphs>
  <Slides>19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Century Gothic</vt:lpstr>
      <vt:lpstr>Century Schoolbook</vt:lpstr>
      <vt:lpstr>Times New Roman</vt:lpstr>
      <vt:lpstr>Wingdings</vt:lpstr>
      <vt:lpstr>Thème Office</vt:lpstr>
      <vt:lpstr>Bienvenue à la rencontre d’information sur le Web pour les nouveaux étudiants internationaux – PQÉÉ du BCI  2022-2023 </vt:lpstr>
      <vt:lpstr>Présentation PowerPoint</vt:lpstr>
      <vt:lpstr>Répercussions COVID-19…  en date du 12 mai 2022</vt:lpstr>
      <vt:lpstr>Étudier au Canada : les conditions</vt:lpstr>
      <vt:lpstr>Formalités d’immigration </vt:lpstr>
      <vt:lpstr>Formalités d’immigration </vt:lpstr>
      <vt:lpstr>À faire avant de partir</vt:lpstr>
      <vt:lpstr>Voyageur entièrement vacciné selon IRCC</vt:lpstr>
      <vt:lpstr>ArriveCAN</vt:lpstr>
      <vt:lpstr>À l’arrivée au Canada</vt:lpstr>
      <vt:lpstr>Si vous devez vous mettre en quarantaine…</vt:lpstr>
      <vt:lpstr>Amendes et sanctions pour non respect de votre quarantaine</vt:lpstr>
      <vt:lpstr>Votre arrivée à l’UQO</vt:lpstr>
      <vt:lpstr>Inscription</vt:lpstr>
      <vt:lpstr>Assurances</vt:lpstr>
      <vt:lpstr>Travailler pendant ses études </vt:lpstr>
      <vt:lpstr>Autres points </vt:lpstr>
      <vt:lpstr>Résumé</vt:lpstr>
      <vt:lpstr>Sites importants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la rencontre d’information sur le Web pour les nouveaux étudiants internationaux – PQÉÉ du BCI  2022-2023</dc:title>
  <dc:creator>Utilisateur Microsoft Office</dc:creator>
  <cp:lastModifiedBy>Konaté, Aida</cp:lastModifiedBy>
  <cp:revision>11</cp:revision>
  <cp:lastPrinted>2022-05-12T17:21:37Z</cp:lastPrinted>
  <dcterms:created xsi:type="dcterms:W3CDTF">2022-05-12T12:22:24Z</dcterms:created>
  <dcterms:modified xsi:type="dcterms:W3CDTF">2022-05-12T17:38:48Z</dcterms:modified>
</cp:coreProperties>
</file>